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62" r:id="rId2"/>
    <p:sldId id="276" r:id="rId3"/>
    <p:sldId id="281" r:id="rId4"/>
    <p:sldId id="280" r:id="rId5"/>
    <p:sldId id="337" r:id="rId6"/>
    <p:sldId id="339" r:id="rId7"/>
    <p:sldId id="340" r:id="rId8"/>
    <p:sldId id="319" r:id="rId9"/>
    <p:sldId id="286" r:id="rId10"/>
    <p:sldId id="295" r:id="rId11"/>
    <p:sldId id="321" r:id="rId12"/>
    <p:sldId id="322" r:id="rId13"/>
    <p:sldId id="323" r:id="rId14"/>
    <p:sldId id="324" r:id="rId15"/>
    <p:sldId id="325" r:id="rId16"/>
    <p:sldId id="326" r:id="rId17"/>
    <p:sldId id="327" r:id="rId18"/>
    <p:sldId id="328" r:id="rId19"/>
    <p:sldId id="329" r:id="rId20"/>
    <p:sldId id="279" r:id="rId21"/>
    <p:sldId id="330" r:id="rId22"/>
    <p:sldId id="282" r:id="rId23"/>
    <p:sldId id="331" r:id="rId24"/>
    <p:sldId id="284" r:id="rId25"/>
    <p:sldId id="285" r:id="rId26"/>
    <p:sldId id="332" r:id="rId27"/>
    <p:sldId id="333" r:id="rId28"/>
    <p:sldId id="288" r:id="rId29"/>
    <p:sldId id="334" r:id="rId30"/>
    <p:sldId id="335" r:id="rId31"/>
    <p:sldId id="336" r:id="rId32"/>
    <p:sldId id="342" r:id="rId33"/>
    <p:sldId id="275" r:id="rId34"/>
    <p:sldId id="343" r:id="rId35"/>
    <p:sldId id="344" r:id="rId36"/>
    <p:sldId id="345" r:id="rId37"/>
    <p:sldId id="292" r:id="rId38"/>
    <p:sldId id="347" r:id="rId39"/>
    <p:sldId id="352" r:id="rId40"/>
    <p:sldId id="351" r:id="rId41"/>
    <p:sldId id="268" r:id="rId42"/>
    <p:sldId id="354" r:id="rId43"/>
    <p:sldId id="355" r:id="rId44"/>
    <p:sldId id="356" r:id="rId45"/>
    <p:sldId id="357" r:id="rId46"/>
    <p:sldId id="358" r:id="rId47"/>
    <p:sldId id="359" r:id="rId48"/>
    <p:sldId id="360" r:id="rId49"/>
    <p:sldId id="320" r:id="rId50"/>
    <p:sldId id="338" r:id="rId51"/>
    <p:sldId id="341" r:id="rId52"/>
    <p:sldId id="287" r:id="rId53"/>
    <p:sldId id="289" r:id="rId54"/>
    <p:sldId id="290" r:id="rId55"/>
    <p:sldId id="293" r:id="rId56"/>
    <p:sldId id="265" r:id="rId57"/>
    <p:sldId id="266" r:id="rId58"/>
    <p:sldId id="267" r:id="rId59"/>
    <p:sldId id="353" r:id="rId60"/>
    <p:sldId id="269" r:id="rId61"/>
    <p:sldId id="294" r:id="rId62"/>
    <p:sldId id="271" r:id="rId63"/>
    <p:sldId id="272" r:id="rId64"/>
    <p:sldId id="273" r:id="rId65"/>
    <p:sldId id="274"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203A"/>
    <a:srgbClr val="1C1C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B7DBC7-290C-D49B-FFA7-138DCE382802}" v="128" dt="2023-04-24T01:53:24.759"/>
    <p1510:client id="{4449D78A-FB83-D4FB-CDED-0ECDE665FACF}" v="1518" dt="2023-04-24T05:45:52.635"/>
    <p1510:client id="{48A38642-CB44-B96C-F432-918F39EC2B6E}" v="232" dt="2023-04-24T04:53:53.466"/>
    <p1510:client id="{4ADDDB0E-2806-A408-9877-E4FB84CF9CFC}" v="3" dt="2023-04-24T01:38:52.865"/>
    <p1510:client id="{745192AF-135D-418D-80AF-CCEB15691254}" v="61" dt="2023-04-24T01:40:13.470"/>
    <p1510:client id="{829B8A1C-B9F4-FB43-65F4-521F1642AE14}" v="842" dt="2023-04-24T04:58:21.282"/>
    <p1510:client id="{90744E93-842B-9A66-2F40-F8DFB881CD00}" v="23" dt="2023-04-24T05:53:11.602"/>
    <p1510:client id="{BA88F569-2A93-A572-B896-9F974120C6D8}" v="762" dt="2023-04-24T07:51:19.614"/>
    <p1510:client id="{BEC54D06-76F5-027A-D41A-E93BD56C662B}" v="8" dt="2023-04-24T01:37:46.552"/>
    <p1510:client id="{CCEA629A-0723-8C71-EDC7-0874613C76A9}" v="740" dt="2023-04-24T03:35:31.6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604" autoAdjust="0"/>
  </p:normalViewPr>
  <p:slideViewPr>
    <p:cSldViewPr snapToGrid="0">
      <p:cViewPr varScale="1">
        <p:scale>
          <a:sx n="103" d="100"/>
          <a:sy n="103" d="100"/>
        </p:scale>
        <p:origin x="21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80"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Sheet1!$C$39</c:f>
              <c:strCache>
                <c:ptCount val="1"/>
                <c:pt idx="0">
                  <c:v>Set Size</c:v>
                </c:pt>
              </c:strCache>
            </c:strRef>
          </c:tx>
          <c:spPr>
            <a:solidFill>
              <a:schemeClr val="bg1"/>
            </a:solidFill>
            <a:ln>
              <a:noFill/>
            </a:ln>
            <a:effectLst/>
          </c:spPr>
          <c:invertIfNegative val="0"/>
          <c:cat>
            <c:strRef>
              <c:f>Sheet1!$B$40:$B$41</c:f>
              <c:strCache>
                <c:ptCount val="2"/>
                <c:pt idx="0">
                  <c:v>Training</c:v>
                </c:pt>
                <c:pt idx="1">
                  <c:v>Test</c:v>
                </c:pt>
              </c:strCache>
            </c:strRef>
          </c:cat>
          <c:val>
            <c:numRef>
              <c:f>Sheet1!$C$40:$C$41</c:f>
              <c:numCache>
                <c:formatCode>General</c:formatCode>
                <c:ptCount val="2"/>
                <c:pt idx="0">
                  <c:v>5121</c:v>
                </c:pt>
                <c:pt idx="1">
                  <c:v>1279</c:v>
                </c:pt>
              </c:numCache>
            </c:numRef>
          </c:val>
          <c:extLst>
            <c:ext xmlns:c16="http://schemas.microsoft.com/office/drawing/2014/chart" uri="{C3380CC4-5D6E-409C-BE32-E72D297353CC}">
              <c16:uniqueId val="{00000000-D154-47F2-8AD4-EAA55A214C90}"/>
            </c:ext>
          </c:extLst>
        </c:ser>
        <c:dLbls>
          <c:showLegendKey val="0"/>
          <c:showVal val="0"/>
          <c:showCatName val="0"/>
          <c:showSerName val="0"/>
          <c:showPercent val="0"/>
          <c:showBubbleSize val="0"/>
        </c:dLbls>
        <c:gapWidth val="219"/>
        <c:overlap val="-27"/>
        <c:axId val="797593376"/>
        <c:axId val="517500032"/>
      </c:barChart>
      <c:catAx>
        <c:axId val="7975933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517500032"/>
        <c:crosses val="autoZero"/>
        <c:auto val="1"/>
        <c:lblAlgn val="ctr"/>
        <c:lblOffset val="100"/>
        <c:noMultiLvlLbl val="0"/>
      </c:catAx>
      <c:valAx>
        <c:axId val="517500032"/>
        <c:scaling>
          <c:orientation val="minMax"/>
          <c:max val="12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7975933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bg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C86CF0-B5B5-4272-B591-ED000E1A8849}" type="datetimeFigureOut">
              <a:t>4/24/2023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47FCBF-EDC4-4180-A219-8E029888E61B}" type="slidenum">
              <a:t>‹#›</a:t>
            </a:fld>
            <a:endParaRPr lang="en-US"/>
          </a:p>
        </p:txBody>
      </p:sp>
    </p:spTree>
    <p:extLst>
      <p:ext uri="{BB962C8B-B14F-4D97-AF65-F5344CB8AC3E}">
        <p14:creationId xmlns:p14="http://schemas.microsoft.com/office/powerpoint/2010/main" val="40934279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 everyone, we are team 19.</a:t>
            </a:r>
          </a:p>
          <a:p>
            <a:endParaRPr lang="en-US">
              <a:cs typeface="+mn-lt"/>
            </a:endParaRPr>
          </a:p>
          <a:p>
            <a:r>
              <a:rPr lang="en-US"/>
              <a:t>Our topic is Alzheimer's Disease Detection from MRI. Before dive into our presentation, I would like to share a true story with you.</a:t>
            </a:r>
            <a:endParaRPr lang="en-US">
              <a:cs typeface="Calibri" panose="020F0502020204030204"/>
            </a:endParaRPr>
          </a:p>
          <a:p>
            <a:endParaRPr lang="en-US">
              <a:cs typeface="+mn-lt"/>
            </a:endParaRPr>
          </a:p>
          <a:p>
            <a:r>
              <a:rPr lang="en-US"/>
              <a:t>This MRI image is for a 77 years old female, Linda. Linda was once a loving mother, grandmother, and wife. She enjoyed spending time with her family and creating memories.</a:t>
            </a:r>
            <a:endParaRPr lang="en-US">
              <a:cs typeface="Calibri"/>
            </a:endParaRPr>
          </a:p>
          <a:p>
            <a:endParaRPr lang="en-US">
              <a:cs typeface="Calibri"/>
            </a:endParaRPr>
          </a:p>
          <a:p>
            <a:r>
              <a:rPr lang="en-US"/>
              <a:t>As years passed, Linda began to lose memory and have difficulty recognizing her loved ones. She took MRI years ago but the doctor concluded it was a normal age-related brain shrinkage with no treatment needed. However, as her condition getting worse, the diagnosis finally came: Alzheimer's disease.</a:t>
            </a:r>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F647FCBF-EDC4-4180-A219-8E029888E61B}" type="slidenum">
              <a:rPr lang="en-US"/>
              <a:t>1</a:t>
            </a:fld>
            <a:endParaRPr lang="en-US"/>
          </a:p>
        </p:txBody>
      </p:sp>
    </p:spTree>
    <p:extLst>
      <p:ext uri="{BB962C8B-B14F-4D97-AF65-F5344CB8AC3E}">
        <p14:creationId xmlns:p14="http://schemas.microsoft.com/office/powerpoint/2010/main" val="1766326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Thanks, </a:t>
            </a:r>
            <a:r>
              <a:rPr lang="en-CA" dirty="0" err="1"/>
              <a:t>Jisoo</a:t>
            </a:r>
            <a:r>
              <a:rPr lang="en-CA" dirty="0"/>
              <a:t>. Now, let’s get to the dataset. The dataset we have contains MRI images of patients’ brains. Each image represents one patient.</a:t>
            </a:r>
          </a:p>
        </p:txBody>
      </p:sp>
      <p:sp>
        <p:nvSpPr>
          <p:cNvPr id="4" name="Slide Number Placeholder 3"/>
          <p:cNvSpPr>
            <a:spLocks noGrp="1"/>
          </p:cNvSpPr>
          <p:nvPr>
            <p:ph type="sldNum" sz="quarter" idx="5"/>
          </p:nvPr>
        </p:nvSpPr>
        <p:spPr/>
        <p:txBody>
          <a:bodyPr/>
          <a:lstStyle/>
          <a:p>
            <a:fld id="{9F8DD822-1704-4731-800D-50D1DF086D69}" type="slidenum">
              <a:rPr lang="en-CA" smtClean="0"/>
              <a:t>11</a:t>
            </a:fld>
            <a:endParaRPr lang="en-CA"/>
          </a:p>
        </p:txBody>
      </p:sp>
    </p:spTree>
    <p:extLst>
      <p:ext uri="{BB962C8B-B14F-4D97-AF65-F5344CB8AC3E}">
        <p14:creationId xmlns:p14="http://schemas.microsoft.com/office/powerpoint/2010/main" val="580076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MRI images may look very different because they are from different slices of the head. Some were cut above the midbrain, and some were cut below. </a:t>
            </a:r>
          </a:p>
        </p:txBody>
      </p:sp>
      <p:sp>
        <p:nvSpPr>
          <p:cNvPr id="4" name="Slide Number Placeholder 3"/>
          <p:cNvSpPr>
            <a:spLocks noGrp="1"/>
          </p:cNvSpPr>
          <p:nvPr>
            <p:ph type="sldNum" sz="quarter" idx="5"/>
          </p:nvPr>
        </p:nvSpPr>
        <p:spPr/>
        <p:txBody>
          <a:bodyPr/>
          <a:lstStyle/>
          <a:p>
            <a:fld id="{9F8DD822-1704-4731-800D-50D1DF086D69}" type="slidenum">
              <a:rPr lang="en-CA" smtClean="0"/>
              <a:t>12</a:t>
            </a:fld>
            <a:endParaRPr lang="en-CA"/>
          </a:p>
        </p:txBody>
      </p:sp>
    </p:spTree>
    <p:extLst>
      <p:ext uri="{BB962C8B-B14F-4D97-AF65-F5344CB8AC3E}">
        <p14:creationId xmlns:p14="http://schemas.microsoft.com/office/powerpoint/2010/main" val="210181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dirty="0">
                <a:solidFill>
                  <a:srgbClr val="000000"/>
                </a:solidFill>
                <a:effectLst/>
                <a:latin typeface="Arial" panose="020B0604020202020204" pitchFamily="34" charset="0"/>
              </a:rPr>
              <a:t>To effectively detect Alzheimer's disease, image preprocessing is crucial. As Alzheimer's disease is linked to specific brain changes, many of which are structural, preprocessing aims to enhance the model's ability to identify these changes. </a:t>
            </a:r>
            <a:endParaRPr lang="en-CA" dirty="0"/>
          </a:p>
        </p:txBody>
      </p:sp>
      <p:sp>
        <p:nvSpPr>
          <p:cNvPr id="4" name="Slide Number Placeholder 3"/>
          <p:cNvSpPr>
            <a:spLocks noGrp="1"/>
          </p:cNvSpPr>
          <p:nvPr>
            <p:ph type="sldNum" sz="quarter" idx="5"/>
          </p:nvPr>
        </p:nvSpPr>
        <p:spPr/>
        <p:txBody>
          <a:bodyPr/>
          <a:lstStyle/>
          <a:p>
            <a:fld id="{9F8DD822-1704-4731-800D-50D1DF086D69}" type="slidenum">
              <a:rPr lang="en-CA" smtClean="0"/>
              <a:t>13</a:t>
            </a:fld>
            <a:endParaRPr lang="en-CA"/>
          </a:p>
        </p:txBody>
      </p:sp>
    </p:spTree>
    <p:extLst>
      <p:ext uri="{BB962C8B-B14F-4D97-AF65-F5344CB8AC3E}">
        <p14:creationId xmlns:p14="http://schemas.microsoft.com/office/powerpoint/2010/main" val="3026163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Before getting to steps, let’s talk about the MRI images of brains. The images in our dataset are called axial cross-sections, which means you make cuts like this to see the internal structure of the brain.</a:t>
            </a:r>
          </a:p>
        </p:txBody>
      </p:sp>
      <p:sp>
        <p:nvSpPr>
          <p:cNvPr id="4" name="Slide Number Placeholder 3"/>
          <p:cNvSpPr>
            <a:spLocks noGrp="1"/>
          </p:cNvSpPr>
          <p:nvPr>
            <p:ph type="sldNum" sz="quarter" idx="5"/>
          </p:nvPr>
        </p:nvSpPr>
        <p:spPr/>
        <p:txBody>
          <a:bodyPr/>
          <a:lstStyle/>
          <a:p>
            <a:fld id="{9F8DD822-1704-4731-800D-50D1DF086D69}" type="slidenum">
              <a:rPr lang="en-CA" smtClean="0"/>
              <a:t>14</a:t>
            </a:fld>
            <a:endParaRPr lang="en-CA"/>
          </a:p>
        </p:txBody>
      </p:sp>
    </p:spTree>
    <p:extLst>
      <p:ext uri="{BB962C8B-B14F-4D97-AF65-F5344CB8AC3E}">
        <p14:creationId xmlns:p14="http://schemas.microsoft.com/office/powerpoint/2010/main" val="249819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For people who have </a:t>
            </a:r>
            <a:r>
              <a:rPr lang="en-US" sz="1200" b="0" i="0" u="none" strike="noStrike" dirty="0">
                <a:solidFill>
                  <a:srgbClr val="000000"/>
                </a:solidFill>
                <a:effectLst/>
                <a:latin typeface="Arial" panose="020B0604020202020204" pitchFamily="34" charset="0"/>
              </a:rPr>
              <a:t>Alzheimer‘s</a:t>
            </a:r>
            <a:r>
              <a:rPr lang="en-CA" sz="1200" b="0" i="0" u="none" strike="noStrike" dirty="0">
                <a:solidFill>
                  <a:srgbClr val="000000"/>
                </a:solidFill>
                <a:effectLst/>
                <a:latin typeface="Arial" panose="020B0604020202020204" pitchFamily="34" charset="0"/>
              </a:rPr>
              <a:t>, the shape of their brains changes. As more neurons die, many parts of the brain begin to shrink. This is called atrophy. The first part to suffer is the medial temporal lobe structures, such as the hippocampus, which plays </a:t>
            </a:r>
            <a:r>
              <a:rPr lang="en-US" b="0" i="0" dirty="0">
                <a:solidFill>
                  <a:srgbClr val="D1D5DB"/>
                </a:solidFill>
                <a:effectLst/>
                <a:latin typeface="Söhne"/>
              </a:rPr>
              <a:t>an important role in learning and memory. As neurons die, the hippocampus gets smaller. And this is why people with </a:t>
            </a:r>
            <a:r>
              <a:rPr lang="en-US" sz="1200" b="0" i="0" u="none" strike="noStrike" dirty="0">
                <a:solidFill>
                  <a:srgbClr val="000000"/>
                </a:solidFill>
                <a:effectLst/>
                <a:latin typeface="Arial" panose="020B0604020202020204" pitchFamily="34" charset="0"/>
              </a:rPr>
              <a:t>Alzheimer‘s have a very short memory and have difficulties in learning new things. </a:t>
            </a:r>
          </a:p>
          <a:p>
            <a:endParaRPr lang="en-US" sz="1200" b="0" i="0" u="none" strike="noStrike" dirty="0">
              <a:solidFill>
                <a:srgbClr val="000000"/>
              </a:solidFill>
              <a:effectLst/>
              <a:latin typeface="Arial" panose="020B0604020202020204" pitchFamily="34" charset="0"/>
              <a:cs typeface="Arial" panose="020B0604020202020204" pitchFamily="34" charset="0"/>
            </a:endParaRPr>
          </a:p>
          <a:p>
            <a:r>
              <a:rPr lang="en-US" sz="1200" b="0" i="0" u="none" strike="noStrike" dirty="0">
                <a:solidFill>
                  <a:srgbClr val="000000"/>
                </a:solidFill>
                <a:effectLst/>
                <a:latin typeface="Arial" panose="020B0604020202020204" pitchFamily="34" charset="0"/>
                <a:cs typeface="Arial" panose="020B0604020202020204" pitchFamily="34" charset="0"/>
              </a:rPr>
              <a:t>█ There is a cavity inside the brain and it is depicted as a blue translucent part in the image to the left. That is called the lateral ventricle. It is a compartment filled with </a:t>
            </a:r>
            <a:r>
              <a:rPr lang="en-CA" b="0" i="0" dirty="0">
                <a:solidFill>
                  <a:srgbClr val="E8EAED"/>
                </a:solidFill>
                <a:effectLst/>
                <a:latin typeface="Google Sans"/>
              </a:rPr>
              <a:t>cerebrospinal fluid. As the hippocampus and other structures nearby shrink, this compartment becomes larger. So, in the MRI image, you will see an increased area of the lateral ventricle. </a:t>
            </a:r>
          </a:p>
          <a:p>
            <a:endParaRPr lang="en-CA" b="0" i="0" dirty="0">
              <a:solidFill>
                <a:srgbClr val="E8EAED"/>
              </a:solidFill>
              <a:effectLst/>
              <a:latin typeface="Google Sans"/>
            </a:endParaRPr>
          </a:p>
          <a:p>
            <a:r>
              <a:rPr lang="en-US" sz="1200" b="0" i="0" u="none" strike="noStrike" dirty="0">
                <a:solidFill>
                  <a:srgbClr val="000000"/>
                </a:solidFill>
                <a:effectLst/>
                <a:latin typeface="Arial" panose="020B0604020202020204" pitchFamily="34" charset="0"/>
                <a:cs typeface="Arial" panose="020B0604020202020204" pitchFamily="34" charset="0"/>
              </a:rPr>
              <a:t>█ As time goes by, the toxic proteins will spread to all parts of the brain and kill neurons, causing the whole brain to shrink. At that time, the sulci, which are the grooves between folds, will be widened. Now, let’s look at an example. </a:t>
            </a:r>
            <a:endParaRPr lang="en-CA" dirty="0"/>
          </a:p>
        </p:txBody>
      </p:sp>
      <p:sp>
        <p:nvSpPr>
          <p:cNvPr id="4" name="Slide Number Placeholder 3"/>
          <p:cNvSpPr>
            <a:spLocks noGrp="1"/>
          </p:cNvSpPr>
          <p:nvPr>
            <p:ph type="sldNum" sz="quarter" idx="5"/>
          </p:nvPr>
        </p:nvSpPr>
        <p:spPr/>
        <p:txBody>
          <a:bodyPr/>
          <a:lstStyle/>
          <a:p>
            <a:fld id="{9F8DD822-1704-4731-800D-50D1DF086D69}" type="slidenum">
              <a:rPr lang="en-CA" smtClean="0"/>
              <a:t>15</a:t>
            </a:fld>
            <a:endParaRPr lang="en-CA"/>
          </a:p>
        </p:txBody>
      </p:sp>
    </p:spTree>
    <p:extLst>
      <p:ext uri="{BB962C8B-B14F-4D97-AF65-F5344CB8AC3E}">
        <p14:creationId xmlns:p14="http://schemas.microsoft.com/office/powerpoint/2010/main" val="2894966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For people who have </a:t>
            </a:r>
            <a:r>
              <a:rPr lang="en-US" sz="1200" b="0" i="0" u="none" strike="noStrike" dirty="0">
                <a:solidFill>
                  <a:srgbClr val="000000"/>
                </a:solidFill>
                <a:effectLst/>
                <a:latin typeface="Arial" panose="020B0604020202020204" pitchFamily="34" charset="0"/>
              </a:rPr>
              <a:t>Alzheimer‘s</a:t>
            </a:r>
            <a:r>
              <a:rPr lang="en-CA" sz="1200" b="0" i="0" u="none" strike="noStrike" dirty="0">
                <a:solidFill>
                  <a:srgbClr val="000000"/>
                </a:solidFill>
                <a:effectLst/>
                <a:latin typeface="Arial" panose="020B0604020202020204" pitchFamily="34" charset="0"/>
              </a:rPr>
              <a:t>, the shape of their brains changes. As more neurons die, many parts of the brain begin to shrink. This is called atrophy. The first part to suffer is the medial temporal lobe structures, such as the hippocampus, which plays </a:t>
            </a:r>
            <a:r>
              <a:rPr lang="en-US" b="0" i="0" dirty="0">
                <a:solidFill>
                  <a:srgbClr val="D1D5DB"/>
                </a:solidFill>
                <a:effectLst/>
                <a:latin typeface="Söhne"/>
              </a:rPr>
              <a:t>an important role in learning and memory. As neurons die, the hippocampus gets smaller. And this is why people with </a:t>
            </a:r>
            <a:r>
              <a:rPr lang="en-US" sz="1200" b="0" i="0" u="none" strike="noStrike" dirty="0">
                <a:solidFill>
                  <a:srgbClr val="000000"/>
                </a:solidFill>
                <a:effectLst/>
                <a:latin typeface="Arial" panose="020B0604020202020204" pitchFamily="34" charset="0"/>
              </a:rPr>
              <a:t>Alzheimer‘s have a very short memory and have difficulties in learning new things. </a:t>
            </a:r>
          </a:p>
          <a:p>
            <a:endParaRPr lang="en-US" sz="1200" b="0" i="0" u="none" strike="noStrike" dirty="0">
              <a:solidFill>
                <a:srgbClr val="000000"/>
              </a:solidFill>
              <a:effectLst/>
              <a:latin typeface="Arial" panose="020B0604020202020204" pitchFamily="34" charset="0"/>
              <a:cs typeface="Arial" panose="020B0604020202020204" pitchFamily="34" charset="0"/>
            </a:endParaRPr>
          </a:p>
          <a:p>
            <a:r>
              <a:rPr lang="en-US" sz="1200" b="0" i="0" u="none" strike="noStrike" dirty="0">
                <a:solidFill>
                  <a:srgbClr val="000000"/>
                </a:solidFill>
                <a:effectLst/>
                <a:latin typeface="Arial" panose="020B0604020202020204" pitchFamily="34" charset="0"/>
                <a:cs typeface="Arial" panose="020B0604020202020204" pitchFamily="34" charset="0"/>
              </a:rPr>
              <a:t>█ There is a cavity inside the brain and it is depicted as a blue translucent part in the image to the left. That is called the lateral ventricle. It is a compartment filled with </a:t>
            </a:r>
            <a:r>
              <a:rPr lang="en-CA" b="0" i="0" dirty="0">
                <a:solidFill>
                  <a:srgbClr val="E8EAED"/>
                </a:solidFill>
                <a:effectLst/>
                <a:latin typeface="Google Sans"/>
              </a:rPr>
              <a:t>cerebrospinal fluid. As the hippocampus and other structures nearby shrink, this compartment becomes larger. So, in the MRI image, you will see an increased area of the lateral ventricle. </a:t>
            </a:r>
          </a:p>
          <a:p>
            <a:endParaRPr lang="en-CA" b="0" i="0" dirty="0">
              <a:solidFill>
                <a:srgbClr val="E8EAED"/>
              </a:solidFill>
              <a:effectLst/>
              <a:latin typeface="Google Sans"/>
            </a:endParaRPr>
          </a:p>
          <a:p>
            <a:r>
              <a:rPr lang="en-US" sz="1200" b="0" i="0" u="none" strike="noStrike" dirty="0">
                <a:solidFill>
                  <a:srgbClr val="000000"/>
                </a:solidFill>
                <a:effectLst/>
                <a:latin typeface="Arial" panose="020B0604020202020204" pitchFamily="34" charset="0"/>
                <a:cs typeface="Arial" panose="020B0604020202020204" pitchFamily="34" charset="0"/>
              </a:rPr>
              <a:t>█ As time goes by, the toxic proteins will spread to all parts of the brain and kill neurons, causing the whole brain to shrink. At that time, the sulci, which are the grooves between folds, will be widened. Now, let’s look at an example. </a:t>
            </a:r>
            <a:endParaRPr lang="en-CA" dirty="0"/>
          </a:p>
          <a:p>
            <a:endParaRPr lang="en-CA" dirty="0"/>
          </a:p>
        </p:txBody>
      </p:sp>
      <p:sp>
        <p:nvSpPr>
          <p:cNvPr id="4" name="Slide Number Placeholder 3"/>
          <p:cNvSpPr>
            <a:spLocks noGrp="1"/>
          </p:cNvSpPr>
          <p:nvPr>
            <p:ph type="sldNum" sz="quarter" idx="5"/>
          </p:nvPr>
        </p:nvSpPr>
        <p:spPr/>
        <p:txBody>
          <a:bodyPr/>
          <a:lstStyle/>
          <a:p>
            <a:fld id="{9F8DD822-1704-4731-800D-50D1DF086D69}" type="slidenum">
              <a:rPr lang="en-CA" smtClean="0"/>
              <a:t>16</a:t>
            </a:fld>
            <a:endParaRPr lang="en-CA"/>
          </a:p>
        </p:txBody>
      </p:sp>
    </p:spTree>
    <p:extLst>
      <p:ext uri="{BB962C8B-B14F-4D97-AF65-F5344CB8AC3E}">
        <p14:creationId xmlns:p14="http://schemas.microsoft.com/office/powerpoint/2010/main" val="14341085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 image to the left is a normal brain. The one to the right has severe </a:t>
            </a:r>
            <a:r>
              <a:rPr lang="en-US" sz="1200" b="0" i="0" u="none" strike="noStrike" dirty="0">
                <a:solidFill>
                  <a:srgbClr val="000000"/>
                </a:solidFill>
                <a:effectLst/>
                <a:latin typeface="Arial" panose="020B0604020202020204" pitchFamily="34" charset="0"/>
              </a:rPr>
              <a:t>Alzheimer‘s. It’s clear to see that the ventricles in the one with Alzheimer’s are enlarged, and the sulci have been widened significantly. By using preprocessing, we hope we can make these structural changes more obvious and thus help improve the model’s accuracy.</a:t>
            </a:r>
            <a:endParaRPr lang="en-CA" dirty="0"/>
          </a:p>
          <a:p>
            <a:endParaRPr lang="en-CA" dirty="0"/>
          </a:p>
        </p:txBody>
      </p:sp>
      <p:sp>
        <p:nvSpPr>
          <p:cNvPr id="4" name="Slide Number Placeholder 3"/>
          <p:cNvSpPr>
            <a:spLocks noGrp="1"/>
          </p:cNvSpPr>
          <p:nvPr>
            <p:ph type="sldNum" sz="quarter" idx="5"/>
          </p:nvPr>
        </p:nvSpPr>
        <p:spPr/>
        <p:txBody>
          <a:bodyPr/>
          <a:lstStyle/>
          <a:p>
            <a:fld id="{9F8DD822-1704-4731-800D-50D1DF086D69}" type="slidenum">
              <a:rPr lang="en-CA" smtClean="0"/>
              <a:t>17</a:t>
            </a:fld>
            <a:endParaRPr lang="en-CA"/>
          </a:p>
        </p:txBody>
      </p:sp>
    </p:spTree>
    <p:extLst>
      <p:ext uri="{BB962C8B-B14F-4D97-AF65-F5344CB8AC3E}">
        <p14:creationId xmlns:p14="http://schemas.microsoft.com/office/powerpoint/2010/main" val="14067249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 image to the left is a normal brain. The one to the right has severe </a:t>
            </a:r>
            <a:r>
              <a:rPr lang="en-US" sz="1200" b="0" i="0" u="none" strike="noStrike" dirty="0">
                <a:solidFill>
                  <a:srgbClr val="000000"/>
                </a:solidFill>
                <a:effectLst/>
                <a:latin typeface="Arial" panose="020B0604020202020204" pitchFamily="34" charset="0"/>
              </a:rPr>
              <a:t>Alzheimer‘s. It’s clear to see that the ventricles in the one with Alzheimer’s are enlarged, and the sulci have been widened significantly. By using preprocessing, we hope we can make these structural changes more obvious and thus help improve the model’s accuracy.</a:t>
            </a:r>
            <a:endParaRPr lang="en-CA" dirty="0"/>
          </a:p>
        </p:txBody>
      </p:sp>
      <p:sp>
        <p:nvSpPr>
          <p:cNvPr id="4" name="Slide Number Placeholder 3"/>
          <p:cNvSpPr>
            <a:spLocks noGrp="1"/>
          </p:cNvSpPr>
          <p:nvPr>
            <p:ph type="sldNum" sz="quarter" idx="5"/>
          </p:nvPr>
        </p:nvSpPr>
        <p:spPr/>
        <p:txBody>
          <a:bodyPr/>
          <a:lstStyle/>
          <a:p>
            <a:fld id="{9F8DD822-1704-4731-800D-50D1DF086D69}" type="slidenum">
              <a:rPr lang="en-CA" smtClean="0"/>
              <a:t>18</a:t>
            </a:fld>
            <a:endParaRPr lang="en-CA"/>
          </a:p>
        </p:txBody>
      </p:sp>
    </p:spTree>
    <p:extLst>
      <p:ext uri="{BB962C8B-B14F-4D97-AF65-F5344CB8AC3E}">
        <p14:creationId xmlns:p14="http://schemas.microsoft.com/office/powerpoint/2010/main" val="33124473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 next step we took was contrast enhancement. This helps </a:t>
            </a:r>
            <a:r>
              <a:rPr lang="en-US" sz="1200" b="0" i="0" u="none" strike="noStrike" dirty="0">
                <a:solidFill>
                  <a:srgbClr val="000000"/>
                </a:solidFill>
                <a:effectLst/>
                <a:latin typeface="Arial" panose="020B0604020202020204" pitchFamily="34" charset="0"/>
              </a:rPr>
              <a:t>emphasize the differences between brain regions, making it easier for the model to detect atrophy and other disease-related changes. </a:t>
            </a:r>
            <a:endParaRPr lang="en-CA" dirty="0"/>
          </a:p>
        </p:txBody>
      </p:sp>
      <p:sp>
        <p:nvSpPr>
          <p:cNvPr id="4" name="Slide Number Placeholder 3"/>
          <p:cNvSpPr>
            <a:spLocks noGrp="1"/>
          </p:cNvSpPr>
          <p:nvPr>
            <p:ph type="sldNum" sz="quarter" idx="5"/>
          </p:nvPr>
        </p:nvSpPr>
        <p:spPr/>
        <p:txBody>
          <a:bodyPr/>
          <a:lstStyle/>
          <a:p>
            <a:fld id="{9F8DD822-1704-4731-800D-50D1DF086D69}" type="slidenum">
              <a:rPr lang="en-CA" smtClean="0"/>
              <a:t>19</a:t>
            </a:fld>
            <a:endParaRPr lang="en-CA"/>
          </a:p>
        </p:txBody>
      </p:sp>
    </p:spTree>
    <p:extLst>
      <p:ext uri="{BB962C8B-B14F-4D97-AF65-F5344CB8AC3E}">
        <p14:creationId xmlns:p14="http://schemas.microsoft.com/office/powerpoint/2010/main" val="24367000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 next step we took was contrast enhancement. This helps </a:t>
            </a:r>
            <a:r>
              <a:rPr lang="en-US" sz="1200" b="0" i="0" u="none" strike="noStrike" dirty="0">
                <a:solidFill>
                  <a:srgbClr val="000000"/>
                </a:solidFill>
                <a:effectLst/>
                <a:latin typeface="Arial" panose="020B0604020202020204" pitchFamily="34" charset="0"/>
              </a:rPr>
              <a:t>emphasize the differences between brain regions, making it easier for the model to detect atrophy and other disease-related changes. </a:t>
            </a:r>
          </a:p>
        </p:txBody>
      </p:sp>
      <p:sp>
        <p:nvSpPr>
          <p:cNvPr id="4" name="Slide Number Placeholder 3"/>
          <p:cNvSpPr>
            <a:spLocks noGrp="1"/>
          </p:cNvSpPr>
          <p:nvPr>
            <p:ph type="sldNum" sz="quarter" idx="5"/>
          </p:nvPr>
        </p:nvSpPr>
        <p:spPr/>
        <p:txBody>
          <a:bodyPr/>
          <a:lstStyle/>
          <a:p>
            <a:fld id="{9F8DD822-1704-4731-800D-50D1DF086D69}" type="slidenum">
              <a:rPr lang="en-CA" smtClean="0"/>
              <a:t>20</a:t>
            </a:fld>
            <a:endParaRPr lang="en-CA"/>
          </a:p>
        </p:txBody>
      </p:sp>
    </p:spTree>
    <p:extLst>
      <p:ext uri="{BB962C8B-B14F-4D97-AF65-F5344CB8AC3E}">
        <p14:creationId xmlns:p14="http://schemas.microsoft.com/office/powerpoint/2010/main" val="792909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Alzheimer’s disease is a progressive neurological disorder leads to memory loss, cognitive impairment, behavioral change, and eventually death.</a:t>
            </a:r>
          </a:p>
          <a:p>
            <a:endParaRPr lang="en-US">
              <a:cs typeface="+mn-lt"/>
            </a:endParaRPr>
          </a:p>
          <a:p>
            <a:r>
              <a:rPr lang="en-US"/>
              <a:t>The cause of AD is Beta protein plaques and Tau protein tangles that deactivate cells and leading to death.</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F647FCBF-EDC4-4180-A219-8E029888E61B}" type="slidenum">
              <a:rPr lang="en-US"/>
              <a:t>2</a:t>
            </a:fld>
            <a:endParaRPr lang="en-US"/>
          </a:p>
        </p:txBody>
      </p:sp>
    </p:spTree>
    <p:extLst>
      <p:ext uri="{BB962C8B-B14F-4D97-AF65-F5344CB8AC3E}">
        <p14:creationId xmlns:p14="http://schemas.microsoft.com/office/powerpoint/2010/main" val="24882512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Next, we applied denoising to the images to </a:t>
            </a:r>
            <a:r>
              <a:rPr lang="en-US" sz="1800" b="0" i="0" u="none" strike="noStrike" dirty="0">
                <a:solidFill>
                  <a:srgbClr val="000000"/>
                </a:solidFill>
                <a:effectLst/>
                <a:latin typeface="Arial" panose="020B0604020202020204" pitchFamily="34" charset="0"/>
              </a:rPr>
              <a:t>remove unwanted noise while preserving important details, which helps in the separation of brain fluids from white matter. This is important to identify the size of the ventricles. </a:t>
            </a:r>
            <a:endParaRPr lang="en-CA" dirty="0"/>
          </a:p>
        </p:txBody>
      </p:sp>
      <p:sp>
        <p:nvSpPr>
          <p:cNvPr id="4" name="Slide Number Placeholder 3"/>
          <p:cNvSpPr>
            <a:spLocks noGrp="1"/>
          </p:cNvSpPr>
          <p:nvPr>
            <p:ph type="sldNum" sz="quarter" idx="5"/>
          </p:nvPr>
        </p:nvSpPr>
        <p:spPr/>
        <p:txBody>
          <a:bodyPr/>
          <a:lstStyle/>
          <a:p>
            <a:fld id="{9F8DD822-1704-4731-800D-50D1DF086D69}" type="slidenum">
              <a:rPr lang="en-CA" smtClean="0"/>
              <a:t>21</a:t>
            </a:fld>
            <a:endParaRPr lang="en-CA"/>
          </a:p>
        </p:txBody>
      </p:sp>
    </p:spTree>
    <p:extLst>
      <p:ext uri="{BB962C8B-B14F-4D97-AF65-F5344CB8AC3E}">
        <p14:creationId xmlns:p14="http://schemas.microsoft.com/office/powerpoint/2010/main" val="1263069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And finally, we normalize the intensity to </a:t>
            </a:r>
            <a:r>
              <a:rPr lang="en-US" sz="1800" b="0" i="0" u="none" strike="noStrike" dirty="0">
                <a:solidFill>
                  <a:srgbClr val="000000"/>
                </a:solidFill>
                <a:effectLst/>
                <a:latin typeface="Arial" panose="020B0604020202020204" pitchFamily="34" charset="0"/>
              </a:rPr>
              <a:t>ensure consistent intensity levels across images, enabling accurate feature extraction and comparison.</a:t>
            </a:r>
          </a:p>
          <a:p>
            <a:endParaRPr lang="en-CA" dirty="0"/>
          </a:p>
        </p:txBody>
      </p:sp>
      <p:sp>
        <p:nvSpPr>
          <p:cNvPr id="4" name="Slide Number Placeholder 3"/>
          <p:cNvSpPr>
            <a:spLocks noGrp="1"/>
          </p:cNvSpPr>
          <p:nvPr>
            <p:ph type="sldNum" sz="quarter" idx="5"/>
          </p:nvPr>
        </p:nvSpPr>
        <p:spPr/>
        <p:txBody>
          <a:bodyPr/>
          <a:lstStyle/>
          <a:p>
            <a:fld id="{9F8DD822-1704-4731-800D-50D1DF086D69}" type="slidenum">
              <a:rPr lang="en-CA" smtClean="0"/>
              <a:t>22</a:t>
            </a:fld>
            <a:endParaRPr lang="en-CA"/>
          </a:p>
        </p:txBody>
      </p:sp>
    </p:spTree>
    <p:extLst>
      <p:ext uri="{BB962C8B-B14F-4D97-AF65-F5344CB8AC3E}">
        <p14:creationId xmlns:p14="http://schemas.microsoft.com/office/powerpoint/2010/main" val="20339238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dataset we have is actually not large. The training data set has around 5000 images. Data augmentation was used to increase the size and diversity of the dataset and the generalizability of the model, which improves model performance. We decided to generate 5000 augmented images. </a:t>
            </a:r>
          </a:p>
        </p:txBody>
      </p:sp>
      <p:sp>
        <p:nvSpPr>
          <p:cNvPr id="4" name="Slide Number Placeholder 3"/>
          <p:cNvSpPr>
            <a:spLocks noGrp="1"/>
          </p:cNvSpPr>
          <p:nvPr>
            <p:ph type="sldNum" sz="quarter" idx="5"/>
          </p:nvPr>
        </p:nvSpPr>
        <p:spPr/>
        <p:txBody>
          <a:bodyPr/>
          <a:lstStyle/>
          <a:p>
            <a:fld id="{9F8DD822-1704-4731-800D-50D1DF086D69}" type="slidenum">
              <a:rPr lang="en-CA" smtClean="0"/>
              <a:t>23</a:t>
            </a:fld>
            <a:endParaRPr lang="en-CA"/>
          </a:p>
        </p:txBody>
      </p:sp>
    </p:spTree>
    <p:extLst>
      <p:ext uri="{BB962C8B-B14F-4D97-AF65-F5344CB8AC3E}">
        <p14:creationId xmlns:p14="http://schemas.microsoft.com/office/powerpoint/2010/main" val="13133385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process of data augmentation is simple. We take a preprocessed image and make slight changes to it. We used seven augmentation techniques. Now, I will show you a fun little demo here. First, the image will be rotated up to 15 degrees.</a:t>
            </a:r>
          </a:p>
        </p:txBody>
      </p:sp>
      <p:sp>
        <p:nvSpPr>
          <p:cNvPr id="4" name="Slide Number Placeholder 3"/>
          <p:cNvSpPr>
            <a:spLocks noGrp="1"/>
          </p:cNvSpPr>
          <p:nvPr>
            <p:ph type="sldNum" sz="quarter" idx="5"/>
          </p:nvPr>
        </p:nvSpPr>
        <p:spPr/>
        <p:txBody>
          <a:bodyPr/>
          <a:lstStyle/>
          <a:p>
            <a:fld id="{9F8DD822-1704-4731-800D-50D1DF086D69}" type="slidenum">
              <a:rPr lang="en-CA" smtClean="0"/>
              <a:t>24</a:t>
            </a:fld>
            <a:endParaRPr lang="en-CA"/>
          </a:p>
        </p:txBody>
      </p:sp>
    </p:spTree>
    <p:extLst>
      <p:ext uri="{BB962C8B-B14F-4D97-AF65-F5344CB8AC3E}">
        <p14:creationId xmlns:p14="http://schemas.microsoft.com/office/powerpoint/2010/main" val="3405527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Next, a random horizontal shift is introduced.</a:t>
            </a:r>
          </a:p>
        </p:txBody>
      </p:sp>
      <p:sp>
        <p:nvSpPr>
          <p:cNvPr id="4" name="Slide Number Placeholder 3"/>
          <p:cNvSpPr>
            <a:spLocks noGrp="1"/>
          </p:cNvSpPr>
          <p:nvPr>
            <p:ph type="sldNum" sz="quarter" idx="5"/>
          </p:nvPr>
        </p:nvSpPr>
        <p:spPr/>
        <p:txBody>
          <a:bodyPr/>
          <a:lstStyle/>
          <a:p>
            <a:fld id="{9F8DD822-1704-4731-800D-50D1DF086D69}" type="slidenum">
              <a:rPr lang="en-CA" smtClean="0"/>
              <a:t>25</a:t>
            </a:fld>
            <a:endParaRPr lang="en-CA"/>
          </a:p>
        </p:txBody>
      </p:sp>
    </p:spTree>
    <p:extLst>
      <p:ext uri="{BB962C8B-B14F-4D97-AF65-F5344CB8AC3E}">
        <p14:creationId xmlns:p14="http://schemas.microsoft.com/office/powerpoint/2010/main" val="24593331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Similarly, a random vertical shift is applied.</a:t>
            </a:r>
          </a:p>
        </p:txBody>
      </p:sp>
      <p:sp>
        <p:nvSpPr>
          <p:cNvPr id="4" name="Slide Number Placeholder 3"/>
          <p:cNvSpPr>
            <a:spLocks noGrp="1"/>
          </p:cNvSpPr>
          <p:nvPr>
            <p:ph type="sldNum" sz="quarter" idx="5"/>
          </p:nvPr>
        </p:nvSpPr>
        <p:spPr/>
        <p:txBody>
          <a:bodyPr/>
          <a:lstStyle/>
          <a:p>
            <a:fld id="{9F8DD822-1704-4731-800D-50D1DF086D69}" type="slidenum">
              <a:rPr lang="en-CA" smtClean="0"/>
              <a:t>26</a:t>
            </a:fld>
            <a:endParaRPr lang="en-CA"/>
          </a:p>
        </p:txBody>
      </p:sp>
    </p:spTree>
    <p:extLst>
      <p:ext uri="{BB962C8B-B14F-4D97-AF65-F5344CB8AC3E}">
        <p14:creationId xmlns:p14="http://schemas.microsoft.com/office/powerpoint/2010/main" val="3809574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Then, a random shear.</a:t>
            </a:r>
          </a:p>
        </p:txBody>
      </p:sp>
      <p:sp>
        <p:nvSpPr>
          <p:cNvPr id="4" name="Slide Number Placeholder 3"/>
          <p:cNvSpPr>
            <a:spLocks noGrp="1"/>
          </p:cNvSpPr>
          <p:nvPr>
            <p:ph type="sldNum" sz="quarter" idx="5"/>
          </p:nvPr>
        </p:nvSpPr>
        <p:spPr/>
        <p:txBody>
          <a:bodyPr/>
          <a:lstStyle/>
          <a:p>
            <a:fld id="{9F8DD822-1704-4731-800D-50D1DF086D69}" type="slidenum">
              <a:rPr lang="en-CA" smtClean="0"/>
              <a:t>27</a:t>
            </a:fld>
            <a:endParaRPr lang="en-CA"/>
          </a:p>
        </p:txBody>
      </p:sp>
    </p:spTree>
    <p:extLst>
      <p:ext uri="{BB962C8B-B14F-4D97-AF65-F5344CB8AC3E}">
        <p14:creationId xmlns:p14="http://schemas.microsoft.com/office/powerpoint/2010/main" val="2599295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Followed by zooming up to 0.5%.</a:t>
            </a:r>
          </a:p>
        </p:txBody>
      </p:sp>
      <p:sp>
        <p:nvSpPr>
          <p:cNvPr id="4" name="Slide Number Placeholder 3"/>
          <p:cNvSpPr>
            <a:spLocks noGrp="1"/>
          </p:cNvSpPr>
          <p:nvPr>
            <p:ph type="sldNum" sz="quarter" idx="5"/>
          </p:nvPr>
        </p:nvSpPr>
        <p:spPr/>
        <p:txBody>
          <a:bodyPr/>
          <a:lstStyle/>
          <a:p>
            <a:fld id="{9F8DD822-1704-4731-800D-50D1DF086D69}" type="slidenum">
              <a:rPr lang="en-CA" smtClean="0"/>
              <a:t>28</a:t>
            </a:fld>
            <a:endParaRPr lang="en-CA"/>
          </a:p>
        </p:txBody>
      </p:sp>
    </p:spTree>
    <p:extLst>
      <p:ext uri="{BB962C8B-B14F-4D97-AF65-F5344CB8AC3E}">
        <p14:creationId xmlns:p14="http://schemas.microsoft.com/office/powerpoint/2010/main" val="36665244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finally, a random flip happens. It could be horizontal or vertical, or both. </a:t>
            </a:r>
          </a:p>
        </p:txBody>
      </p:sp>
      <p:sp>
        <p:nvSpPr>
          <p:cNvPr id="4" name="Slide Number Placeholder 3"/>
          <p:cNvSpPr>
            <a:spLocks noGrp="1"/>
          </p:cNvSpPr>
          <p:nvPr>
            <p:ph type="sldNum" sz="quarter" idx="5"/>
          </p:nvPr>
        </p:nvSpPr>
        <p:spPr/>
        <p:txBody>
          <a:bodyPr/>
          <a:lstStyle/>
          <a:p>
            <a:fld id="{9F8DD822-1704-4731-800D-50D1DF086D69}" type="slidenum">
              <a:rPr lang="en-CA" smtClean="0"/>
              <a:t>29</a:t>
            </a:fld>
            <a:endParaRPr lang="en-CA"/>
          </a:p>
        </p:txBody>
      </p:sp>
    </p:spTree>
    <p:extLst>
      <p:ext uri="{BB962C8B-B14F-4D97-AF65-F5344CB8AC3E}">
        <p14:creationId xmlns:p14="http://schemas.microsoft.com/office/powerpoint/2010/main" val="22839159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this case, it is a horizontal flip.</a:t>
            </a:r>
          </a:p>
        </p:txBody>
      </p:sp>
      <p:sp>
        <p:nvSpPr>
          <p:cNvPr id="4" name="Slide Number Placeholder 3"/>
          <p:cNvSpPr>
            <a:spLocks noGrp="1"/>
          </p:cNvSpPr>
          <p:nvPr>
            <p:ph type="sldNum" sz="quarter" idx="5"/>
          </p:nvPr>
        </p:nvSpPr>
        <p:spPr/>
        <p:txBody>
          <a:bodyPr/>
          <a:lstStyle/>
          <a:p>
            <a:fld id="{9F8DD822-1704-4731-800D-50D1DF086D69}" type="slidenum">
              <a:rPr lang="en-CA" smtClean="0"/>
              <a:t>30</a:t>
            </a:fld>
            <a:endParaRPr lang="en-CA"/>
          </a:p>
        </p:txBody>
      </p:sp>
    </p:spTree>
    <p:extLst>
      <p:ext uri="{BB962C8B-B14F-4D97-AF65-F5344CB8AC3E}">
        <p14:creationId xmlns:p14="http://schemas.microsoft.com/office/powerpoint/2010/main" val="914615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is obvious to see from the picture that the shrinkage make the AD brain much smaller than the healthy one.</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F647FCBF-EDC4-4180-A219-8E029888E61B}" type="slidenum">
              <a:rPr lang="en-US"/>
              <a:t>3</a:t>
            </a:fld>
            <a:endParaRPr lang="en-US"/>
          </a:p>
        </p:txBody>
      </p:sp>
    </p:spTree>
    <p:extLst>
      <p:ext uri="{BB962C8B-B14F-4D97-AF65-F5344CB8AC3E}">
        <p14:creationId xmlns:p14="http://schemas.microsoft.com/office/powerpoint/2010/main" val="5050312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there you have it. 5000 augmented images ready to be fed into the model. Next, </a:t>
            </a:r>
            <a:r>
              <a:rPr lang="en-CA" dirty="0" err="1"/>
              <a:t>Zhenqi</a:t>
            </a:r>
            <a:r>
              <a:rPr lang="en-CA" dirty="0"/>
              <a:t> will talk about the actual model.</a:t>
            </a:r>
          </a:p>
        </p:txBody>
      </p:sp>
      <p:sp>
        <p:nvSpPr>
          <p:cNvPr id="4" name="Slide Number Placeholder 3"/>
          <p:cNvSpPr>
            <a:spLocks noGrp="1"/>
          </p:cNvSpPr>
          <p:nvPr>
            <p:ph type="sldNum" sz="quarter" idx="5"/>
          </p:nvPr>
        </p:nvSpPr>
        <p:spPr/>
        <p:txBody>
          <a:bodyPr/>
          <a:lstStyle/>
          <a:p>
            <a:fld id="{9F8DD822-1704-4731-800D-50D1DF086D69}" type="slidenum">
              <a:rPr lang="en-CA" smtClean="0"/>
              <a:t>31</a:t>
            </a:fld>
            <a:endParaRPr lang="en-CA"/>
          </a:p>
        </p:txBody>
      </p:sp>
    </p:spTree>
    <p:extLst>
      <p:ext uri="{BB962C8B-B14F-4D97-AF65-F5344CB8AC3E}">
        <p14:creationId xmlns:p14="http://schemas.microsoft.com/office/powerpoint/2010/main" val="8329291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Thank you Jesse. Now we have the data ready, but there is one more thing we need to do before constructing our own model. In the traditional computer vision tasks using CNN, a typical architecture will look like this where you have the convolution layers and fully-connected layers. The convolution layers are used to extract features from image data while the fully-connected layers try to learn and model the hidden patterns beneath these features. Here, one limitation rises: What if the feature complexity is large in the original image data. Therefore, we might not have sufficient training images and convolution layers to fully identify and extract these features. We would partially solve the insufficient training data issue using data augmentation or just increase the size of training data and add more convolution layers. However, doing so will yield another more severe issue which is we might deplete our computational resources and thus unable to proceed with subsequent </a:t>
            </a:r>
            <a:r>
              <a:rPr lang="en-US" dirty="0" err="1">
                <a:cs typeface="Calibri"/>
              </a:rPr>
              <a:t>taks</a:t>
            </a:r>
            <a:r>
              <a:rPr lang="en-US" dirty="0">
                <a:cs typeface="Calibri"/>
              </a:rPr>
              <a:t>.</a:t>
            </a:r>
          </a:p>
          <a:p>
            <a:endParaRPr lang="en-CA" dirty="0"/>
          </a:p>
        </p:txBody>
      </p:sp>
      <p:sp>
        <p:nvSpPr>
          <p:cNvPr id="4" name="Slide Number Placeholder 3"/>
          <p:cNvSpPr>
            <a:spLocks noGrp="1"/>
          </p:cNvSpPr>
          <p:nvPr>
            <p:ph type="sldNum" sz="quarter" idx="5"/>
          </p:nvPr>
        </p:nvSpPr>
        <p:spPr/>
        <p:txBody>
          <a:bodyPr/>
          <a:lstStyle/>
          <a:p>
            <a:fld id="{F647FCBF-EDC4-4180-A219-8E029888E61B}" type="slidenum">
              <a:rPr lang="en-CA" smtClean="0"/>
              <a:t>32</a:t>
            </a:fld>
            <a:endParaRPr lang="en-CA"/>
          </a:p>
        </p:txBody>
      </p:sp>
    </p:spTree>
    <p:extLst>
      <p:ext uri="{BB962C8B-B14F-4D97-AF65-F5344CB8AC3E}">
        <p14:creationId xmlns:p14="http://schemas.microsoft.com/office/powerpoint/2010/main" val="20011460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is where transfer learning comes in. In short, we effectively inherit the weights from these models with complex structures and were trained with a large amount of images, capable enough to extract all key features from image data. The candidate pre-trained models we selected were VGG, </a:t>
            </a:r>
            <a:r>
              <a:rPr lang="en-US" err="1">
                <a:cs typeface="Calibri"/>
              </a:rPr>
              <a:t>EfficientNet</a:t>
            </a:r>
            <a:r>
              <a:rPr lang="en-US">
                <a:cs typeface="Calibri"/>
              </a:rPr>
              <a:t>, ResNet, Inception, and MobileNet. During our research on the applications of CNN in the medical industry, we found these models to be prevalently used for image classification tasks and were having prominent performances. Now the question is, how do we select the one which is the best for us?</a:t>
            </a:r>
          </a:p>
          <a:p>
            <a:endParaRPr lang="en-US">
              <a:cs typeface="Calibri"/>
            </a:endParaRPr>
          </a:p>
          <a:p>
            <a:r>
              <a:rPr lang="en-US">
                <a:cs typeface="Calibri"/>
              </a:rPr>
              <a:t>We chose model based on two criteria: First, the default input size which was initially used to train these models. Ideally, the closer the dimension the better so we can avoid overly up or downscale the image data. In that way, we can prevent the loss of key information within features. All these models have different versions and variations and we looked for those who had the closest dimension with our data. VGG16, ResNet50, EfficientNetB0 are all 224x224, Inception V3 is 299x299 and lastly, the MobileNet accept any size that are larger than 32x32. The final decision was based on their performance and naturally, we chose to go with the model which had the best performance on our task.</a:t>
            </a:r>
          </a:p>
        </p:txBody>
      </p:sp>
      <p:sp>
        <p:nvSpPr>
          <p:cNvPr id="4" name="Slide Number Placeholder 3"/>
          <p:cNvSpPr>
            <a:spLocks noGrp="1"/>
          </p:cNvSpPr>
          <p:nvPr>
            <p:ph type="sldNum" sz="quarter" idx="5"/>
          </p:nvPr>
        </p:nvSpPr>
        <p:spPr/>
        <p:txBody>
          <a:bodyPr/>
          <a:lstStyle/>
          <a:p>
            <a:fld id="{F647FCBF-EDC4-4180-A219-8E029888E61B}" type="slidenum">
              <a:rPr lang="en-US"/>
              <a:t>33</a:t>
            </a:fld>
            <a:endParaRPr lang="en-US"/>
          </a:p>
        </p:txBody>
      </p:sp>
    </p:spTree>
    <p:extLst>
      <p:ext uri="{BB962C8B-B14F-4D97-AF65-F5344CB8AC3E}">
        <p14:creationId xmlns:p14="http://schemas.microsoft.com/office/powerpoint/2010/main" val="38064988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The winner among them was </a:t>
            </a:r>
            <a:r>
              <a:rPr lang="en-US" dirty="0" err="1">
                <a:cs typeface="Calibri"/>
              </a:rPr>
              <a:t>MobileNet</a:t>
            </a:r>
            <a:r>
              <a:rPr lang="en-US" dirty="0">
                <a:cs typeface="Calibri"/>
              </a:rPr>
              <a:t>. On the right hand side, there is an overview of the general architecture of </a:t>
            </a:r>
            <a:r>
              <a:rPr lang="en-US" dirty="0" err="1">
                <a:cs typeface="Calibri"/>
              </a:rPr>
              <a:t>MobileNet</a:t>
            </a:r>
            <a:r>
              <a:rPr lang="en-US" dirty="0">
                <a:cs typeface="Calibri"/>
              </a:rPr>
              <a:t> and you haver these trained convolution layers and associated weights. So how to do we transfer these learned knowledge to our model? </a:t>
            </a:r>
          </a:p>
          <a:p>
            <a:endParaRPr lang="en-CA" dirty="0"/>
          </a:p>
        </p:txBody>
      </p:sp>
      <p:sp>
        <p:nvSpPr>
          <p:cNvPr id="4" name="Slide Number Placeholder 3"/>
          <p:cNvSpPr>
            <a:spLocks noGrp="1"/>
          </p:cNvSpPr>
          <p:nvPr>
            <p:ph type="sldNum" sz="quarter" idx="5"/>
          </p:nvPr>
        </p:nvSpPr>
        <p:spPr/>
        <p:txBody>
          <a:bodyPr/>
          <a:lstStyle/>
          <a:p>
            <a:fld id="{F647FCBF-EDC4-4180-A219-8E029888E61B}" type="slidenum">
              <a:rPr lang="en-CA" smtClean="0"/>
              <a:t>34</a:t>
            </a:fld>
            <a:endParaRPr lang="en-CA"/>
          </a:p>
        </p:txBody>
      </p:sp>
    </p:spTree>
    <p:extLst>
      <p:ext uri="{BB962C8B-B14F-4D97-AF65-F5344CB8AC3E}">
        <p14:creationId xmlns:p14="http://schemas.microsoft.com/office/powerpoint/2010/main" val="23993048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remove the original fully-connected layers and stack these convolution layers on top of our model. Note, the transferred convolution layers will be frozen meaning that their weights will not be updated during training. In this way, we can utilize the existing knowledge on shapes, corners, edges from the pre-trained model while not incurring additional computation burden.</a:t>
            </a:r>
          </a:p>
          <a:p>
            <a:endParaRPr lang="en-US" dirty="0">
              <a:cs typeface="Calibri"/>
            </a:endParaRPr>
          </a:p>
          <a:p>
            <a:r>
              <a:rPr lang="en-US" dirty="0">
                <a:cs typeface="Calibri"/>
              </a:rPr>
              <a:t>Now we have the architecture with transfer learning ready. I will invite Sam to walk us through the next step, which is hyperparameter tuning.</a:t>
            </a:r>
          </a:p>
          <a:p>
            <a:endParaRPr lang="en-CA" dirty="0"/>
          </a:p>
        </p:txBody>
      </p:sp>
      <p:sp>
        <p:nvSpPr>
          <p:cNvPr id="4" name="Slide Number Placeholder 3"/>
          <p:cNvSpPr>
            <a:spLocks noGrp="1"/>
          </p:cNvSpPr>
          <p:nvPr>
            <p:ph type="sldNum" sz="quarter" idx="5"/>
          </p:nvPr>
        </p:nvSpPr>
        <p:spPr/>
        <p:txBody>
          <a:bodyPr/>
          <a:lstStyle/>
          <a:p>
            <a:fld id="{F647FCBF-EDC4-4180-A219-8E029888E61B}" type="slidenum">
              <a:rPr lang="en-CA" smtClean="0"/>
              <a:t>35</a:t>
            </a:fld>
            <a:endParaRPr lang="en-CA"/>
          </a:p>
        </p:txBody>
      </p:sp>
    </p:spTree>
    <p:extLst>
      <p:ext uri="{BB962C8B-B14F-4D97-AF65-F5344CB8AC3E}">
        <p14:creationId xmlns:p14="http://schemas.microsoft.com/office/powerpoint/2010/main" val="24497621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ea typeface="等线"/>
              </a:rPr>
              <a:t>Thank you </a:t>
            </a:r>
            <a:r>
              <a:rPr lang="en-US" altLang="zh-CN" dirty="0" err="1">
                <a:ea typeface="等线"/>
              </a:rPr>
              <a:t>Zhenqi</a:t>
            </a:r>
            <a:endParaRPr lang="en-US" altLang="zh-CN" dirty="0">
              <a:ea typeface="等线"/>
              <a:cs typeface="Calibri"/>
            </a:endParaRPr>
          </a:p>
          <a:p>
            <a:endParaRPr lang="en-US" altLang="zh-CN" dirty="0"/>
          </a:p>
          <a:p>
            <a:r>
              <a:rPr lang="en-US" altLang="zh-CN" dirty="0"/>
              <a:t>After preprocessing, augmenting data, selecting pre-trained model, we now need to fine-tune the hyper parameters and see which model with which parameter value performs the best. We are building a CNN model, and we are mainly tuning four parameters: 1. number of filters in the CNN layers, 2. The CNN filter size, 3. the drop-out rate in the drop out layer, and 4. the number of neurons in the fully connected layers. </a:t>
            </a:r>
          </a:p>
          <a:p>
            <a:endParaRPr lang="en-US" altLang="zh-CN" dirty="0"/>
          </a:p>
          <a:p>
            <a:r>
              <a:rPr lang="en-US" altLang="zh-CN" dirty="0">
                <a:ea typeface="等线"/>
              </a:rPr>
              <a:t>Due to the limited computing powers, we weren't able to perform </a:t>
            </a:r>
            <a:r>
              <a:rPr lang="en-US" altLang="zh-CN" dirty="0" err="1">
                <a:ea typeface="等线"/>
              </a:rPr>
              <a:t>tehcniques</a:t>
            </a:r>
            <a:r>
              <a:rPr lang="en-US" altLang="zh-CN" dirty="0">
                <a:ea typeface="等线"/>
              </a:rPr>
              <a:t> such as grid search, random search or Bayesian search. Our computers keep running out of RAM. So, instead of grid searching, we adopted an approach of </a:t>
            </a:r>
            <a:r>
              <a:rPr lang="en-US" altLang="zh-CN" dirty="0" err="1">
                <a:ea typeface="等线"/>
              </a:rPr>
              <a:t>parallerally</a:t>
            </a:r>
            <a:r>
              <a:rPr lang="en-US" altLang="zh-CN" dirty="0">
                <a:ea typeface="等线"/>
              </a:rPr>
              <a:t> testing each parameter combination. So, firstly, we set default values to all parameters, and then we test one parameter by keeping others as default. After we optimize this parameter, we keep it unchanged and testing the rest one by one, </a:t>
            </a:r>
            <a:r>
              <a:rPr lang="en-US" altLang="zh-CN" dirty="0" err="1">
                <a:ea typeface="等线"/>
              </a:rPr>
              <a:t>parallerally</a:t>
            </a:r>
            <a:r>
              <a:rPr lang="en-US" altLang="zh-CN" dirty="0">
                <a:ea typeface="等线"/>
              </a:rPr>
              <a:t>, on each of our computer. At the end, we have found the best performing model, in terms of the AUC score. </a:t>
            </a:r>
          </a:p>
          <a:p>
            <a:endParaRPr lang="en-US" altLang="zh-CN" dirty="0">
              <a:ea typeface="等线"/>
              <a:cs typeface="Calibri" panose="020F0502020204030204"/>
            </a:endParaRPr>
          </a:p>
          <a:p>
            <a:r>
              <a:rPr lang="en-US" altLang="zh-CN" b="1" dirty="0">
                <a:ea typeface="等线"/>
                <a:cs typeface="Calibri" panose="020F0502020204030204"/>
              </a:rPr>
              <a:t>We used AUC score here because it represents the </a:t>
            </a:r>
            <a:r>
              <a:rPr lang="en-US" altLang="zh-CN" b="1" dirty="0" err="1">
                <a:ea typeface="等线"/>
                <a:cs typeface="Calibri" panose="020F0502020204030204"/>
              </a:rPr>
              <a:t>the</a:t>
            </a:r>
            <a:r>
              <a:rPr lang="en-US" altLang="zh-CN" b="1" dirty="0">
                <a:ea typeface="等线"/>
                <a:cs typeface="Calibri" panose="020F0502020204030204"/>
              </a:rPr>
              <a:t> overall performance of the classifier, regardless of the chose threshold value. It is a balanced criteria measuring how good our model performs. </a:t>
            </a:r>
          </a:p>
          <a:p>
            <a:endParaRPr lang="en-US" altLang="zh-CN" dirty="0"/>
          </a:p>
          <a:p>
            <a:r>
              <a:rPr lang="en-US" altLang="zh-CN" dirty="0"/>
              <a:t>By doing this, we adaptively choose the next search space, which is very efficient, but the limitation is very obvious. The initialization of the default value is very important. </a:t>
            </a:r>
            <a:r>
              <a:rPr lang="en-US" altLang="zh-CN" dirty="0" err="1"/>
              <a:t>EVen</a:t>
            </a:r>
            <a:r>
              <a:rPr lang="en-US" altLang="zh-CN" dirty="0"/>
              <a:t> though we have optimized every parameter, we cannot know if it is globally optimized, but this is the only way we could make it work due to capacity limitation. </a:t>
            </a:r>
          </a:p>
          <a:p>
            <a:endParaRPr lang="en-US" altLang="zh-CN" dirty="0"/>
          </a:p>
          <a:p>
            <a:endParaRPr lang="en-US" altLang="zh-CN" dirty="0"/>
          </a:p>
          <a:p>
            <a:endParaRPr lang="en-US" altLang="zh-CN" dirty="0"/>
          </a:p>
          <a:p>
            <a:r>
              <a:rPr lang="en-US" altLang="zh-CN" dirty="0">
                <a:ea typeface="等线"/>
              </a:rPr>
              <a:t>Consider</a:t>
            </a:r>
            <a:r>
              <a:rPr lang="ja-JP" altLang="en-US" dirty="0">
                <a:ea typeface="游ゴシック"/>
              </a:rPr>
              <a:t> </a:t>
            </a:r>
            <a:r>
              <a:rPr lang="en-US" altLang="zh-CN" dirty="0">
                <a:ea typeface="等线"/>
              </a:rPr>
              <a:t>the</a:t>
            </a:r>
            <a:r>
              <a:rPr lang="ja-JP" altLang="en-US" dirty="0">
                <a:ea typeface="游ゴシック"/>
              </a:rPr>
              <a:t> </a:t>
            </a:r>
            <a:r>
              <a:rPr lang="en-US" altLang="zh-CN" dirty="0">
                <a:ea typeface="等线"/>
              </a:rPr>
              <a:t>limited</a:t>
            </a:r>
            <a:r>
              <a:rPr lang="ja-JP" altLang="en-US" dirty="0">
                <a:ea typeface="游ゴシック"/>
              </a:rPr>
              <a:t> </a:t>
            </a:r>
            <a:r>
              <a:rPr lang="en-US" altLang="zh-CN" dirty="0">
                <a:ea typeface="等线"/>
              </a:rPr>
              <a:t>computational</a:t>
            </a:r>
            <a:r>
              <a:rPr lang="ja-JP" altLang="en-US" dirty="0">
                <a:ea typeface="游ゴシック"/>
              </a:rPr>
              <a:t> </a:t>
            </a:r>
            <a:r>
              <a:rPr lang="en-US" altLang="zh-CN" dirty="0">
                <a:ea typeface="等线"/>
              </a:rPr>
              <a:t>resources,</a:t>
            </a:r>
            <a:r>
              <a:rPr lang="ja-JP" altLang="en-US" dirty="0">
                <a:ea typeface="游ゴシック"/>
              </a:rPr>
              <a:t> </a:t>
            </a:r>
            <a:r>
              <a:rPr lang="en-US" altLang="zh-CN" dirty="0">
                <a:ea typeface="等线"/>
              </a:rPr>
              <a:t>we</a:t>
            </a:r>
            <a:r>
              <a:rPr lang="ja-JP" altLang="en-US" dirty="0">
                <a:ea typeface="游ゴシック"/>
              </a:rPr>
              <a:t> </a:t>
            </a:r>
            <a:r>
              <a:rPr lang="en-US" altLang="zh-CN" dirty="0">
                <a:ea typeface="等线"/>
              </a:rPr>
              <a:t>have</a:t>
            </a:r>
            <a:r>
              <a:rPr lang="ja-JP" altLang="en-US" dirty="0">
                <a:ea typeface="游ゴシック"/>
              </a:rPr>
              <a:t> </a:t>
            </a:r>
            <a:r>
              <a:rPr lang="en-US" altLang="zh-CN" dirty="0">
                <a:ea typeface="等线"/>
              </a:rPr>
              <a:t>limited</a:t>
            </a:r>
            <a:r>
              <a:rPr lang="ja-JP" altLang="en-US" dirty="0">
                <a:ea typeface="游ゴシック"/>
              </a:rPr>
              <a:t> </a:t>
            </a:r>
            <a:r>
              <a:rPr lang="en-US" altLang="zh-CN" dirty="0">
                <a:ea typeface="等线"/>
              </a:rPr>
              <a:t>capacity</a:t>
            </a:r>
            <a:r>
              <a:rPr lang="ja-JP" altLang="en-US" dirty="0">
                <a:ea typeface="游ゴシック"/>
              </a:rPr>
              <a:t> </a:t>
            </a:r>
            <a:r>
              <a:rPr lang="en-US" altLang="zh-CN" dirty="0">
                <a:ea typeface="等线"/>
              </a:rPr>
              <a:t>to</a:t>
            </a:r>
            <a:r>
              <a:rPr lang="ja-JP" altLang="en-US" dirty="0">
                <a:ea typeface="游ゴシック"/>
              </a:rPr>
              <a:t> </a:t>
            </a:r>
            <a:r>
              <a:rPr lang="en-US" altLang="zh-CN" dirty="0">
                <a:ea typeface="等线"/>
              </a:rPr>
              <a:t>run</a:t>
            </a:r>
            <a:r>
              <a:rPr lang="ja-JP" altLang="en-US" dirty="0">
                <a:ea typeface="游ゴシック"/>
              </a:rPr>
              <a:t> </a:t>
            </a:r>
            <a:r>
              <a:rPr lang="en-US" altLang="zh-CN" dirty="0">
                <a:ea typeface="等线"/>
              </a:rPr>
              <a:t>a</a:t>
            </a:r>
            <a:r>
              <a:rPr lang="ja-JP" altLang="en-US" dirty="0">
                <a:ea typeface="游ゴシック"/>
              </a:rPr>
              <a:t> </a:t>
            </a:r>
            <a:r>
              <a:rPr lang="en-US" altLang="zh-CN" dirty="0">
                <a:ea typeface="等线"/>
              </a:rPr>
              <a:t>full-</a:t>
            </a:r>
            <a:r>
              <a:rPr lang="en-US" altLang="zh-CN" dirty="0" err="1">
                <a:ea typeface="等线"/>
              </a:rPr>
              <a:t>specturm</a:t>
            </a:r>
            <a:r>
              <a:rPr lang="ja-JP" altLang="en-US" dirty="0">
                <a:ea typeface="游ゴシック"/>
              </a:rPr>
              <a:t> </a:t>
            </a:r>
            <a:r>
              <a:rPr lang="en-US" altLang="zh-CN" dirty="0">
                <a:ea typeface="等线"/>
              </a:rPr>
              <a:t>parameter</a:t>
            </a:r>
            <a:r>
              <a:rPr lang="ja-JP" altLang="en-US" dirty="0">
                <a:ea typeface="游ゴシック"/>
              </a:rPr>
              <a:t> </a:t>
            </a:r>
            <a:r>
              <a:rPr lang="en-US" altLang="zh-CN" dirty="0">
                <a:ea typeface="等线"/>
              </a:rPr>
              <a:t>search.</a:t>
            </a:r>
            <a:r>
              <a:rPr lang="ja-JP" altLang="en-US" dirty="0">
                <a:ea typeface="游ゴシック"/>
              </a:rPr>
              <a:t> </a:t>
            </a:r>
            <a:r>
              <a:rPr lang="en-US" altLang="zh-CN" dirty="0">
                <a:ea typeface="等线"/>
              </a:rPr>
              <a:t>Therefore,</a:t>
            </a:r>
            <a:r>
              <a:rPr lang="ja-JP" altLang="en-US" dirty="0">
                <a:ea typeface="游ゴシック"/>
              </a:rPr>
              <a:t> </a:t>
            </a:r>
            <a:r>
              <a:rPr lang="en-US" altLang="zh-CN" dirty="0">
                <a:ea typeface="等线"/>
              </a:rPr>
              <a:t>we</a:t>
            </a:r>
            <a:r>
              <a:rPr lang="ja-JP" altLang="en-US" dirty="0">
                <a:ea typeface="游ゴシック"/>
              </a:rPr>
              <a:t> </a:t>
            </a:r>
            <a:r>
              <a:rPr lang="en-US" altLang="zh-CN" dirty="0">
                <a:ea typeface="等线"/>
              </a:rPr>
              <a:t>adapted</a:t>
            </a:r>
            <a:r>
              <a:rPr lang="ja-JP" altLang="en-US" dirty="0">
                <a:ea typeface="游ゴシック"/>
              </a:rPr>
              <a:t> </a:t>
            </a:r>
            <a:r>
              <a:rPr lang="en-US" altLang="zh-CN" dirty="0">
                <a:ea typeface="等线"/>
              </a:rPr>
              <a:t>our</a:t>
            </a:r>
            <a:r>
              <a:rPr lang="ja-JP" altLang="en-US" dirty="0">
                <a:ea typeface="游ゴシック"/>
              </a:rPr>
              <a:t> </a:t>
            </a:r>
            <a:r>
              <a:rPr lang="en-US" altLang="zh-CN" dirty="0">
                <a:ea typeface="等线"/>
              </a:rPr>
              <a:t>search</a:t>
            </a:r>
            <a:r>
              <a:rPr lang="ja-JP" altLang="en-US" dirty="0">
                <a:ea typeface="游ゴシック"/>
              </a:rPr>
              <a:t> </a:t>
            </a:r>
            <a:r>
              <a:rPr lang="en-US" altLang="zh-CN" dirty="0">
                <a:ea typeface="等线"/>
              </a:rPr>
              <a:t>strategies</a:t>
            </a:r>
            <a:r>
              <a:rPr lang="ja-JP" altLang="en-US" dirty="0">
                <a:ea typeface="游ゴシック"/>
              </a:rPr>
              <a:t> </a:t>
            </a:r>
            <a:r>
              <a:rPr lang="en-US" altLang="zh-CN" dirty="0">
                <a:ea typeface="等线"/>
              </a:rPr>
              <a:t>according</a:t>
            </a:r>
            <a:r>
              <a:rPr lang="ja-JP" altLang="en-US" dirty="0">
                <a:ea typeface="游ゴシック"/>
              </a:rPr>
              <a:t> </a:t>
            </a:r>
            <a:r>
              <a:rPr lang="en-US" altLang="zh-CN" dirty="0">
                <a:ea typeface="等线"/>
              </a:rPr>
              <a:t>to</a:t>
            </a:r>
            <a:r>
              <a:rPr lang="ja-JP" altLang="en-US" dirty="0">
                <a:ea typeface="游ゴシック"/>
              </a:rPr>
              <a:t> </a:t>
            </a:r>
            <a:r>
              <a:rPr lang="en-US" altLang="zh-CN" dirty="0">
                <a:ea typeface="等线"/>
              </a:rPr>
              <a:t>the</a:t>
            </a:r>
            <a:r>
              <a:rPr lang="ja-JP" altLang="en-US" dirty="0">
                <a:ea typeface="游ゴシック"/>
              </a:rPr>
              <a:t> </a:t>
            </a:r>
            <a:r>
              <a:rPr lang="en-US" altLang="zh-CN" dirty="0">
                <a:ea typeface="等线"/>
              </a:rPr>
              <a:t>situation,</a:t>
            </a:r>
            <a:r>
              <a:rPr lang="ja-JP" altLang="en-US" dirty="0">
                <a:ea typeface="游ゴシック"/>
              </a:rPr>
              <a:t> </a:t>
            </a:r>
            <a:r>
              <a:rPr lang="en-US" altLang="zh-CN" dirty="0">
                <a:ea typeface="等线"/>
              </a:rPr>
              <a:t>see</a:t>
            </a:r>
            <a:r>
              <a:rPr lang="ja-JP" altLang="en-US" dirty="0">
                <a:ea typeface="游ゴシック"/>
              </a:rPr>
              <a:t> </a:t>
            </a:r>
            <a:r>
              <a:rPr lang="en-US" altLang="zh-CN" dirty="0">
                <a:ea typeface="等线"/>
              </a:rPr>
              <a:t>below:</a:t>
            </a:r>
          </a:p>
          <a:p>
            <a:pPr marL="342900" indent="-342900">
              <a:buAutoNum type="arabicPeriod"/>
            </a:pPr>
            <a:r>
              <a:rPr lang="en-US" altLang="zh-CN" dirty="0" err="1">
                <a:ea typeface="等线"/>
              </a:rPr>
              <a:t>Paraellely</a:t>
            </a:r>
            <a:r>
              <a:rPr lang="ja-JP" altLang="en-US" dirty="0">
                <a:ea typeface="游ゴシック"/>
              </a:rPr>
              <a:t> </a:t>
            </a:r>
            <a:r>
              <a:rPr lang="en-US" altLang="zh-CN" dirty="0">
                <a:ea typeface="等线"/>
              </a:rPr>
              <a:t>fit</a:t>
            </a:r>
            <a:r>
              <a:rPr lang="ja-JP" altLang="en-US" dirty="0">
                <a:ea typeface="游ゴシック"/>
              </a:rPr>
              <a:t> </a:t>
            </a:r>
            <a:r>
              <a:rPr lang="en-US" altLang="zh-CN" dirty="0">
                <a:ea typeface="等线"/>
              </a:rPr>
              <a:t>the</a:t>
            </a:r>
            <a:r>
              <a:rPr lang="ja-JP" altLang="en-US" dirty="0">
                <a:ea typeface="游ゴシック"/>
              </a:rPr>
              <a:t> </a:t>
            </a:r>
            <a:r>
              <a:rPr lang="en-US" altLang="zh-CN" dirty="0">
                <a:ea typeface="等线"/>
              </a:rPr>
              <a:t>decided</a:t>
            </a:r>
            <a:r>
              <a:rPr lang="ja-JP" altLang="en-US" dirty="0">
                <a:ea typeface="游ゴシック"/>
              </a:rPr>
              <a:t> </a:t>
            </a:r>
            <a:r>
              <a:rPr lang="en-US" altLang="zh-CN" dirty="0">
                <a:ea typeface="等线"/>
              </a:rPr>
              <a:t>based</a:t>
            </a:r>
            <a:r>
              <a:rPr lang="ja-JP" altLang="en-US" dirty="0">
                <a:ea typeface="游ゴシック"/>
              </a:rPr>
              <a:t> </a:t>
            </a:r>
            <a:r>
              <a:rPr lang="en-US" altLang="zh-CN" dirty="0">
                <a:ea typeface="等线"/>
              </a:rPr>
              <a:t>architecture</a:t>
            </a:r>
            <a:r>
              <a:rPr lang="ja-JP" altLang="en-US" dirty="0">
                <a:ea typeface="游ゴシック"/>
              </a:rPr>
              <a:t> </a:t>
            </a:r>
            <a:r>
              <a:rPr lang="en-US" altLang="zh-CN" dirty="0">
                <a:ea typeface="等线"/>
              </a:rPr>
              <a:t>(</a:t>
            </a:r>
            <a:r>
              <a:rPr lang="en-US" altLang="zh-CN" dirty="0" err="1">
                <a:ea typeface="等线"/>
              </a:rPr>
              <a:t>decieded</a:t>
            </a:r>
            <a:r>
              <a:rPr lang="ja-JP" altLang="en-US" dirty="0">
                <a:ea typeface="游ゴシック"/>
              </a:rPr>
              <a:t> </a:t>
            </a:r>
            <a:r>
              <a:rPr lang="en-US" altLang="zh-CN" dirty="0">
                <a:ea typeface="等线"/>
              </a:rPr>
              <a:t>upon</a:t>
            </a:r>
            <a:r>
              <a:rPr lang="ja-JP" altLang="en-US" dirty="0">
                <a:ea typeface="游ゴシック"/>
              </a:rPr>
              <a:t> </a:t>
            </a:r>
            <a:r>
              <a:rPr lang="en-US" altLang="zh-CN" dirty="0" err="1">
                <a:ea typeface="等线"/>
              </a:rPr>
              <a:t>runing</a:t>
            </a:r>
            <a:r>
              <a:rPr lang="ja-JP" altLang="en-US" dirty="0">
                <a:ea typeface="游ゴシック"/>
              </a:rPr>
              <a:t> </a:t>
            </a:r>
            <a:r>
              <a:rPr lang="en-US" altLang="zh-CN" dirty="0">
                <a:ea typeface="等线"/>
              </a:rPr>
              <a:t>different</a:t>
            </a:r>
            <a:r>
              <a:rPr lang="ja-JP" altLang="en-US" dirty="0">
                <a:ea typeface="游ゴシック"/>
              </a:rPr>
              <a:t> </a:t>
            </a:r>
            <a:r>
              <a:rPr lang="en-US" altLang="zh-CN" dirty="0">
                <a:ea typeface="等线"/>
              </a:rPr>
              <a:t>scenarios</a:t>
            </a:r>
            <a:r>
              <a:rPr lang="ja-JP" altLang="en-US" dirty="0">
                <a:ea typeface="游ゴシック"/>
              </a:rPr>
              <a:t> </a:t>
            </a:r>
            <a:r>
              <a:rPr lang="en-US" altLang="zh-CN" dirty="0">
                <a:ea typeface="等线"/>
              </a:rPr>
              <a:t>on</a:t>
            </a:r>
            <a:r>
              <a:rPr lang="ja-JP" altLang="en-US" dirty="0">
                <a:ea typeface="游ゴシック"/>
              </a:rPr>
              <a:t> </a:t>
            </a:r>
            <a:r>
              <a:rPr lang="en-US" altLang="zh-CN" dirty="0">
                <a:ea typeface="等线"/>
              </a:rPr>
              <a:t>different</a:t>
            </a:r>
            <a:r>
              <a:rPr lang="ja-JP" altLang="en-US" dirty="0">
                <a:ea typeface="游ゴシック"/>
              </a:rPr>
              <a:t> </a:t>
            </a:r>
            <a:r>
              <a:rPr lang="en-US" altLang="zh-CN" dirty="0">
                <a:ea typeface="等线"/>
              </a:rPr>
              <a:t>models</a:t>
            </a:r>
            <a:r>
              <a:rPr lang="ja-JP" altLang="en-US" dirty="0">
                <a:ea typeface="游ゴシック"/>
              </a:rPr>
              <a:t> </a:t>
            </a:r>
            <a:r>
              <a:rPr lang="en-US" altLang="zh-CN" dirty="0" err="1">
                <a:ea typeface="等线"/>
              </a:rPr>
              <a:t>paraelly</a:t>
            </a:r>
            <a:r>
              <a:rPr lang="en-US" altLang="zh-CN" dirty="0">
                <a:ea typeface="等线"/>
              </a:rPr>
              <a:t>)</a:t>
            </a:r>
            <a:r>
              <a:rPr lang="ja-JP" altLang="en-US" dirty="0">
                <a:ea typeface="游ゴシック"/>
              </a:rPr>
              <a:t> </a:t>
            </a:r>
            <a:r>
              <a:rPr lang="en-US" altLang="zh-CN" dirty="0">
                <a:ea typeface="等线"/>
              </a:rPr>
              <a:t>on</a:t>
            </a:r>
            <a:r>
              <a:rPr lang="ja-JP" altLang="en-US" dirty="0">
                <a:ea typeface="游ゴシック"/>
              </a:rPr>
              <a:t> </a:t>
            </a:r>
            <a:r>
              <a:rPr lang="en-US" altLang="zh-CN" dirty="0">
                <a:ea typeface="等线"/>
              </a:rPr>
              <a:t>each</a:t>
            </a:r>
            <a:r>
              <a:rPr lang="ja-JP" altLang="en-US" dirty="0">
                <a:ea typeface="游ゴシック"/>
              </a:rPr>
              <a:t> </a:t>
            </a:r>
            <a:r>
              <a:rPr lang="en-US" altLang="zh-CN" dirty="0">
                <a:ea typeface="等线"/>
              </a:rPr>
              <a:t>model</a:t>
            </a:r>
            <a:r>
              <a:rPr lang="ja-JP" altLang="en-US" dirty="0">
                <a:ea typeface="游ゴシック"/>
              </a:rPr>
              <a:t> </a:t>
            </a:r>
            <a:r>
              <a:rPr lang="en-US" altLang="zh-CN" dirty="0">
                <a:ea typeface="等线"/>
              </a:rPr>
              <a:t>and</a:t>
            </a:r>
            <a:r>
              <a:rPr lang="ja-JP" altLang="en-US" dirty="0">
                <a:ea typeface="游ゴシック"/>
              </a:rPr>
              <a:t> </a:t>
            </a:r>
            <a:r>
              <a:rPr lang="en-US" altLang="zh-CN" dirty="0">
                <a:ea typeface="等线"/>
              </a:rPr>
              <a:t>choose</a:t>
            </a:r>
            <a:r>
              <a:rPr lang="ja-JP" altLang="en-US" dirty="0">
                <a:ea typeface="游ゴシック"/>
              </a:rPr>
              <a:t> </a:t>
            </a:r>
            <a:r>
              <a:rPr lang="en-US" altLang="zh-CN" dirty="0">
                <a:ea typeface="等线"/>
              </a:rPr>
              <a:t>the</a:t>
            </a:r>
            <a:r>
              <a:rPr lang="ja-JP" altLang="en-US" dirty="0">
                <a:ea typeface="游ゴシック"/>
              </a:rPr>
              <a:t> </a:t>
            </a:r>
            <a:r>
              <a:rPr lang="en-US" altLang="zh-CN" dirty="0">
                <a:ea typeface="等线"/>
              </a:rPr>
              <a:t>one</a:t>
            </a:r>
            <a:r>
              <a:rPr lang="ja-JP" altLang="en-US" dirty="0">
                <a:ea typeface="游ゴシック"/>
              </a:rPr>
              <a:t> </a:t>
            </a:r>
            <a:r>
              <a:rPr lang="en-US" altLang="zh-CN" dirty="0">
                <a:ea typeface="等线"/>
              </a:rPr>
              <a:t>with</a:t>
            </a:r>
            <a:r>
              <a:rPr lang="ja-JP" altLang="en-US" dirty="0">
                <a:ea typeface="游ゴシック"/>
              </a:rPr>
              <a:t> </a:t>
            </a:r>
            <a:r>
              <a:rPr lang="en-US" altLang="zh-CN" dirty="0">
                <a:ea typeface="等线"/>
              </a:rPr>
              <a:t>the</a:t>
            </a:r>
            <a:r>
              <a:rPr lang="ja-JP" altLang="en-US" dirty="0">
                <a:ea typeface="游ゴシック"/>
              </a:rPr>
              <a:t> </a:t>
            </a:r>
            <a:r>
              <a:rPr lang="en-US" altLang="zh-CN" dirty="0">
                <a:ea typeface="等线"/>
              </a:rPr>
              <a:t>best</a:t>
            </a:r>
            <a:r>
              <a:rPr lang="ja-JP" altLang="en-US" dirty="0">
                <a:ea typeface="游ゴシック"/>
              </a:rPr>
              <a:t> </a:t>
            </a:r>
            <a:r>
              <a:rPr lang="en-US" altLang="zh-CN" dirty="0">
                <a:ea typeface="等线"/>
              </a:rPr>
              <a:t>performance</a:t>
            </a:r>
          </a:p>
          <a:p>
            <a:pPr marL="342900" indent="-342900">
              <a:buAutoNum type="arabicPeriod"/>
            </a:pPr>
            <a:r>
              <a:rPr lang="en-US" altLang="zh-CN" dirty="0">
                <a:ea typeface="等线"/>
              </a:rPr>
              <a:t>Start</a:t>
            </a:r>
            <a:r>
              <a:rPr lang="ja-JP" altLang="en-US" dirty="0">
                <a:ea typeface="游ゴシック"/>
              </a:rPr>
              <a:t> </a:t>
            </a:r>
            <a:r>
              <a:rPr lang="en-US" altLang="zh-CN" dirty="0">
                <a:ea typeface="等线"/>
              </a:rPr>
              <a:t>with</a:t>
            </a:r>
            <a:r>
              <a:rPr lang="ja-JP" altLang="en-US" dirty="0">
                <a:ea typeface="游ゴシック"/>
              </a:rPr>
              <a:t> </a:t>
            </a:r>
            <a:r>
              <a:rPr lang="en-US" altLang="zh-CN" dirty="0">
                <a:ea typeface="等线"/>
              </a:rPr>
              <a:t>tuning</a:t>
            </a:r>
            <a:r>
              <a:rPr lang="ja-JP" altLang="en-US" dirty="0">
                <a:ea typeface="游ゴシック"/>
              </a:rPr>
              <a:t> </a:t>
            </a:r>
            <a:r>
              <a:rPr lang="en-US" altLang="zh-CN" dirty="0">
                <a:ea typeface="等线"/>
              </a:rPr>
              <a:t>for</a:t>
            </a:r>
            <a:r>
              <a:rPr lang="ja-JP" altLang="en-US" dirty="0">
                <a:ea typeface="游ゴシック"/>
              </a:rPr>
              <a:t> </a:t>
            </a:r>
            <a:r>
              <a:rPr lang="en-US" altLang="zh-CN" dirty="0">
                <a:ea typeface="等线"/>
              </a:rPr>
              <a:t>different</a:t>
            </a:r>
            <a:r>
              <a:rPr lang="ja-JP" altLang="en-US" dirty="0">
                <a:ea typeface="游ゴシック"/>
              </a:rPr>
              <a:t> </a:t>
            </a:r>
            <a:r>
              <a:rPr lang="en-US" altLang="zh-CN" dirty="0">
                <a:ea typeface="等线"/>
              </a:rPr>
              <a:t>number</a:t>
            </a:r>
            <a:r>
              <a:rPr lang="ja-JP" altLang="en-US" dirty="0">
                <a:ea typeface="游ゴシック"/>
              </a:rPr>
              <a:t> </a:t>
            </a:r>
            <a:r>
              <a:rPr lang="en-US" altLang="zh-CN" dirty="0">
                <a:ea typeface="等线"/>
              </a:rPr>
              <a:t>of</a:t>
            </a:r>
            <a:r>
              <a:rPr lang="ja-JP" altLang="en-US" dirty="0">
                <a:ea typeface="游ゴシック"/>
              </a:rPr>
              <a:t> </a:t>
            </a:r>
            <a:r>
              <a:rPr lang="en-US" altLang="zh-CN" dirty="0">
                <a:ea typeface="等线"/>
              </a:rPr>
              <a:t>conv</a:t>
            </a:r>
            <a:r>
              <a:rPr lang="ja-JP" altLang="en-US" dirty="0">
                <a:ea typeface="游ゴシック"/>
              </a:rPr>
              <a:t> </a:t>
            </a:r>
            <a:r>
              <a:rPr lang="en-US" altLang="zh-CN" dirty="0">
                <a:ea typeface="等线"/>
              </a:rPr>
              <a:t>layers</a:t>
            </a:r>
            <a:r>
              <a:rPr lang="ja-JP" altLang="en-US" dirty="0">
                <a:ea typeface="游ゴシック"/>
              </a:rPr>
              <a:t> </a:t>
            </a:r>
            <a:r>
              <a:rPr lang="en-US" altLang="zh-CN" dirty="0">
                <a:ea typeface="等线"/>
              </a:rPr>
              <a:t>and</a:t>
            </a:r>
            <a:r>
              <a:rPr lang="ja-JP" altLang="en-US" dirty="0">
                <a:ea typeface="游ゴシック"/>
              </a:rPr>
              <a:t> </a:t>
            </a:r>
            <a:r>
              <a:rPr lang="en-US" altLang="zh-CN" dirty="0">
                <a:ea typeface="等线"/>
              </a:rPr>
              <a:t>the</a:t>
            </a:r>
            <a:r>
              <a:rPr lang="ja-JP" altLang="en-US" dirty="0">
                <a:ea typeface="游ゴシック"/>
              </a:rPr>
              <a:t> </a:t>
            </a:r>
            <a:r>
              <a:rPr lang="en-US" altLang="zh-CN" dirty="0">
                <a:ea typeface="等线"/>
              </a:rPr>
              <a:t>size</a:t>
            </a:r>
            <a:r>
              <a:rPr lang="ja-JP" altLang="en-US" dirty="0">
                <a:ea typeface="游ゴシック"/>
              </a:rPr>
              <a:t> </a:t>
            </a:r>
            <a:r>
              <a:rPr lang="en-US" altLang="zh-CN" dirty="0">
                <a:ea typeface="等线"/>
              </a:rPr>
              <a:t>of</a:t>
            </a:r>
            <a:r>
              <a:rPr lang="ja-JP" altLang="en-US" dirty="0">
                <a:ea typeface="游ゴシック"/>
              </a:rPr>
              <a:t> </a:t>
            </a:r>
            <a:r>
              <a:rPr lang="en-US" altLang="zh-CN" dirty="0">
                <a:ea typeface="等线"/>
              </a:rPr>
              <a:t>FC</a:t>
            </a:r>
            <a:r>
              <a:rPr lang="ja-JP" altLang="en-US" dirty="0">
                <a:ea typeface="游ゴシック"/>
              </a:rPr>
              <a:t> </a:t>
            </a:r>
            <a:r>
              <a:rPr lang="en-US" altLang="zh-CN" dirty="0">
                <a:ea typeface="等线"/>
              </a:rPr>
              <a:t>layers,</a:t>
            </a:r>
            <a:r>
              <a:rPr lang="ja-JP" altLang="en-US" dirty="0">
                <a:ea typeface="游ゴシック"/>
              </a:rPr>
              <a:t> </a:t>
            </a:r>
            <a:r>
              <a:rPr lang="en-US" altLang="zh-CN" dirty="0">
                <a:ea typeface="等线"/>
              </a:rPr>
              <a:t>choose</a:t>
            </a:r>
            <a:r>
              <a:rPr lang="ja-JP" altLang="en-US" dirty="0">
                <a:ea typeface="游ゴシック"/>
              </a:rPr>
              <a:t> </a:t>
            </a:r>
            <a:r>
              <a:rPr lang="en-US" altLang="zh-CN" dirty="0">
                <a:ea typeface="等线"/>
              </a:rPr>
              <a:t>the</a:t>
            </a:r>
            <a:r>
              <a:rPr lang="ja-JP" altLang="en-US" dirty="0">
                <a:ea typeface="游ゴシック"/>
              </a:rPr>
              <a:t> </a:t>
            </a:r>
            <a:r>
              <a:rPr lang="en-US" altLang="zh-CN" dirty="0">
                <a:ea typeface="等线"/>
              </a:rPr>
              <a:t>combination</a:t>
            </a:r>
            <a:r>
              <a:rPr lang="ja-JP" altLang="en-US" dirty="0">
                <a:ea typeface="游ゴシック"/>
              </a:rPr>
              <a:t> </a:t>
            </a:r>
            <a:r>
              <a:rPr lang="en-US" altLang="zh-CN" dirty="0">
                <a:ea typeface="等线"/>
              </a:rPr>
              <a:t>which</a:t>
            </a:r>
            <a:r>
              <a:rPr lang="ja-JP" altLang="en-US" dirty="0">
                <a:ea typeface="游ゴシック"/>
              </a:rPr>
              <a:t> </a:t>
            </a:r>
            <a:r>
              <a:rPr lang="en-US" altLang="zh-CN" dirty="0">
                <a:ea typeface="等线"/>
              </a:rPr>
              <a:t>gave</a:t>
            </a:r>
            <a:r>
              <a:rPr lang="ja-JP" altLang="en-US" dirty="0">
                <a:ea typeface="游ゴシック"/>
              </a:rPr>
              <a:t> </a:t>
            </a:r>
            <a:r>
              <a:rPr lang="en-US" altLang="zh-CN" dirty="0">
                <a:ea typeface="等线"/>
              </a:rPr>
              <a:t>the</a:t>
            </a:r>
            <a:r>
              <a:rPr lang="ja-JP" altLang="en-US" dirty="0">
                <a:ea typeface="游ゴシック"/>
              </a:rPr>
              <a:t> </a:t>
            </a:r>
            <a:r>
              <a:rPr lang="en-US" altLang="zh-CN" dirty="0">
                <a:ea typeface="等线"/>
              </a:rPr>
              <a:t>best</a:t>
            </a:r>
            <a:r>
              <a:rPr lang="ja-JP" altLang="en-US" dirty="0">
                <a:ea typeface="游ゴシック"/>
              </a:rPr>
              <a:t> </a:t>
            </a:r>
            <a:r>
              <a:rPr lang="en-US" altLang="zh-CN" dirty="0">
                <a:ea typeface="等线"/>
              </a:rPr>
              <a:t>performance.</a:t>
            </a:r>
          </a:p>
          <a:p>
            <a:pPr marL="342900" indent="-342900">
              <a:buAutoNum type="arabicPeriod"/>
            </a:pPr>
            <a:r>
              <a:rPr lang="en-US" altLang="zh-CN" dirty="0">
                <a:ea typeface="等线"/>
              </a:rPr>
              <a:t>Based</a:t>
            </a:r>
            <a:r>
              <a:rPr lang="ja-JP" altLang="en-US" dirty="0">
                <a:ea typeface="游ゴシック"/>
              </a:rPr>
              <a:t> </a:t>
            </a:r>
            <a:r>
              <a:rPr lang="en-US" altLang="zh-CN" dirty="0">
                <a:ea typeface="等线"/>
              </a:rPr>
              <a:t>on</a:t>
            </a:r>
            <a:r>
              <a:rPr lang="ja-JP" altLang="en-US" dirty="0">
                <a:ea typeface="游ゴシック"/>
              </a:rPr>
              <a:t> </a:t>
            </a:r>
            <a:r>
              <a:rPr lang="en-US" altLang="zh-CN" dirty="0">
                <a:ea typeface="等线"/>
              </a:rPr>
              <a:t>the</a:t>
            </a:r>
            <a:r>
              <a:rPr lang="ja-JP" altLang="en-US" dirty="0">
                <a:ea typeface="游ゴシック"/>
              </a:rPr>
              <a:t> </a:t>
            </a:r>
            <a:r>
              <a:rPr lang="en-US" altLang="zh-CN" dirty="0">
                <a:ea typeface="等线"/>
              </a:rPr>
              <a:t>training</a:t>
            </a:r>
            <a:r>
              <a:rPr lang="ja-JP" altLang="en-US" dirty="0">
                <a:ea typeface="游ゴシック"/>
              </a:rPr>
              <a:t> </a:t>
            </a:r>
            <a:r>
              <a:rPr lang="en-US" altLang="zh-CN" dirty="0">
                <a:ea typeface="等线"/>
              </a:rPr>
              <a:t>and</a:t>
            </a:r>
            <a:r>
              <a:rPr lang="ja-JP" altLang="en-US" dirty="0">
                <a:ea typeface="游ゴシック"/>
              </a:rPr>
              <a:t> </a:t>
            </a:r>
            <a:r>
              <a:rPr lang="en-US" altLang="zh-CN" dirty="0">
                <a:ea typeface="等线"/>
              </a:rPr>
              <a:t>validation</a:t>
            </a:r>
            <a:r>
              <a:rPr lang="ja-JP" altLang="en-US" dirty="0">
                <a:ea typeface="游ゴシック"/>
              </a:rPr>
              <a:t> </a:t>
            </a:r>
            <a:r>
              <a:rPr lang="en-US" altLang="zh-CN" dirty="0">
                <a:ea typeface="等线"/>
              </a:rPr>
              <a:t>AUC</a:t>
            </a:r>
            <a:r>
              <a:rPr lang="ja-JP" altLang="en-US" dirty="0">
                <a:ea typeface="游ゴシック"/>
              </a:rPr>
              <a:t> </a:t>
            </a:r>
            <a:r>
              <a:rPr lang="en-US" altLang="zh-CN" dirty="0" err="1">
                <a:ea typeface="等线"/>
              </a:rPr>
              <a:t>socre</a:t>
            </a:r>
            <a:r>
              <a:rPr lang="en-US" altLang="zh-CN" dirty="0">
                <a:ea typeface="等线"/>
              </a:rPr>
              <a:t>,</a:t>
            </a:r>
            <a:r>
              <a:rPr lang="ja-JP" altLang="en-US" dirty="0">
                <a:ea typeface="游ゴシック"/>
              </a:rPr>
              <a:t> </a:t>
            </a:r>
            <a:r>
              <a:rPr lang="en-US" altLang="zh-CN" dirty="0">
                <a:ea typeface="等线"/>
              </a:rPr>
              <a:t>we</a:t>
            </a:r>
            <a:r>
              <a:rPr lang="ja-JP" altLang="en-US" dirty="0">
                <a:ea typeface="游ゴシック"/>
              </a:rPr>
              <a:t> </a:t>
            </a:r>
            <a:r>
              <a:rPr lang="en-US" altLang="zh-CN" dirty="0">
                <a:ea typeface="等线"/>
              </a:rPr>
              <a:t>found</a:t>
            </a:r>
            <a:r>
              <a:rPr lang="ja-JP" altLang="en-US" dirty="0">
                <a:ea typeface="游ゴシック"/>
              </a:rPr>
              <a:t> </a:t>
            </a:r>
            <a:r>
              <a:rPr lang="en-US" altLang="zh-CN" dirty="0">
                <a:ea typeface="等线"/>
              </a:rPr>
              <a:t>the</a:t>
            </a:r>
            <a:r>
              <a:rPr lang="ja-JP" altLang="en-US" dirty="0">
                <a:ea typeface="游ゴシック"/>
              </a:rPr>
              <a:t> </a:t>
            </a:r>
            <a:r>
              <a:rPr lang="en-US" altLang="zh-CN" dirty="0">
                <a:ea typeface="等线"/>
              </a:rPr>
              <a:t>issue</a:t>
            </a:r>
            <a:r>
              <a:rPr lang="ja-JP" altLang="en-US" dirty="0">
                <a:ea typeface="游ゴシック"/>
              </a:rPr>
              <a:t> </a:t>
            </a:r>
            <a:r>
              <a:rPr lang="en-US" altLang="zh-CN" dirty="0">
                <a:ea typeface="等线"/>
              </a:rPr>
              <a:t>of</a:t>
            </a:r>
            <a:r>
              <a:rPr lang="ja-JP" altLang="en-US" dirty="0">
                <a:ea typeface="游ゴシック"/>
              </a:rPr>
              <a:t> </a:t>
            </a:r>
            <a:r>
              <a:rPr lang="en-US" altLang="zh-CN" dirty="0">
                <a:ea typeface="等线"/>
              </a:rPr>
              <a:t>overfitting</a:t>
            </a:r>
            <a:r>
              <a:rPr lang="ja-JP" altLang="en-US" dirty="0">
                <a:ea typeface="游ゴシック"/>
              </a:rPr>
              <a:t> </a:t>
            </a:r>
            <a:r>
              <a:rPr lang="en-US" altLang="zh-CN" dirty="0">
                <a:ea typeface="等线"/>
              </a:rPr>
              <a:t>so</a:t>
            </a:r>
            <a:r>
              <a:rPr lang="ja-JP" altLang="en-US" dirty="0">
                <a:ea typeface="游ゴシック"/>
              </a:rPr>
              <a:t> </a:t>
            </a:r>
            <a:r>
              <a:rPr lang="en-US" altLang="zh-CN" dirty="0">
                <a:ea typeface="等线"/>
              </a:rPr>
              <a:t>we</a:t>
            </a:r>
            <a:r>
              <a:rPr lang="ja-JP" altLang="en-US" dirty="0">
                <a:ea typeface="游ゴシック"/>
              </a:rPr>
              <a:t> </a:t>
            </a:r>
            <a:r>
              <a:rPr lang="en-US" altLang="zh-CN" dirty="0">
                <a:ea typeface="等线"/>
              </a:rPr>
              <a:t>focused</a:t>
            </a:r>
            <a:r>
              <a:rPr lang="ja-JP" altLang="en-US" dirty="0">
                <a:ea typeface="游ゴシック"/>
              </a:rPr>
              <a:t> </a:t>
            </a:r>
            <a:r>
              <a:rPr lang="en-US" altLang="zh-CN" dirty="0">
                <a:ea typeface="等线"/>
              </a:rPr>
              <a:t>on</a:t>
            </a:r>
            <a:r>
              <a:rPr lang="ja-JP" altLang="en-US" dirty="0">
                <a:ea typeface="游ゴシック"/>
              </a:rPr>
              <a:t> </a:t>
            </a:r>
            <a:r>
              <a:rPr lang="en-US" altLang="zh-CN" dirty="0">
                <a:ea typeface="等线"/>
              </a:rPr>
              <a:t>apply</a:t>
            </a:r>
            <a:r>
              <a:rPr lang="ja-JP" altLang="en-US" dirty="0">
                <a:ea typeface="游ゴシック"/>
              </a:rPr>
              <a:t> </a:t>
            </a:r>
            <a:r>
              <a:rPr lang="en-US" altLang="zh-CN" dirty="0">
                <a:ea typeface="等线"/>
              </a:rPr>
              <a:t>regularization</a:t>
            </a:r>
            <a:r>
              <a:rPr lang="ja-JP" altLang="en-US" dirty="0">
                <a:ea typeface="游ゴシック"/>
              </a:rPr>
              <a:t> </a:t>
            </a:r>
            <a:r>
              <a:rPr lang="en-US" altLang="zh-CN" dirty="0">
                <a:ea typeface="等线"/>
              </a:rPr>
              <a:t>when</a:t>
            </a:r>
            <a:r>
              <a:rPr lang="ja-JP" altLang="en-US" dirty="0">
                <a:ea typeface="游ゴシック"/>
              </a:rPr>
              <a:t> </a:t>
            </a:r>
            <a:r>
              <a:rPr lang="en-US" altLang="zh-CN" dirty="0">
                <a:ea typeface="等线"/>
              </a:rPr>
              <a:t>tuning</a:t>
            </a:r>
          </a:p>
          <a:p>
            <a:pPr marL="342900" indent="-342900">
              <a:buAutoNum type="arabicPeriod"/>
            </a:pPr>
            <a:r>
              <a:rPr lang="en-US" altLang="zh-CN" dirty="0">
                <a:ea typeface="等线"/>
              </a:rPr>
              <a:t>Given</a:t>
            </a:r>
            <a:r>
              <a:rPr lang="ja-JP" altLang="en-US" dirty="0">
                <a:ea typeface="游ゴシック"/>
              </a:rPr>
              <a:t> </a:t>
            </a:r>
            <a:r>
              <a:rPr lang="en-US" altLang="zh-CN" dirty="0">
                <a:ea typeface="等线"/>
              </a:rPr>
              <a:t>the</a:t>
            </a:r>
            <a:r>
              <a:rPr lang="ja-JP" altLang="en-US" dirty="0">
                <a:ea typeface="游ゴシック"/>
              </a:rPr>
              <a:t> </a:t>
            </a:r>
            <a:r>
              <a:rPr lang="en-US" altLang="zh-CN" dirty="0">
                <a:ea typeface="等线"/>
              </a:rPr>
              <a:t>selected</a:t>
            </a:r>
            <a:r>
              <a:rPr lang="ja-JP" altLang="en-US" dirty="0">
                <a:ea typeface="游ゴシック"/>
              </a:rPr>
              <a:t> </a:t>
            </a:r>
            <a:r>
              <a:rPr lang="en-US" altLang="zh-CN" dirty="0">
                <a:ea typeface="等线"/>
              </a:rPr>
              <a:t>model,</a:t>
            </a:r>
            <a:r>
              <a:rPr lang="ja-JP" altLang="en-US" dirty="0">
                <a:ea typeface="游ゴシック"/>
              </a:rPr>
              <a:t> </a:t>
            </a:r>
            <a:r>
              <a:rPr lang="en-US" altLang="zh-CN" dirty="0" err="1">
                <a:ea typeface="等线"/>
              </a:rPr>
              <a:t>paraellely</a:t>
            </a:r>
            <a:r>
              <a:rPr lang="ja-JP" altLang="en-US" dirty="0">
                <a:ea typeface="游ゴシック"/>
              </a:rPr>
              <a:t> </a:t>
            </a:r>
            <a:r>
              <a:rPr lang="en-US" altLang="zh-CN" dirty="0">
                <a:ea typeface="等线"/>
              </a:rPr>
              <a:t>search</a:t>
            </a:r>
            <a:r>
              <a:rPr lang="ja-JP" altLang="en-US" dirty="0">
                <a:ea typeface="游ゴシック"/>
              </a:rPr>
              <a:t> </a:t>
            </a:r>
            <a:r>
              <a:rPr lang="en-US" altLang="zh-CN" dirty="0">
                <a:ea typeface="等线"/>
              </a:rPr>
              <a:t>for</a:t>
            </a:r>
            <a:r>
              <a:rPr lang="ja-JP" altLang="en-US" dirty="0">
                <a:ea typeface="游ゴシック"/>
              </a:rPr>
              <a:t> </a:t>
            </a:r>
            <a:r>
              <a:rPr lang="en-US" altLang="zh-CN" dirty="0">
                <a:ea typeface="等线"/>
              </a:rPr>
              <a:t>different</a:t>
            </a:r>
            <a:r>
              <a:rPr lang="ja-JP" altLang="en-US" dirty="0">
                <a:ea typeface="游ゴシック"/>
              </a:rPr>
              <a:t> </a:t>
            </a:r>
            <a:r>
              <a:rPr lang="en-US" altLang="zh-CN" dirty="0">
                <a:ea typeface="等线"/>
              </a:rPr>
              <a:t>dropout</a:t>
            </a:r>
            <a:r>
              <a:rPr lang="ja-JP" altLang="en-US" dirty="0">
                <a:ea typeface="游ゴシック"/>
              </a:rPr>
              <a:t> </a:t>
            </a:r>
            <a:r>
              <a:rPr lang="en-US" altLang="zh-CN" dirty="0">
                <a:ea typeface="等线"/>
              </a:rPr>
              <a:t>rate</a:t>
            </a:r>
            <a:r>
              <a:rPr lang="ja-JP" altLang="en-US" dirty="0">
                <a:ea typeface="游ゴシック"/>
              </a:rPr>
              <a:t> </a:t>
            </a:r>
            <a:r>
              <a:rPr lang="en-US" altLang="zh-CN" dirty="0">
                <a:ea typeface="等线"/>
              </a:rPr>
              <a:t>under</a:t>
            </a:r>
            <a:r>
              <a:rPr lang="ja-JP" altLang="en-US" dirty="0">
                <a:ea typeface="游ゴシック"/>
              </a:rPr>
              <a:t> </a:t>
            </a:r>
            <a:r>
              <a:rPr lang="en-US" altLang="zh-CN" dirty="0">
                <a:ea typeface="等线"/>
              </a:rPr>
              <a:t>different</a:t>
            </a:r>
            <a:r>
              <a:rPr lang="ja-JP" altLang="en-US" dirty="0">
                <a:ea typeface="游ゴシック"/>
              </a:rPr>
              <a:t> </a:t>
            </a:r>
            <a:r>
              <a:rPr lang="en-US" altLang="zh-CN" dirty="0">
                <a:ea typeface="等线"/>
              </a:rPr>
              <a:t>number</a:t>
            </a:r>
            <a:r>
              <a:rPr lang="ja-JP" altLang="en-US" dirty="0">
                <a:ea typeface="游ゴシック"/>
              </a:rPr>
              <a:t> </a:t>
            </a:r>
            <a:r>
              <a:rPr lang="en-US" altLang="zh-CN" dirty="0">
                <a:ea typeface="等线"/>
              </a:rPr>
              <a:t>of</a:t>
            </a:r>
            <a:r>
              <a:rPr lang="ja-JP" altLang="en-US" dirty="0">
                <a:ea typeface="游ゴシック"/>
              </a:rPr>
              <a:t> </a:t>
            </a:r>
            <a:r>
              <a:rPr lang="en-US" altLang="zh-CN" dirty="0">
                <a:ea typeface="等线"/>
              </a:rPr>
              <a:t>filters,</a:t>
            </a:r>
            <a:r>
              <a:rPr lang="ja-JP" altLang="en-US" dirty="0">
                <a:ea typeface="游ゴシック"/>
              </a:rPr>
              <a:t> </a:t>
            </a:r>
            <a:r>
              <a:rPr lang="en-US" altLang="zh-CN" dirty="0">
                <a:ea typeface="等线"/>
              </a:rPr>
              <a:t>choose</a:t>
            </a:r>
            <a:r>
              <a:rPr lang="ja-JP" altLang="en-US" dirty="0">
                <a:ea typeface="游ゴシック"/>
              </a:rPr>
              <a:t> </a:t>
            </a:r>
            <a:r>
              <a:rPr lang="en-US" altLang="zh-CN" dirty="0">
                <a:ea typeface="等线"/>
              </a:rPr>
              <a:t>the</a:t>
            </a:r>
            <a:r>
              <a:rPr lang="ja-JP" altLang="en-US" dirty="0">
                <a:ea typeface="游ゴシック"/>
              </a:rPr>
              <a:t> </a:t>
            </a:r>
            <a:r>
              <a:rPr lang="en-US" altLang="zh-CN" dirty="0">
                <a:ea typeface="等线"/>
              </a:rPr>
              <a:t>model</a:t>
            </a:r>
            <a:r>
              <a:rPr lang="ja-JP" altLang="en-US" dirty="0">
                <a:ea typeface="游ゴシック"/>
              </a:rPr>
              <a:t> </a:t>
            </a:r>
            <a:r>
              <a:rPr lang="en-US" altLang="zh-CN" dirty="0">
                <a:ea typeface="等线"/>
              </a:rPr>
              <a:t>with</a:t>
            </a:r>
            <a:r>
              <a:rPr lang="ja-JP" altLang="en-US" dirty="0">
                <a:ea typeface="游ゴシック"/>
              </a:rPr>
              <a:t> </a:t>
            </a:r>
            <a:r>
              <a:rPr lang="en-US" altLang="zh-CN" dirty="0">
                <a:ea typeface="等线"/>
              </a:rPr>
              <a:t>the</a:t>
            </a:r>
            <a:r>
              <a:rPr lang="ja-JP" altLang="en-US" dirty="0">
                <a:ea typeface="游ゴシック"/>
              </a:rPr>
              <a:t> </a:t>
            </a:r>
            <a:r>
              <a:rPr lang="en-US" altLang="zh-CN" dirty="0">
                <a:ea typeface="等线"/>
              </a:rPr>
              <a:t>best</a:t>
            </a:r>
            <a:r>
              <a:rPr lang="ja-JP" altLang="en-US" dirty="0">
                <a:ea typeface="游ゴシック"/>
              </a:rPr>
              <a:t> </a:t>
            </a:r>
            <a:r>
              <a:rPr lang="en-US" altLang="zh-CN" dirty="0">
                <a:ea typeface="等线"/>
              </a:rPr>
              <a:t>performance.</a:t>
            </a:r>
            <a:r>
              <a:rPr lang="ja-JP" altLang="en-US" dirty="0">
                <a:ea typeface="游ゴシック"/>
              </a:rPr>
              <a:t> </a:t>
            </a:r>
            <a:endParaRPr lang="en-US" altLang="zh-CN" dirty="0">
              <a:ea typeface="游ゴシック"/>
            </a:endParaRPr>
          </a:p>
          <a:p>
            <a:pPr marL="342900" indent="-342900">
              <a:buAutoNum type="arabicPeriod"/>
            </a:pPr>
            <a:endParaRPr lang="ja-JP" altLang="en-US" dirty="0"/>
          </a:p>
          <a:p>
            <a:r>
              <a:rPr lang="en-US" altLang="zh-CN" dirty="0">
                <a:ea typeface="等线"/>
              </a:rPr>
              <a:t>Core</a:t>
            </a:r>
            <a:r>
              <a:rPr lang="ja-JP" altLang="en-US" dirty="0">
                <a:ea typeface="游ゴシック"/>
              </a:rPr>
              <a:t> </a:t>
            </a:r>
            <a:r>
              <a:rPr lang="en-US" altLang="zh-CN" dirty="0">
                <a:ea typeface="等线"/>
              </a:rPr>
              <a:t>idea:</a:t>
            </a:r>
          </a:p>
          <a:p>
            <a:r>
              <a:rPr lang="en-US" altLang="zh-CN" dirty="0">
                <a:ea typeface="等线"/>
              </a:rPr>
              <a:t>Adaptively</a:t>
            </a:r>
            <a:r>
              <a:rPr lang="ja-JP" altLang="en-US" dirty="0">
                <a:ea typeface="游ゴシック"/>
              </a:rPr>
              <a:t> </a:t>
            </a:r>
            <a:r>
              <a:rPr lang="en-US" altLang="zh-CN" dirty="0">
                <a:ea typeface="等线"/>
              </a:rPr>
              <a:t>choose</a:t>
            </a:r>
            <a:r>
              <a:rPr lang="ja-JP" altLang="en-US" dirty="0">
                <a:ea typeface="游ゴシック"/>
              </a:rPr>
              <a:t> </a:t>
            </a:r>
            <a:r>
              <a:rPr lang="en-US" altLang="zh-CN" dirty="0">
                <a:ea typeface="等线"/>
              </a:rPr>
              <a:t>the</a:t>
            </a:r>
            <a:r>
              <a:rPr lang="ja-JP" altLang="en-US" dirty="0">
                <a:ea typeface="游ゴシック"/>
              </a:rPr>
              <a:t> </a:t>
            </a:r>
            <a:r>
              <a:rPr lang="en-US" altLang="zh-CN" dirty="0">
                <a:ea typeface="等线"/>
              </a:rPr>
              <a:t>next</a:t>
            </a:r>
            <a:r>
              <a:rPr lang="ja-JP" altLang="en-US" dirty="0">
                <a:ea typeface="游ゴシック"/>
              </a:rPr>
              <a:t> </a:t>
            </a:r>
            <a:r>
              <a:rPr lang="en-US" altLang="zh-CN" dirty="0">
                <a:ea typeface="等线"/>
              </a:rPr>
              <a:t>search</a:t>
            </a:r>
            <a:r>
              <a:rPr lang="ja-JP" altLang="en-US" dirty="0">
                <a:ea typeface="游ゴシック"/>
              </a:rPr>
              <a:t> </a:t>
            </a:r>
            <a:r>
              <a:rPr lang="en-US" altLang="zh-CN" dirty="0">
                <a:ea typeface="等线"/>
              </a:rPr>
              <a:t>space</a:t>
            </a:r>
            <a:r>
              <a:rPr lang="ja-JP" altLang="en-US" dirty="0">
                <a:ea typeface="游ゴシック"/>
              </a:rPr>
              <a:t> </a:t>
            </a:r>
            <a:r>
              <a:rPr lang="en-US" altLang="zh-CN" dirty="0">
                <a:ea typeface="等线"/>
              </a:rPr>
              <a:t>based</a:t>
            </a:r>
            <a:r>
              <a:rPr lang="ja-JP" altLang="en-US" dirty="0">
                <a:ea typeface="游ゴシック"/>
              </a:rPr>
              <a:t> </a:t>
            </a:r>
            <a:r>
              <a:rPr lang="en-US" altLang="zh-CN" dirty="0">
                <a:ea typeface="等线"/>
              </a:rPr>
              <a:t>on</a:t>
            </a:r>
            <a:r>
              <a:rPr lang="ja-JP" altLang="en-US" dirty="0">
                <a:ea typeface="游ゴシック"/>
              </a:rPr>
              <a:t> </a:t>
            </a:r>
            <a:r>
              <a:rPr lang="en-US" altLang="zh-CN" dirty="0">
                <a:ea typeface="等线"/>
              </a:rPr>
              <a:t>the</a:t>
            </a:r>
            <a:r>
              <a:rPr lang="ja-JP" altLang="en-US" dirty="0">
                <a:ea typeface="游ゴシック"/>
              </a:rPr>
              <a:t> </a:t>
            </a:r>
            <a:r>
              <a:rPr lang="en-US" altLang="zh-CN" dirty="0">
                <a:ea typeface="等线"/>
              </a:rPr>
              <a:t>previous</a:t>
            </a:r>
            <a:r>
              <a:rPr lang="ja-JP" altLang="en-US" dirty="0">
                <a:ea typeface="游ゴシック"/>
              </a:rPr>
              <a:t> </a:t>
            </a:r>
            <a:r>
              <a:rPr lang="en-US" altLang="zh-CN" dirty="0">
                <a:ea typeface="等线"/>
              </a:rPr>
              <a:t>result.</a:t>
            </a:r>
            <a:r>
              <a:rPr lang="ja-JP" altLang="en-US" dirty="0">
                <a:ea typeface="游ゴシック"/>
              </a:rPr>
              <a:t> </a:t>
            </a:r>
            <a:r>
              <a:rPr lang="en-US" altLang="zh-CN" dirty="0" err="1">
                <a:ea typeface="等线"/>
              </a:rPr>
              <a:t>Advanatge</a:t>
            </a:r>
            <a:r>
              <a:rPr lang="ja-JP" altLang="en-US" dirty="0">
                <a:ea typeface="游ゴシック"/>
              </a:rPr>
              <a:t> </a:t>
            </a:r>
            <a:r>
              <a:rPr lang="en-US" altLang="zh-CN" dirty="0">
                <a:ea typeface="等线"/>
              </a:rPr>
              <a:t>is</a:t>
            </a:r>
            <a:r>
              <a:rPr lang="ja-JP" altLang="en-US" dirty="0">
                <a:ea typeface="游ゴシック"/>
              </a:rPr>
              <a:t> </a:t>
            </a:r>
            <a:r>
              <a:rPr lang="en-US" altLang="zh-CN" dirty="0">
                <a:ea typeface="等线"/>
              </a:rPr>
              <a:t>efficiency,</a:t>
            </a:r>
            <a:r>
              <a:rPr lang="ja-JP" altLang="en-US" dirty="0">
                <a:ea typeface="游ゴシック"/>
              </a:rPr>
              <a:t> </a:t>
            </a:r>
            <a:r>
              <a:rPr lang="en-US" altLang="zh-CN" dirty="0">
                <a:ea typeface="等线"/>
              </a:rPr>
              <a:t>limitation</a:t>
            </a:r>
            <a:r>
              <a:rPr lang="ja-JP" altLang="en-US" dirty="0">
                <a:ea typeface="游ゴシック"/>
              </a:rPr>
              <a:t> </a:t>
            </a:r>
            <a:r>
              <a:rPr lang="en-US" altLang="zh-CN" dirty="0">
                <a:ea typeface="等线"/>
              </a:rPr>
              <a:t>is</a:t>
            </a:r>
            <a:r>
              <a:rPr lang="ja-JP" altLang="en-US" dirty="0">
                <a:ea typeface="游ゴシック"/>
              </a:rPr>
              <a:t> </a:t>
            </a:r>
            <a:r>
              <a:rPr lang="en-US" altLang="zh-CN" dirty="0">
                <a:ea typeface="等线"/>
              </a:rPr>
              <a:t>similar</a:t>
            </a:r>
            <a:r>
              <a:rPr lang="ja-JP" altLang="en-US" dirty="0">
                <a:ea typeface="游ゴシック"/>
              </a:rPr>
              <a:t> </a:t>
            </a:r>
            <a:r>
              <a:rPr lang="en-US" altLang="zh-CN" dirty="0">
                <a:ea typeface="等线"/>
              </a:rPr>
              <a:t>to</a:t>
            </a:r>
            <a:r>
              <a:rPr lang="ja-JP" altLang="en-US" dirty="0">
                <a:ea typeface="游ゴシック"/>
              </a:rPr>
              <a:t> </a:t>
            </a:r>
            <a:r>
              <a:rPr lang="en-US" altLang="zh-CN" dirty="0">
                <a:ea typeface="等线"/>
              </a:rPr>
              <a:t>the</a:t>
            </a:r>
            <a:r>
              <a:rPr lang="ja-JP" altLang="en-US" dirty="0">
                <a:ea typeface="游ゴシック"/>
              </a:rPr>
              <a:t> </a:t>
            </a:r>
            <a:r>
              <a:rPr lang="en-US" altLang="zh-CN" dirty="0" err="1">
                <a:ea typeface="等线"/>
              </a:rPr>
              <a:t>initializtaion</a:t>
            </a:r>
            <a:r>
              <a:rPr lang="ja-JP" altLang="en-US" dirty="0">
                <a:ea typeface="游ゴシック"/>
              </a:rPr>
              <a:t> </a:t>
            </a:r>
            <a:r>
              <a:rPr lang="en-US" altLang="zh-CN" dirty="0">
                <a:ea typeface="等线"/>
              </a:rPr>
              <a:t>problem</a:t>
            </a:r>
            <a:r>
              <a:rPr lang="ja-JP" altLang="en-US" dirty="0">
                <a:ea typeface="游ゴシック"/>
              </a:rPr>
              <a:t> </a:t>
            </a:r>
            <a:r>
              <a:rPr lang="en-US" altLang="zh-CN" dirty="0">
                <a:ea typeface="等线"/>
              </a:rPr>
              <a:t>when</a:t>
            </a:r>
            <a:r>
              <a:rPr lang="ja-JP" altLang="en-US" dirty="0">
                <a:ea typeface="游ゴシック"/>
              </a:rPr>
              <a:t> </a:t>
            </a:r>
            <a:r>
              <a:rPr lang="en-US" altLang="zh-CN" dirty="0">
                <a:ea typeface="等线"/>
              </a:rPr>
              <a:t>doing</a:t>
            </a:r>
            <a:r>
              <a:rPr lang="ja-JP" altLang="en-US" dirty="0">
                <a:ea typeface="游ゴシック"/>
              </a:rPr>
              <a:t> </a:t>
            </a:r>
            <a:r>
              <a:rPr lang="en-US" altLang="zh-CN" dirty="0">
                <a:ea typeface="等线"/>
              </a:rPr>
              <a:t>step-wise</a:t>
            </a:r>
            <a:r>
              <a:rPr lang="ja-JP" altLang="en-US" dirty="0">
                <a:ea typeface="游ゴシック"/>
              </a:rPr>
              <a:t> </a:t>
            </a:r>
            <a:r>
              <a:rPr lang="en-US" altLang="zh-CN" dirty="0">
                <a:ea typeface="等线"/>
              </a:rPr>
              <a:t>model</a:t>
            </a:r>
            <a:r>
              <a:rPr lang="ja-JP" altLang="en-US" dirty="0">
                <a:ea typeface="游ゴシック"/>
              </a:rPr>
              <a:t> </a:t>
            </a:r>
            <a:r>
              <a:rPr lang="en-US" altLang="zh-CN" dirty="0">
                <a:ea typeface="等线"/>
              </a:rPr>
              <a:t>selection,</a:t>
            </a:r>
            <a:r>
              <a:rPr lang="ja-JP" altLang="en-US" dirty="0">
                <a:ea typeface="游ゴシック"/>
              </a:rPr>
              <a:t> </a:t>
            </a:r>
            <a:r>
              <a:rPr lang="en-US" altLang="zh-CN" dirty="0">
                <a:ea typeface="等线"/>
              </a:rPr>
              <a:t>although</a:t>
            </a:r>
            <a:r>
              <a:rPr lang="ja-JP" altLang="en-US" dirty="0">
                <a:ea typeface="游ゴシック"/>
              </a:rPr>
              <a:t> </a:t>
            </a:r>
            <a:r>
              <a:rPr lang="en-US" altLang="zh-CN" dirty="0">
                <a:ea typeface="等线"/>
              </a:rPr>
              <a:t>you</a:t>
            </a:r>
            <a:r>
              <a:rPr lang="ja-JP" altLang="en-US" dirty="0">
                <a:ea typeface="游ゴシック"/>
              </a:rPr>
              <a:t> </a:t>
            </a:r>
            <a:r>
              <a:rPr lang="en-US" altLang="zh-CN" dirty="0">
                <a:ea typeface="等线"/>
              </a:rPr>
              <a:t>may</a:t>
            </a:r>
            <a:r>
              <a:rPr lang="ja-JP" altLang="en-US" dirty="0">
                <a:ea typeface="游ゴシック"/>
              </a:rPr>
              <a:t> </a:t>
            </a:r>
            <a:r>
              <a:rPr lang="en-US" altLang="zh-CN" dirty="0">
                <a:ea typeface="等线"/>
              </a:rPr>
              <a:t>be</a:t>
            </a:r>
            <a:r>
              <a:rPr lang="ja-JP" altLang="en-US" dirty="0">
                <a:ea typeface="游ゴシック"/>
              </a:rPr>
              <a:t> </a:t>
            </a:r>
            <a:r>
              <a:rPr lang="en-US" altLang="zh-CN" dirty="0">
                <a:ea typeface="等线"/>
              </a:rPr>
              <a:t>choosing</a:t>
            </a:r>
            <a:r>
              <a:rPr lang="ja-JP" altLang="en-US" dirty="0">
                <a:ea typeface="游ゴシック"/>
              </a:rPr>
              <a:t> </a:t>
            </a:r>
            <a:r>
              <a:rPr lang="en-US" altLang="zh-CN" dirty="0">
                <a:ea typeface="等线"/>
              </a:rPr>
              <a:t>the</a:t>
            </a:r>
            <a:r>
              <a:rPr lang="ja-JP" altLang="en-US" dirty="0">
                <a:ea typeface="游ゴシック"/>
              </a:rPr>
              <a:t> </a:t>
            </a:r>
            <a:r>
              <a:rPr lang="en-US" altLang="zh-CN" dirty="0">
                <a:ea typeface="等线"/>
              </a:rPr>
              <a:t>parameters</a:t>
            </a:r>
            <a:r>
              <a:rPr lang="ja-JP" altLang="en-US" dirty="0">
                <a:ea typeface="游ゴシック"/>
              </a:rPr>
              <a:t> </a:t>
            </a:r>
            <a:r>
              <a:rPr lang="en-US" altLang="zh-CN" dirty="0">
                <a:ea typeface="等线"/>
              </a:rPr>
              <a:t>that</a:t>
            </a:r>
            <a:r>
              <a:rPr lang="ja-JP" altLang="en-US" dirty="0">
                <a:ea typeface="游ゴシック"/>
              </a:rPr>
              <a:t> </a:t>
            </a:r>
            <a:r>
              <a:rPr lang="en-US" altLang="zh-CN" dirty="0">
                <a:ea typeface="等线"/>
              </a:rPr>
              <a:t>are</a:t>
            </a:r>
            <a:r>
              <a:rPr lang="ja-JP" altLang="en-US" dirty="0">
                <a:ea typeface="游ゴシック"/>
              </a:rPr>
              <a:t> </a:t>
            </a:r>
            <a:r>
              <a:rPr lang="en-US" altLang="zh-CN" dirty="0">
                <a:ea typeface="等线"/>
              </a:rPr>
              <a:t>best</a:t>
            </a:r>
            <a:r>
              <a:rPr lang="ja-JP" altLang="en-US" dirty="0">
                <a:ea typeface="游ゴシック"/>
              </a:rPr>
              <a:t> </a:t>
            </a:r>
            <a:r>
              <a:rPr lang="en-US" altLang="zh-CN" dirty="0">
                <a:ea typeface="等线"/>
              </a:rPr>
              <a:t>given</a:t>
            </a:r>
            <a:r>
              <a:rPr lang="ja-JP" altLang="en-US" dirty="0">
                <a:ea typeface="游ゴシック"/>
              </a:rPr>
              <a:t> </a:t>
            </a:r>
            <a:r>
              <a:rPr lang="en-US" altLang="zh-CN" dirty="0">
                <a:ea typeface="等线"/>
              </a:rPr>
              <a:t>each</a:t>
            </a:r>
            <a:r>
              <a:rPr lang="ja-JP" altLang="en-US" dirty="0">
                <a:ea typeface="游ゴシック"/>
              </a:rPr>
              <a:t> </a:t>
            </a:r>
            <a:r>
              <a:rPr lang="en-US" altLang="zh-CN" dirty="0">
                <a:ea typeface="等线"/>
              </a:rPr>
              <a:t>step,</a:t>
            </a:r>
            <a:r>
              <a:rPr lang="ja-JP" altLang="en-US" dirty="0">
                <a:ea typeface="游ゴシック"/>
              </a:rPr>
              <a:t> </a:t>
            </a:r>
            <a:r>
              <a:rPr lang="en-US" altLang="zh-CN" dirty="0">
                <a:ea typeface="等线"/>
              </a:rPr>
              <a:t>you</a:t>
            </a:r>
            <a:r>
              <a:rPr lang="ja-JP" altLang="en-US" dirty="0">
                <a:ea typeface="游ゴシック"/>
              </a:rPr>
              <a:t> </a:t>
            </a:r>
            <a:r>
              <a:rPr lang="en-US" altLang="zh-CN" dirty="0">
                <a:ea typeface="等线"/>
              </a:rPr>
              <a:t>cannot</a:t>
            </a:r>
            <a:r>
              <a:rPr lang="ja-JP" altLang="en-US" dirty="0">
                <a:ea typeface="游ゴシック"/>
              </a:rPr>
              <a:t> </a:t>
            </a:r>
            <a:r>
              <a:rPr lang="en-US" altLang="zh-CN" dirty="0">
                <a:ea typeface="等线"/>
              </a:rPr>
              <a:t>be</a:t>
            </a:r>
            <a:r>
              <a:rPr lang="ja-JP" altLang="en-US" dirty="0">
                <a:ea typeface="游ゴシック"/>
              </a:rPr>
              <a:t> </a:t>
            </a:r>
            <a:r>
              <a:rPr lang="en-US" altLang="zh-CN" dirty="0">
                <a:ea typeface="等线"/>
              </a:rPr>
              <a:t>sure</a:t>
            </a:r>
            <a:r>
              <a:rPr lang="ja-JP" altLang="en-US" dirty="0">
                <a:ea typeface="游ゴシック"/>
              </a:rPr>
              <a:t> </a:t>
            </a:r>
            <a:r>
              <a:rPr lang="en-US" altLang="zh-CN" dirty="0">
                <a:ea typeface="等线"/>
              </a:rPr>
              <a:t>of</a:t>
            </a:r>
            <a:r>
              <a:rPr lang="ja-JP" altLang="en-US" dirty="0">
                <a:ea typeface="游ゴシック"/>
              </a:rPr>
              <a:t> </a:t>
            </a:r>
            <a:r>
              <a:rPr lang="en-US" altLang="zh-CN" dirty="0">
                <a:ea typeface="等线"/>
              </a:rPr>
              <a:t>the</a:t>
            </a:r>
            <a:r>
              <a:rPr lang="ja-JP" altLang="en-US" dirty="0">
                <a:ea typeface="游ゴシック"/>
              </a:rPr>
              <a:t> </a:t>
            </a:r>
            <a:r>
              <a:rPr lang="en-US" altLang="zh-CN" dirty="0">
                <a:ea typeface="等线"/>
              </a:rPr>
              <a:t>overall</a:t>
            </a:r>
            <a:r>
              <a:rPr lang="ja-JP" altLang="en-US" dirty="0">
                <a:ea typeface="游ゴシック"/>
              </a:rPr>
              <a:t> </a:t>
            </a:r>
            <a:r>
              <a:rPr lang="en-US" altLang="zh-CN" dirty="0">
                <a:ea typeface="等线"/>
              </a:rPr>
              <a:t>optimization.</a:t>
            </a:r>
          </a:p>
          <a:p>
            <a:endParaRPr lang="en-US" altLang="zh-CN" dirty="0"/>
          </a:p>
          <a:p>
            <a:endParaRPr lang="en-US" altLang="zh-CN" dirty="0">
              <a:cs typeface="Calibri"/>
            </a:endParaRPr>
          </a:p>
          <a:p>
            <a:endParaRPr lang="en-CA" dirty="0"/>
          </a:p>
        </p:txBody>
      </p:sp>
      <p:sp>
        <p:nvSpPr>
          <p:cNvPr id="4" name="Slide Number Placeholder 3"/>
          <p:cNvSpPr>
            <a:spLocks noGrp="1"/>
          </p:cNvSpPr>
          <p:nvPr>
            <p:ph type="sldNum" sz="quarter" idx="5"/>
          </p:nvPr>
        </p:nvSpPr>
        <p:spPr/>
        <p:txBody>
          <a:bodyPr/>
          <a:lstStyle/>
          <a:p>
            <a:fld id="{F647FCBF-EDC4-4180-A219-8E029888E61B}" type="slidenum">
              <a:rPr lang="en-CA" smtClean="0"/>
              <a:t>36</a:t>
            </a:fld>
            <a:endParaRPr lang="en-CA"/>
          </a:p>
        </p:txBody>
      </p:sp>
    </p:spTree>
    <p:extLst>
      <p:ext uri="{BB962C8B-B14F-4D97-AF65-F5344CB8AC3E}">
        <p14:creationId xmlns:p14="http://schemas.microsoft.com/office/powerpoint/2010/main" val="2495496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ea typeface="等线"/>
              </a:rPr>
              <a:t>Here we have our tunning results, as you can see, </a:t>
            </a:r>
            <a:r>
              <a:rPr lang="en-US" altLang="zh-CN" err="1">
                <a:ea typeface="等线"/>
              </a:rPr>
              <a:t>EfficientNet</a:t>
            </a:r>
            <a:r>
              <a:rPr lang="en-US" altLang="zh-CN">
                <a:ea typeface="等线"/>
              </a:rPr>
              <a:t> performs the worst, while most others </a:t>
            </a:r>
            <a:r>
              <a:rPr lang="en-US" altLang="zh-CN" err="1">
                <a:ea typeface="等线"/>
              </a:rPr>
              <a:t>crod</a:t>
            </a:r>
            <a:r>
              <a:rPr lang="en-US" altLang="zh-CN">
                <a:ea typeface="等线"/>
              </a:rPr>
              <a:t> on the top right with high training and test AUC. The best performing model is MobileNet</a:t>
            </a:r>
          </a:p>
          <a:p>
            <a:endParaRPr lang="en-US" altLang="zh-CN">
              <a:cs typeface="Calibri"/>
            </a:endParaRPr>
          </a:p>
        </p:txBody>
      </p:sp>
      <p:sp>
        <p:nvSpPr>
          <p:cNvPr id="4" name="灯片编号占位符 3"/>
          <p:cNvSpPr>
            <a:spLocks noGrp="1"/>
          </p:cNvSpPr>
          <p:nvPr>
            <p:ph type="sldNum" sz="quarter" idx="5"/>
          </p:nvPr>
        </p:nvSpPr>
        <p:spPr/>
        <p:txBody>
          <a:bodyPr/>
          <a:lstStyle/>
          <a:p>
            <a:fld id="{F647FCBF-EDC4-4180-A219-8E029888E61B}" type="slidenum">
              <a:rPr lang="en-US" altLang="zh-CN"/>
              <a:t>37</a:t>
            </a:fld>
            <a:endParaRPr lang="zh-CN" altLang="en-US"/>
          </a:p>
        </p:txBody>
      </p:sp>
    </p:spTree>
    <p:extLst>
      <p:ext uri="{BB962C8B-B14F-4D97-AF65-F5344CB8AC3E}">
        <p14:creationId xmlns:p14="http://schemas.microsoft.com/office/powerpoint/2010/main" val="41633232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ea typeface="等线"/>
              </a:rPr>
              <a:t>So, the best performing model we tuned out is the </a:t>
            </a:r>
            <a:r>
              <a:rPr lang="en-US" altLang="zh-CN" dirty="0" err="1">
                <a:ea typeface="等线"/>
              </a:rPr>
              <a:t>MobileNet</a:t>
            </a:r>
            <a:r>
              <a:rPr lang="en-US" altLang="zh-CN" dirty="0">
                <a:ea typeface="等线"/>
              </a:rPr>
              <a:t> pre-trained model, with 64 filters per CNN layer, filter size (3,3), and 0.3 drop out rate. At the end, our model has total ~5 million parameters, with only 1.7M trainable. We achieved 99 training AUC and 0.81 test AUC. </a:t>
            </a:r>
            <a:endParaRPr lang="zh-CN" altLang="en-US" dirty="0"/>
          </a:p>
          <a:p>
            <a:endParaRPr lang="en-US" altLang="zh-CN" dirty="0">
              <a:ea typeface="等线"/>
              <a:cs typeface="Calibri"/>
            </a:endParaRPr>
          </a:p>
          <a:p>
            <a:r>
              <a:rPr lang="en-US" altLang="zh-CN" dirty="0">
                <a:ea typeface="等线"/>
                <a:cs typeface="Calibri"/>
              </a:rPr>
              <a:t>When judging </a:t>
            </a:r>
            <a:r>
              <a:rPr lang="en-US" altLang="zh-CN" dirty="0" err="1">
                <a:ea typeface="等线"/>
                <a:cs typeface="Calibri"/>
              </a:rPr>
              <a:t>Alzhimers</a:t>
            </a:r>
            <a:r>
              <a:rPr lang="en-US" altLang="zh-CN" dirty="0">
                <a:ea typeface="等线"/>
                <a:cs typeface="Calibri"/>
              </a:rPr>
              <a:t>' disease, we do not want to let any potential patient go. Thus, we want to avoid false negative as much as we can, so RECALL can be a </a:t>
            </a:r>
            <a:r>
              <a:rPr lang="en-US" altLang="zh-CN" dirty="0" err="1">
                <a:ea typeface="等线"/>
                <a:cs typeface="Calibri"/>
              </a:rPr>
              <a:t>gooe</a:t>
            </a:r>
            <a:r>
              <a:rPr lang="en-US" altLang="zh-CN" dirty="0">
                <a:ea typeface="等线"/>
                <a:cs typeface="Calibri"/>
              </a:rPr>
              <a:t> measure for how good the model's probability of avoiding false negatives. </a:t>
            </a:r>
          </a:p>
          <a:p>
            <a:endParaRPr lang="en-US" altLang="zh-CN" dirty="0">
              <a:ea typeface="等线"/>
            </a:endParaRPr>
          </a:p>
          <a:p>
            <a:r>
              <a:rPr lang="en-US" altLang="zh-CN" dirty="0">
                <a:ea typeface="等线"/>
              </a:rPr>
              <a:t>We have achieved a recall of 0.73. This is a fairly good result and makes our model a great pre-clinical trial examination tool for early </a:t>
            </a:r>
            <a:r>
              <a:rPr lang="en-US" altLang="zh-CN" dirty="0" err="1">
                <a:ea typeface="等线"/>
              </a:rPr>
              <a:t>Alzhimers</a:t>
            </a:r>
            <a:r>
              <a:rPr lang="en-US" altLang="zh-CN" dirty="0">
                <a:ea typeface="等线"/>
              </a:rPr>
              <a:t> detection</a:t>
            </a:r>
            <a:endParaRPr lang="en-US" dirty="0"/>
          </a:p>
          <a:p>
            <a:endParaRPr lang="en-US" altLang="zh-CN" dirty="0">
              <a:cs typeface="Calibri"/>
            </a:endParaRPr>
          </a:p>
          <a:p>
            <a:endParaRPr lang="en-CA" dirty="0"/>
          </a:p>
        </p:txBody>
      </p:sp>
      <p:sp>
        <p:nvSpPr>
          <p:cNvPr id="4" name="Slide Number Placeholder 3"/>
          <p:cNvSpPr>
            <a:spLocks noGrp="1"/>
          </p:cNvSpPr>
          <p:nvPr>
            <p:ph type="sldNum" sz="quarter" idx="5"/>
          </p:nvPr>
        </p:nvSpPr>
        <p:spPr/>
        <p:txBody>
          <a:bodyPr/>
          <a:lstStyle/>
          <a:p>
            <a:fld id="{F647FCBF-EDC4-4180-A219-8E029888E61B}" type="slidenum">
              <a:rPr lang="en-CA" smtClean="0"/>
              <a:t>38</a:t>
            </a:fld>
            <a:endParaRPr lang="en-CA"/>
          </a:p>
        </p:txBody>
      </p:sp>
    </p:spTree>
    <p:extLst>
      <p:ext uri="{BB962C8B-B14F-4D97-AF65-F5344CB8AC3E}">
        <p14:creationId xmlns:p14="http://schemas.microsoft.com/office/powerpoint/2010/main" val="13599785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Now I will talk about the applications about our algorithm. Imagine a scenario like this, a radiologist have to look over 40 brain MRI scans everyday, and among all of them, 10 are from Alzheimer's Disease Patient. The radiologist will have to go over each MRI scan one by one manually. This is an extremely tiring job and the radiologist can only identify 6 of them but spend more than 8 hours.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cs typeface="Calibri"/>
            </a:endParaRPr>
          </a:p>
          <a:p>
            <a:endParaRPr lang="en-CA" dirty="0"/>
          </a:p>
        </p:txBody>
      </p:sp>
      <p:sp>
        <p:nvSpPr>
          <p:cNvPr id="4" name="Slide Number Placeholder 3"/>
          <p:cNvSpPr>
            <a:spLocks noGrp="1"/>
          </p:cNvSpPr>
          <p:nvPr>
            <p:ph type="sldNum" sz="quarter" idx="5"/>
          </p:nvPr>
        </p:nvSpPr>
        <p:spPr/>
        <p:txBody>
          <a:bodyPr/>
          <a:lstStyle/>
          <a:p>
            <a:fld id="{F647FCBF-EDC4-4180-A219-8E029888E61B}" type="slidenum">
              <a:rPr lang="en-CA" smtClean="0"/>
              <a:t>39</a:t>
            </a:fld>
            <a:endParaRPr lang="en-CA"/>
          </a:p>
        </p:txBody>
      </p:sp>
    </p:spTree>
    <p:extLst>
      <p:ext uri="{BB962C8B-B14F-4D97-AF65-F5344CB8AC3E}">
        <p14:creationId xmlns:p14="http://schemas.microsoft.com/office/powerpoint/2010/main" val="33732599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In contrast, under the same setup. If the algorithm is applied,  radiologists can spend more time on demented patients hence, the radiologist is able to achieve a higher prediction accuracy. The diagnosis time also decreases as a result of better time allocation.</a:t>
            </a:r>
          </a:p>
          <a:p>
            <a:endParaRPr lang="en-CA" dirty="0"/>
          </a:p>
        </p:txBody>
      </p:sp>
      <p:sp>
        <p:nvSpPr>
          <p:cNvPr id="4" name="Slide Number Placeholder 3"/>
          <p:cNvSpPr>
            <a:spLocks noGrp="1"/>
          </p:cNvSpPr>
          <p:nvPr>
            <p:ph type="sldNum" sz="quarter" idx="5"/>
          </p:nvPr>
        </p:nvSpPr>
        <p:spPr/>
        <p:txBody>
          <a:bodyPr/>
          <a:lstStyle/>
          <a:p>
            <a:fld id="{F647FCBF-EDC4-4180-A219-8E029888E61B}" type="slidenum">
              <a:rPr lang="en-CA" smtClean="0"/>
              <a:t>40</a:t>
            </a:fld>
            <a:endParaRPr lang="en-CA"/>
          </a:p>
        </p:txBody>
      </p:sp>
    </p:spTree>
    <p:extLst>
      <p:ext uri="{BB962C8B-B14F-4D97-AF65-F5344CB8AC3E}">
        <p14:creationId xmlns:p14="http://schemas.microsoft.com/office/powerpoint/2010/main" val="3210486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another image to show the shrinkage in specific areas.</a:t>
            </a:r>
          </a:p>
          <a:p>
            <a:endParaRPr lang="en-US">
              <a:cs typeface="Calibri"/>
            </a:endParaRPr>
          </a:p>
        </p:txBody>
      </p:sp>
      <p:sp>
        <p:nvSpPr>
          <p:cNvPr id="4" name="Slide Number Placeholder 3"/>
          <p:cNvSpPr>
            <a:spLocks noGrp="1"/>
          </p:cNvSpPr>
          <p:nvPr>
            <p:ph type="sldNum" sz="quarter" idx="5"/>
          </p:nvPr>
        </p:nvSpPr>
        <p:spPr/>
        <p:txBody>
          <a:bodyPr/>
          <a:lstStyle/>
          <a:p>
            <a:fld id="{F647FCBF-EDC4-4180-A219-8E029888E61B}" type="slidenum">
              <a:rPr lang="en-US"/>
              <a:t>4</a:t>
            </a:fld>
            <a:endParaRPr lang="en-US"/>
          </a:p>
        </p:txBody>
      </p:sp>
    </p:spTree>
    <p:extLst>
      <p:ext uri="{BB962C8B-B14F-4D97-AF65-F5344CB8AC3E}">
        <p14:creationId xmlns:p14="http://schemas.microsoft.com/office/powerpoint/2010/main" val="14613362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F647FCBF-EDC4-4180-A219-8E029888E61B}" type="slidenum">
              <a:t>41</a:t>
            </a:fld>
            <a:endParaRPr lang="en-US"/>
          </a:p>
        </p:txBody>
      </p:sp>
    </p:spTree>
    <p:extLst>
      <p:ext uri="{BB962C8B-B14F-4D97-AF65-F5344CB8AC3E}">
        <p14:creationId xmlns:p14="http://schemas.microsoft.com/office/powerpoint/2010/main" val="1635448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Firstly, we could try out more pre-trained models like U net and experiment with more self built fully connected layers</a:t>
            </a:r>
          </a:p>
          <a:p>
            <a:endParaRPr lang="en-CA" dirty="0"/>
          </a:p>
        </p:txBody>
      </p:sp>
      <p:sp>
        <p:nvSpPr>
          <p:cNvPr id="4" name="Slide Number Placeholder 3"/>
          <p:cNvSpPr>
            <a:spLocks noGrp="1"/>
          </p:cNvSpPr>
          <p:nvPr>
            <p:ph type="sldNum" sz="quarter" idx="5"/>
          </p:nvPr>
        </p:nvSpPr>
        <p:spPr/>
        <p:txBody>
          <a:bodyPr/>
          <a:lstStyle/>
          <a:p>
            <a:fld id="{F647FCBF-EDC4-4180-A219-8E029888E61B}" type="slidenum">
              <a:rPr lang="en-CA" smtClean="0"/>
              <a:t>45</a:t>
            </a:fld>
            <a:endParaRPr lang="en-CA"/>
          </a:p>
        </p:txBody>
      </p:sp>
    </p:spTree>
    <p:extLst>
      <p:ext uri="{BB962C8B-B14F-4D97-AF65-F5344CB8AC3E}">
        <p14:creationId xmlns:p14="http://schemas.microsoft.com/office/powerpoint/2010/main" val="16833919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Secondly, we can improve the model to keep track of the structural change of the brain at different stages and call for intervention if needed.</a:t>
            </a:r>
            <a:endParaRPr lang="en-US" dirty="0"/>
          </a:p>
          <a:p>
            <a:endParaRPr lang="en-CA" dirty="0"/>
          </a:p>
        </p:txBody>
      </p:sp>
      <p:sp>
        <p:nvSpPr>
          <p:cNvPr id="4" name="Slide Number Placeholder 3"/>
          <p:cNvSpPr>
            <a:spLocks noGrp="1"/>
          </p:cNvSpPr>
          <p:nvPr>
            <p:ph type="sldNum" sz="quarter" idx="5"/>
          </p:nvPr>
        </p:nvSpPr>
        <p:spPr/>
        <p:txBody>
          <a:bodyPr/>
          <a:lstStyle/>
          <a:p>
            <a:fld id="{F647FCBF-EDC4-4180-A219-8E029888E61B}" type="slidenum">
              <a:rPr lang="en-CA" smtClean="0"/>
              <a:t>46</a:t>
            </a:fld>
            <a:endParaRPr lang="en-CA"/>
          </a:p>
        </p:txBody>
      </p:sp>
    </p:spTree>
    <p:extLst>
      <p:ext uri="{BB962C8B-B14F-4D97-AF65-F5344CB8AC3E}">
        <p14:creationId xmlns:p14="http://schemas.microsoft.com/office/powerpoint/2010/main" val="5218054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Thirdly, we could utilize more data by combining the PET SCAN which reports molecular specificity and 3D MRI SCAN that captures data from all layers. To increase model capacity.</a:t>
            </a:r>
          </a:p>
          <a:p>
            <a:endParaRPr lang="en-CA" dirty="0"/>
          </a:p>
        </p:txBody>
      </p:sp>
      <p:sp>
        <p:nvSpPr>
          <p:cNvPr id="4" name="Slide Number Placeholder 3"/>
          <p:cNvSpPr>
            <a:spLocks noGrp="1"/>
          </p:cNvSpPr>
          <p:nvPr>
            <p:ph type="sldNum" sz="quarter" idx="5"/>
          </p:nvPr>
        </p:nvSpPr>
        <p:spPr/>
        <p:txBody>
          <a:bodyPr/>
          <a:lstStyle/>
          <a:p>
            <a:fld id="{F647FCBF-EDC4-4180-A219-8E029888E61B}" type="slidenum">
              <a:rPr lang="en-CA" smtClean="0"/>
              <a:t>47</a:t>
            </a:fld>
            <a:endParaRPr lang="en-CA"/>
          </a:p>
        </p:txBody>
      </p:sp>
    </p:spTree>
    <p:extLst>
      <p:ext uri="{BB962C8B-B14F-4D97-AF65-F5344CB8AC3E}">
        <p14:creationId xmlns:p14="http://schemas.microsoft.com/office/powerpoint/2010/main" val="602543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Last but not least, we can switch the binary classification to multiclass classification once we have more data. This will enable us to set up an alarm system for early intervention.</a:t>
            </a:r>
          </a:p>
          <a:p>
            <a:endParaRPr lang="en-CA" dirty="0"/>
          </a:p>
        </p:txBody>
      </p:sp>
      <p:sp>
        <p:nvSpPr>
          <p:cNvPr id="4" name="Slide Number Placeholder 3"/>
          <p:cNvSpPr>
            <a:spLocks noGrp="1"/>
          </p:cNvSpPr>
          <p:nvPr>
            <p:ph type="sldNum" sz="quarter" idx="5"/>
          </p:nvPr>
        </p:nvSpPr>
        <p:spPr/>
        <p:txBody>
          <a:bodyPr/>
          <a:lstStyle/>
          <a:p>
            <a:fld id="{F647FCBF-EDC4-4180-A219-8E029888E61B}" type="slidenum">
              <a:rPr lang="en-CA" smtClean="0"/>
              <a:t>48</a:t>
            </a:fld>
            <a:endParaRPr lang="en-CA"/>
          </a:p>
        </p:txBody>
      </p:sp>
    </p:spTree>
    <p:extLst>
      <p:ext uri="{BB962C8B-B14F-4D97-AF65-F5344CB8AC3E}">
        <p14:creationId xmlns:p14="http://schemas.microsoft.com/office/powerpoint/2010/main" val="17103148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rating scales are used by radiologists to assess the severity of atrophy. We are taking MTA as example. </a:t>
            </a:r>
          </a:p>
          <a:p>
            <a:endParaRPr lang="en-US" dirty="0">
              <a:cs typeface="+mn-lt"/>
            </a:endParaRPr>
          </a:p>
          <a:p>
            <a:r>
              <a:rPr lang="en-US" dirty="0"/>
              <a:t>MTA measures the shrinkage of Medial Temporal Lobe. There are 4 stages of severity and as shown in red circles. MTA 0 means no atrophy. MTA 4 means severe hippocampus </a:t>
            </a:r>
            <a:r>
              <a:rPr lang="en-US" dirty="0" err="1"/>
              <a:t>volumn</a:t>
            </a:r>
            <a:r>
              <a:rPr lang="en-US" dirty="0"/>
              <a:t> loss and ventricle enlarged.</a:t>
            </a:r>
            <a:endParaRPr lang="en-US" dirty="0">
              <a:cs typeface="Calibri"/>
            </a:endParaRPr>
          </a:p>
        </p:txBody>
      </p:sp>
      <p:sp>
        <p:nvSpPr>
          <p:cNvPr id="4" name="Slide Number Placeholder 3"/>
          <p:cNvSpPr>
            <a:spLocks noGrp="1"/>
          </p:cNvSpPr>
          <p:nvPr>
            <p:ph type="sldNum" sz="quarter" idx="5"/>
          </p:nvPr>
        </p:nvSpPr>
        <p:spPr/>
        <p:txBody>
          <a:bodyPr/>
          <a:lstStyle/>
          <a:p>
            <a:fld id="{F647FCBF-EDC4-4180-A219-8E029888E61B}" type="slidenum">
              <a:rPr lang="en-US"/>
              <a:t>50</a:t>
            </a:fld>
            <a:endParaRPr lang="en-US"/>
          </a:p>
        </p:txBody>
      </p:sp>
    </p:spTree>
    <p:extLst>
      <p:ext uri="{BB962C8B-B14F-4D97-AF65-F5344CB8AC3E}">
        <p14:creationId xmlns:p14="http://schemas.microsoft.com/office/powerpoint/2010/main" val="3073506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Thank you Jesse. Now we have the data ready, but there is one more thing we need to do before constructing our own model. In the traditional computer vision tasks using CNN, a typical architecture will look like this where you have the convolution layers and fully-connected layers. The convolution layers are used to extract features from image data while the fully-connected layers try to learn and model the hidden patterns beneath these features. Here, one limitation rises: What if the feature complexity is large in the original image data. Therefore, we might not have sufficient training images and convolution layers to fully identify and extract these features. We would partially solve the insufficient training data issue using data augmentation or just increase the size of training data and add more convolution layers. However, doing so will yield another more severe issue which is we might deplete our computational resources and thus unable to proceed with subsequent taks.</a:t>
            </a:r>
          </a:p>
        </p:txBody>
      </p:sp>
      <p:sp>
        <p:nvSpPr>
          <p:cNvPr id="4" name="Slide Number Placeholder 3"/>
          <p:cNvSpPr>
            <a:spLocks noGrp="1"/>
          </p:cNvSpPr>
          <p:nvPr>
            <p:ph type="sldNum" sz="quarter" idx="5"/>
          </p:nvPr>
        </p:nvSpPr>
        <p:spPr/>
        <p:txBody>
          <a:bodyPr/>
          <a:lstStyle/>
          <a:p>
            <a:fld id="{F647FCBF-EDC4-4180-A219-8E029888E61B}" type="slidenum">
              <a:rPr lang="en-US"/>
              <a:t>51</a:t>
            </a:fld>
            <a:endParaRPr lang="en-US"/>
          </a:p>
        </p:txBody>
      </p:sp>
    </p:spTree>
    <p:extLst>
      <p:ext uri="{BB962C8B-B14F-4D97-AF65-F5344CB8AC3E}">
        <p14:creationId xmlns:p14="http://schemas.microsoft.com/office/powerpoint/2010/main" val="9474375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winner among them was </a:t>
            </a:r>
            <a:r>
              <a:rPr lang="en-US" dirty="0" err="1">
                <a:cs typeface="Calibri"/>
              </a:rPr>
              <a:t>MobileNet</a:t>
            </a:r>
            <a:r>
              <a:rPr lang="en-US" dirty="0">
                <a:cs typeface="Calibri"/>
              </a:rPr>
              <a:t>. On the right hand side, there is an overview of the general architecture of </a:t>
            </a:r>
            <a:r>
              <a:rPr lang="en-US" dirty="0" err="1">
                <a:cs typeface="Calibri"/>
              </a:rPr>
              <a:t>MobileNet</a:t>
            </a:r>
            <a:r>
              <a:rPr lang="en-US" dirty="0">
                <a:cs typeface="Calibri"/>
              </a:rPr>
              <a:t> and you haver these trained convolution layers and associated weights. So how to do we transfer these learned knowledge to our model? </a:t>
            </a:r>
          </a:p>
        </p:txBody>
      </p:sp>
      <p:sp>
        <p:nvSpPr>
          <p:cNvPr id="4" name="Slide Number Placeholder 3"/>
          <p:cNvSpPr>
            <a:spLocks noGrp="1"/>
          </p:cNvSpPr>
          <p:nvPr>
            <p:ph type="sldNum" sz="quarter" idx="5"/>
          </p:nvPr>
        </p:nvSpPr>
        <p:spPr/>
        <p:txBody>
          <a:bodyPr/>
          <a:lstStyle/>
          <a:p>
            <a:fld id="{F647FCBF-EDC4-4180-A219-8E029888E61B}" type="slidenum">
              <a:rPr lang="en-US"/>
              <a:t>52</a:t>
            </a:fld>
            <a:endParaRPr lang="en-US"/>
          </a:p>
        </p:txBody>
      </p:sp>
    </p:spTree>
    <p:extLst>
      <p:ext uri="{BB962C8B-B14F-4D97-AF65-F5344CB8AC3E}">
        <p14:creationId xmlns:p14="http://schemas.microsoft.com/office/powerpoint/2010/main" val="35628758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remove the original fully-connected layers and stack these convolution layers on top of our model. Note, the transferred convolution layers will be frozen meaning that their weights will not be updated during training. In this way, we can utilize the existing knowledge on shapes, corners, edges from the pre-trained model while not incurring additional computation burden.</a:t>
            </a:r>
          </a:p>
          <a:p>
            <a:endParaRPr lang="en-US" dirty="0">
              <a:cs typeface="Calibri"/>
            </a:endParaRPr>
          </a:p>
          <a:p>
            <a:r>
              <a:rPr lang="en-US" dirty="0">
                <a:cs typeface="Calibri"/>
              </a:rPr>
              <a:t>Now we have the architecture with transfer learning ready. I will invite Sam to walk us through the next step, which is hyperparameter tuning.</a:t>
            </a:r>
          </a:p>
        </p:txBody>
      </p:sp>
      <p:sp>
        <p:nvSpPr>
          <p:cNvPr id="4" name="Slide Number Placeholder 3"/>
          <p:cNvSpPr>
            <a:spLocks noGrp="1"/>
          </p:cNvSpPr>
          <p:nvPr>
            <p:ph type="sldNum" sz="quarter" idx="5"/>
          </p:nvPr>
        </p:nvSpPr>
        <p:spPr/>
        <p:txBody>
          <a:bodyPr/>
          <a:lstStyle/>
          <a:p>
            <a:fld id="{F647FCBF-EDC4-4180-A219-8E029888E61B}" type="slidenum">
              <a:rPr lang="en-US"/>
              <a:t>53</a:t>
            </a:fld>
            <a:endParaRPr lang="en-US"/>
          </a:p>
        </p:txBody>
      </p:sp>
    </p:spTree>
    <p:extLst>
      <p:ext uri="{BB962C8B-B14F-4D97-AF65-F5344CB8AC3E}">
        <p14:creationId xmlns:p14="http://schemas.microsoft.com/office/powerpoint/2010/main" val="1037655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ea typeface="等线"/>
              </a:rPr>
              <a:t>Thank you </a:t>
            </a:r>
            <a:r>
              <a:rPr lang="en-US" altLang="zh-CN" dirty="0" err="1">
                <a:ea typeface="等线"/>
              </a:rPr>
              <a:t>Zhenqi</a:t>
            </a:r>
            <a:endParaRPr lang="en-US" altLang="zh-CN" dirty="0">
              <a:ea typeface="等线"/>
              <a:cs typeface="Calibri"/>
            </a:endParaRPr>
          </a:p>
          <a:p>
            <a:endParaRPr lang="en-US" altLang="zh-CN" dirty="0"/>
          </a:p>
          <a:p>
            <a:r>
              <a:rPr lang="en-US" altLang="zh-CN" dirty="0"/>
              <a:t>After preprocessing, augmenting data, selecting pre-trained model, we now need to fine-tune the hyper parameters and see which model with which parameter value performs the best. We are building a CNN model, and we are mainly tuning four parameters: 1. number of filters in the CNN layers, 2. The CNN filter size, 3. the drop-out rate in the drop out layer, and 4. the number of neurons in the fully connected layers. </a:t>
            </a:r>
          </a:p>
          <a:p>
            <a:endParaRPr lang="en-US" altLang="zh-CN" dirty="0"/>
          </a:p>
          <a:p>
            <a:r>
              <a:rPr lang="en-US" altLang="zh-CN" dirty="0">
                <a:ea typeface="等线"/>
              </a:rPr>
              <a:t>Due to the limited computing powers, we weren't able to perform </a:t>
            </a:r>
            <a:r>
              <a:rPr lang="en-US" altLang="zh-CN" dirty="0" err="1">
                <a:ea typeface="等线"/>
              </a:rPr>
              <a:t>tehcniques</a:t>
            </a:r>
            <a:r>
              <a:rPr lang="en-US" altLang="zh-CN" dirty="0">
                <a:ea typeface="等线"/>
              </a:rPr>
              <a:t> such as grid search, random search or Bayesian search. Our computers keep running out of RAM. So, instead of grid searching, we adopted an approach of </a:t>
            </a:r>
            <a:r>
              <a:rPr lang="en-US" altLang="zh-CN" dirty="0" err="1">
                <a:ea typeface="等线"/>
              </a:rPr>
              <a:t>parallerally</a:t>
            </a:r>
            <a:r>
              <a:rPr lang="en-US" altLang="zh-CN" dirty="0">
                <a:ea typeface="等线"/>
              </a:rPr>
              <a:t> testing each parameter combination. So, firstly, we set default values to all parameters, and then we test one parameter by keeping others as default. After we optimize this parameter, we keep it unchanged and testing the rest one by one, </a:t>
            </a:r>
            <a:r>
              <a:rPr lang="en-US" altLang="zh-CN" dirty="0" err="1">
                <a:ea typeface="等线"/>
              </a:rPr>
              <a:t>parallerally</a:t>
            </a:r>
            <a:r>
              <a:rPr lang="en-US" altLang="zh-CN" dirty="0">
                <a:ea typeface="等线"/>
              </a:rPr>
              <a:t>, on each of our computer. At the end, we have found the best performing model, in terms of the AUC score. </a:t>
            </a:r>
          </a:p>
          <a:p>
            <a:endParaRPr lang="en-US" altLang="zh-CN" dirty="0">
              <a:ea typeface="等线"/>
              <a:cs typeface="Calibri" panose="020F0502020204030204"/>
            </a:endParaRPr>
          </a:p>
          <a:p>
            <a:r>
              <a:rPr lang="en-US" altLang="zh-CN" b="1" dirty="0">
                <a:ea typeface="等线"/>
                <a:cs typeface="Calibri" panose="020F0502020204030204"/>
              </a:rPr>
              <a:t>We used AUC score here because it represents the </a:t>
            </a:r>
            <a:r>
              <a:rPr lang="en-US" altLang="zh-CN" b="1" dirty="0" err="1">
                <a:ea typeface="等线"/>
                <a:cs typeface="Calibri" panose="020F0502020204030204"/>
              </a:rPr>
              <a:t>the</a:t>
            </a:r>
            <a:r>
              <a:rPr lang="en-US" altLang="zh-CN" b="1" dirty="0">
                <a:ea typeface="等线"/>
                <a:cs typeface="Calibri" panose="020F0502020204030204"/>
              </a:rPr>
              <a:t> overall performance of the classifier, regardless of the chose threshold value. It is a balanced criteria measuring how good our model performs. </a:t>
            </a:r>
          </a:p>
          <a:p>
            <a:endParaRPr lang="en-US" altLang="zh-CN" dirty="0"/>
          </a:p>
          <a:p>
            <a:r>
              <a:rPr lang="en-US" altLang="zh-CN" dirty="0"/>
              <a:t>By doing this, we adaptively choose the next search space, which is very efficient, but the limitation is very obvious. The initialization of the default value is very important. </a:t>
            </a:r>
            <a:r>
              <a:rPr lang="en-US" altLang="zh-CN" dirty="0" err="1"/>
              <a:t>EVen</a:t>
            </a:r>
            <a:r>
              <a:rPr lang="en-US" altLang="zh-CN" dirty="0"/>
              <a:t> though we have optimized every parameter, we cannot know if it is globally optimized, but this is the only way we could make it work due to capacity limitation. </a:t>
            </a:r>
          </a:p>
          <a:p>
            <a:endParaRPr lang="en-US" altLang="zh-CN" dirty="0"/>
          </a:p>
          <a:p>
            <a:endParaRPr lang="en-US" altLang="zh-CN" dirty="0"/>
          </a:p>
          <a:p>
            <a:endParaRPr lang="en-US" altLang="zh-CN" dirty="0"/>
          </a:p>
          <a:p>
            <a:r>
              <a:rPr lang="en-US" altLang="zh-CN" dirty="0">
                <a:ea typeface="等线"/>
              </a:rPr>
              <a:t>Consider</a:t>
            </a:r>
            <a:r>
              <a:rPr lang="ja-JP" altLang="en-US" dirty="0">
                <a:ea typeface="游ゴシック"/>
              </a:rPr>
              <a:t> </a:t>
            </a:r>
            <a:r>
              <a:rPr lang="en-US" altLang="zh-CN" dirty="0">
                <a:ea typeface="等线"/>
              </a:rPr>
              <a:t>the</a:t>
            </a:r>
            <a:r>
              <a:rPr lang="ja-JP" altLang="en-US" dirty="0">
                <a:ea typeface="游ゴシック"/>
              </a:rPr>
              <a:t> </a:t>
            </a:r>
            <a:r>
              <a:rPr lang="en-US" altLang="zh-CN" dirty="0">
                <a:ea typeface="等线"/>
              </a:rPr>
              <a:t>limited</a:t>
            </a:r>
            <a:r>
              <a:rPr lang="ja-JP" altLang="en-US" dirty="0">
                <a:ea typeface="游ゴシック"/>
              </a:rPr>
              <a:t> </a:t>
            </a:r>
            <a:r>
              <a:rPr lang="en-US" altLang="zh-CN" dirty="0">
                <a:ea typeface="等线"/>
              </a:rPr>
              <a:t>computational</a:t>
            </a:r>
            <a:r>
              <a:rPr lang="ja-JP" altLang="en-US" dirty="0">
                <a:ea typeface="游ゴシック"/>
              </a:rPr>
              <a:t> </a:t>
            </a:r>
            <a:r>
              <a:rPr lang="en-US" altLang="zh-CN" dirty="0">
                <a:ea typeface="等线"/>
              </a:rPr>
              <a:t>resources,</a:t>
            </a:r>
            <a:r>
              <a:rPr lang="ja-JP" altLang="en-US" dirty="0">
                <a:ea typeface="游ゴシック"/>
              </a:rPr>
              <a:t> </a:t>
            </a:r>
            <a:r>
              <a:rPr lang="en-US" altLang="zh-CN" dirty="0">
                <a:ea typeface="等线"/>
              </a:rPr>
              <a:t>we</a:t>
            </a:r>
            <a:r>
              <a:rPr lang="ja-JP" altLang="en-US" dirty="0">
                <a:ea typeface="游ゴシック"/>
              </a:rPr>
              <a:t> </a:t>
            </a:r>
            <a:r>
              <a:rPr lang="en-US" altLang="zh-CN" dirty="0">
                <a:ea typeface="等线"/>
              </a:rPr>
              <a:t>have</a:t>
            </a:r>
            <a:r>
              <a:rPr lang="ja-JP" altLang="en-US" dirty="0">
                <a:ea typeface="游ゴシック"/>
              </a:rPr>
              <a:t> </a:t>
            </a:r>
            <a:r>
              <a:rPr lang="en-US" altLang="zh-CN" dirty="0">
                <a:ea typeface="等线"/>
              </a:rPr>
              <a:t>limited</a:t>
            </a:r>
            <a:r>
              <a:rPr lang="ja-JP" altLang="en-US" dirty="0">
                <a:ea typeface="游ゴシック"/>
              </a:rPr>
              <a:t> </a:t>
            </a:r>
            <a:r>
              <a:rPr lang="en-US" altLang="zh-CN" dirty="0">
                <a:ea typeface="等线"/>
              </a:rPr>
              <a:t>capacity</a:t>
            </a:r>
            <a:r>
              <a:rPr lang="ja-JP" altLang="en-US" dirty="0">
                <a:ea typeface="游ゴシック"/>
              </a:rPr>
              <a:t> </a:t>
            </a:r>
            <a:r>
              <a:rPr lang="en-US" altLang="zh-CN" dirty="0">
                <a:ea typeface="等线"/>
              </a:rPr>
              <a:t>to</a:t>
            </a:r>
            <a:r>
              <a:rPr lang="ja-JP" altLang="en-US" dirty="0">
                <a:ea typeface="游ゴシック"/>
              </a:rPr>
              <a:t> </a:t>
            </a:r>
            <a:r>
              <a:rPr lang="en-US" altLang="zh-CN" dirty="0">
                <a:ea typeface="等线"/>
              </a:rPr>
              <a:t>run</a:t>
            </a:r>
            <a:r>
              <a:rPr lang="ja-JP" altLang="en-US" dirty="0">
                <a:ea typeface="游ゴシック"/>
              </a:rPr>
              <a:t> </a:t>
            </a:r>
            <a:r>
              <a:rPr lang="en-US" altLang="zh-CN" dirty="0">
                <a:ea typeface="等线"/>
              </a:rPr>
              <a:t>a</a:t>
            </a:r>
            <a:r>
              <a:rPr lang="ja-JP" altLang="en-US" dirty="0">
                <a:ea typeface="游ゴシック"/>
              </a:rPr>
              <a:t> </a:t>
            </a:r>
            <a:r>
              <a:rPr lang="en-US" altLang="zh-CN" dirty="0">
                <a:ea typeface="等线"/>
              </a:rPr>
              <a:t>full-</a:t>
            </a:r>
            <a:r>
              <a:rPr lang="en-US" altLang="zh-CN" dirty="0" err="1">
                <a:ea typeface="等线"/>
              </a:rPr>
              <a:t>specturm</a:t>
            </a:r>
            <a:r>
              <a:rPr lang="ja-JP" altLang="en-US" dirty="0">
                <a:ea typeface="游ゴシック"/>
              </a:rPr>
              <a:t> </a:t>
            </a:r>
            <a:r>
              <a:rPr lang="en-US" altLang="zh-CN" dirty="0">
                <a:ea typeface="等线"/>
              </a:rPr>
              <a:t>parameter</a:t>
            </a:r>
            <a:r>
              <a:rPr lang="ja-JP" altLang="en-US" dirty="0">
                <a:ea typeface="游ゴシック"/>
              </a:rPr>
              <a:t> </a:t>
            </a:r>
            <a:r>
              <a:rPr lang="en-US" altLang="zh-CN" dirty="0">
                <a:ea typeface="等线"/>
              </a:rPr>
              <a:t>search.</a:t>
            </a:r>
            <a:r>
              <a:rPr lang="ja-JP" altLang="en-US" dirty="0">
                <a:ea typeface="游ゴシック"/>
              </a:rPr>
              <a:t> </a:t>
            </a:r>
            <a:r>
              <a:rPr lang="en-US" altLang="zh-CN" dirty="0">
                <a:ea typeface="等线"/>
              </a:rPr>
              <a:t>Therefore,</a:t>
            </a:r>
            <a:r>
              <a:rPr lang="ja-JP" altLang="en-US" dirty="0">
                <a:ea typeface="游ゴシック"/>
              </a:rPr>
              <a:t> </a:t>
            </a:r>
            <a:r>
              <a:rPr lang="en-US" altLang="zh-CN" dirty="0">
                <a:ea typeface="等线"/>
              </a:rPr>
              <a:t>we</a:t>
            </a:r>
            <a:r>
              <a:rPr lang="ja-JP" altLang="en-US" dirty="0">
                <a:ea typeface="游ゴシック"/>
              </a:rPr>
              <a:t> </a:t>
            </a:r>
            <a:r>
              <a:rPr lang="en-US" altLang="zh-CN" dirty="0">
                <a:ea typeface="等线"/>
              </a:rPr>
              <a:t>adapted</a:t>
            </a:r>
            <a:r>
              <a:rPr lang="ja-JP" altLang="en-US" dirty="0">
                <a:ea typeface="游ゴシック"/>
              </a:rPr>
              <a:t> </a:t>
            </a:r>
            <a:r>
              <a:rPr lang="en-US" altLang="zh-CN" dirty="0">
                <a:ea typeface="等线"/>
              </a:rPr>
              <a:t>our</a:t>
            </a:r>
            <a:r>
              <a:rPr lang="ja-JP" altLang="en-US" dirty="0">
                <a:ea typeface="游ゴシック"/>
              </a:rPr>
              <a:t> </a:t>
            </a:r>
            <a:r>
              <a:rPr lang="en-US" altLang="zh-CN" dirty="0">
                <a:ea typeface="等线"/>
              </a:rPr>
              <a:t>search</a:t>
            </a:r>
            <a:r>
              <a:rPr lang="ja-JP" altLang="en-US" dirty="0">
                <a:ea typeface="游ゴシック"/>
              </a:rPr>
              <a:t> </a:t>
            </a:r>
            <a:r>
              <a:rPr lang="en-US" altLang="zh-CN" dirty="0">
                <a:ea typeface="等线"/>
              </a:rPr>
              <a:t>strategies</a:t>
            </a:r>
            <a:r>
              <a:rPr lang="ja-JP" altLang="en-US" dirty="0">
                <a:ea typeface="游ゴシック"/>
              </a:rPr>
              <a:t> </a:t>
            </a:r>
            <a:r>
              <a:rPr lang="en-US" altLang="zh-CN" dirty="0">
                <a:ea typeface="等线"/>
              </a:rPr>
              <a:t>according</a:t>
            </a:r>
            <a:r>
              <a:rPr lang="ja-JP" altLang="en-US" dirty="0">
                <a:ea typeface="游ゴシック"/>
              </a:rPr>
              <a:t> </a:t>
            </a:r>
            <a:r>
              <a:rPr lang="en-US" altLang="zh-CN" dirty="0">
                <a:ea typeface="等线"/>
              </a:rPr>
              <a:t>to</a:t>
            </a:r>
            <a:r>
              <a:rPr lang="ja-JP" altLang="en-US" dirty="0">
                <a:ea typeface="游ゴシック"/>
              </a:rPr>
              <a:t> </a:t>
            </a:r>
            <a:r>
              <a:rPr lang="en-US" altLang="zh-CN" dirty="0">
                <a:ea typeface="等线"/>
              </a:rPr>
              <a:t>the</a:t>
            </a:r>
            <a:r>
              <a:rPr lang="ja-JP" altLang="en-US" dirty="0">
                <a:ea typeface="游ゴシック"/>
              </a:rPr>
              <a:t> </a:t>
            </a:r>
            <a:r>
              <a:rPr lang="en-US" altLang="zh-CN" dirty="0">
                <a:ea typeface="等线"/>
              </a:rPr>
              <a:t>situation,</a:t>
            </a:r>
            <a:r>
              <a:rPr lang="ja-JP" altLang="en-US" dirty="0">
                <a:ea typeface="游ゴシック"/>
              </a:rPr>
              <a:t> </a:t>
            </a:r>
            <a:r>
              <a:rPr lang="en-US" altLang="zh-CN" dirty="0">
                <a:ea typeface="等线"/>
              </a:rPr>
              <a:t>see</a:t>
            </a:r>
            <a:r>
              <a:rPr lang="ja-JP" altLang="en-US" dirty="0">
                <a:ea typeface="游ゴシック"/>
              </a:rPr>
              <a:t> </a:t>
            </a:r>
            <a:r>
              <a:rPr lang="en-US" altLang="zh-CN" dirty="0">
                <a:ea typeface="等线"/>
              </a:rPr>
              <a:t>below:</a:t>
            </a:r>
          </a:p>
          <a:p>
            <a:pPr marL="342900" indent="-342900">
              <a:buAutoNum type="arabicPeriod"/>
            </a:pPr>
            <a:r>
              <a:rPr lang="en-US" altLang="zh-CN" dirty="0" err="1">
                <a:ea typeface="等线"/>
              </a:rPr>
              <a:t>Paraellely</a:t>
            </a:r>
            <a:r>
              <a:rPr lang="ja-JP" altLang="en-US" dirty="0">
                <a:ea typeface="游ゴシック"/>
              </a:rPr>
              <a:t> </a:t>
            </a:r>
            <a:r>
              <a:rPr lang="en-US" altLang="zh-CN" dirty="0">
                <a:ea typeface="等线"/>
              </a:rPr>
              <a:t>fit</a:t>
            </a:r>
            <a:r>
              <a:rPr lang="ja-JP" altLang="en-US" dirty="0">
                <a:ea typeface="游ゴシック"/>
              </a:rPr>
              <a:t> </a:t>
            </a:r>
            <a:r>
              <a:rPr lang="en-US" altLang="zh-CN" dirty="0">
                <a:ea typeface="等线"/>
              </a:rPr>
              <a:t>the</a:t>
            </a:r>
            <a:r>
              <a:rPr lang="ja-JP" altLang="en-US" dirty="0">
                <a:ea typeface="游ゴシック"/>
              </a:rPr>
              <a:t> </a:t>
            </a:r>
            <a:r>
              <a:rPr lang="en-US" altLang="zh-CN" dirty="0">
                <a:ea typeface="等线"/>
              </a:rPr>
              <a:t>decided</a:t>
            </a:r>
            <a:r>
              <a:rPr lang="ja-JP" altLang="en-US" dirty="0">
                <a:ea typeface="游ゴシック"/>
              </a:rPr>
              <a:t> </a:t>
            </a:r>
            <a:r>
              <a:rPr lang="en-US" altLang="zh-CN" dirty="0">
                <a:ea typeface="等线"/>
              </a:rPr>
              <a:t>based</a:t>
            </a:r>
            <a:r>
              <a:rPr lang="ja-JP" altLang="en-US" dirty="0">
                <a:ea typeface="游ゴシック"/>
              </a:rPr>
              <a:t> </a:t>
            </a:r>
            <a:r>
              <a:rPr lang="en-US" altLang="zh-CN" dirty="0">
                <a:ea typeface="等线"/>
              </a:rPr>
              <a:t>architecture</a:t>
            </a:r>
            <a:r>
              <a:rPr lang="ja-JP" altLang="en-US" dirty="0">
                <a:ea typeface="游ゴシック"/>
              </a:rPr>
              <a:t> </a:t>
            </a:r>
            <a:r>
              <a:rPr lang="en-US" altLang="zh-CN" dirty="0">
                <a:ea typeface="等线"/>
              </a:rPr>
              <a:t>(</a:t>
            </a:r>
            <a:r>
              <a:rPr lang="en-US" altLang="zh-CN" dirty="0" err="1">
                <a:ea typeface="等线"/>
              </a:rPr>
              <a:t>decieded</a:t>
            </a:r>
            <a:r>
              <a:rPr lang="ja-JP" altLang="en-US" dirty="0">
                <a:ea typeface="游ゴシック"/>
              </a:rPr>
              <a:t> </a:t>
            </a:r>
            <a:r>
              <a:rPr lang="en-US" altLang="zh-CN" dirty="0">
                <a:ea typeface="等线"/>
              </a:rPr>
              <a:t>upon</a:t>
            </a:r>
            <a:r>
              <a:rPr lang="ja-JP" altLang="en-US" dirty="0">
                <a:ea typeface="游ゴシック"/>
              </a:rPr>
              <a:t> </a:t>
            </a:r>
            <a:r>
              <a:rPr lang="en-US" altLang="zh-CN" dirty="0" err="1">
                <a:ea typeface="等线"/>
              </a:rPr>
              <a:t>runing</a:t>
            </a:r>
            <a:r>
              <a:rPr lang="ja-JP" altLang="en-US" dirty="0">
                <a:ea typeface="游ゴシック"/>
              </a:rPr>
              <a:t> </a:t>
            </a:r>
            <a:r>
              <a:rPr lang="en-US" altLang="zh-CN" dirty="0">
                <a:ea typeface="等线"/>
              </a:rPr>
              <a:t>different</a:t>
            </a:r>
            <a:r>
              <a:rPr lang="ja-JP" altLang="en-US" dirty="0">
                <a:ea typeface="游ゴシック"/>
              </a:rPr>
              <a:t> </a:t>
            </a:r>
            <a:r>
              <a:rPr lang="en-US" altLang="zh-CN" dirty="0">
                <a:ea typeface="等线"/>
              </a:rPr>
              <a:t>scenarios</a:t>
            </a:r>
            <a:r>
              <a:rPr lang="ja-JP" altLang="en-US" dirty="0">
                <a:ea typeface="游ゴシック"/>
              </a:rPr>
              <a:t> </a:t>
            </a:r>
            <a:r>
              <a:rPr lang="en-US" altLang="zh-CN" dirty="0">
                <a:ea typeface="等线"/>
              </a:rPr>
              <a:t>on</a:t>
            </a:r>
            <a:r>
              <a:rPr lang="ja-JP" altLang="en-US" dirty="0">
                <a:ea typeface="游ゴシック"/>
              </a:rPr>
              <a:t> </a:t>
            </a:r>
            <a:r>
              <a:rPr lang="en-US" altLang="zh-CN" dirty="0">
                <a:ea typeface="等线"/>
              </a:rPr>
              <a:t>different</a:t>
            </a:r>
            <a:r>
              <a:rPr lang="ja-JP" altLang="en-US" dirty="0">
                <a:ea typeface="游ゴシック"/>
              </a:rPr>
              <a:t> </a:t>
            </a:r>
            <a:r>
              <a:rPr lang="en-US" altLang="zh-CN" dirty="0">
                <a:ea typeface="等线"/>
              </a:rPr>
              <a:t>models</a:t>
            </a:r>
            <a:r>
              <a:rPr lang="ja-JP" altLang="en-US" dirty="0">
                <a:ea typeface="游ゴシック"/>
              </a:rPr>
              <a:t> </a:t>
            </a:r>
            <a:r>
              <a:rPr lang="en-US" altLang="zh-CN" dirty="0" err="1">
                <a:ea typeface="等线"/>
              </a:rPr>
              <a:t>paraelly</a:t>
            </a:r>
            <a:r>
              <a:rPr lang="en-US" altLang="zh-CN" dirty="0">
                <a:ea typeface="等线"/>
              </a:rPr>
              <a:t>)</a:t>
            </a:r>
            <a:r>
              <a:rPr lang="ja-JP" altLang="en-US" dirty="0">
                <a:ea typeface="游ゴシック"/>
              </a:rPr>
              <a:t> </a:t>
            </a:r>
            <a:r>
              <a:rPr lang="en-US" altLang="zh-CN" dirty="0">
                <a:ea typeface="等线"/>
              </a:rPr>
              <a:t>on</a:t>
            </a:r>
            <a:r>
              <a:rPr lang="ja-JP" altLang="en-US" dirty="0">
                <a:ea typeface="游ゴシック"/>
              </a:rPr>
              <a:t> </a:t>
            </a:r>
            <a:r>
              <a:rPr lang="en-US" altLang="zh-CN" dirty="0">
                <a:ea typeface="等线"/>
              </a:rPr>
              <a:t>each</a:t>
            </a:r>
            <a:r>
              <a:rPr lang="ja-JP" altLang="en-US" dirty="0">
                <a:ea typeface="游ゴシック"/>
              </a:rPr>
              <a:t> </a:t>
            </a:r>
            <a:r>
              <a:rPr lang="en-US" altLang="zh-CN" dirty="0">
                <a:ea typeface="等线"/>
              </a:rPr>
              <a:t>model</a:t>
            </a:r>
            <a:r>
              <a:rPr lang="ja-JP" altLang="en-US" dirty="0">
                <a:ea typeface="游ゴシック"/>
              </a:rPr>
              <a:t> </a:t>
            </a:r>
            <a:r>
              <a:rPr lang="en-US" altLang="zh-CN" dirty="0">
                <a:ea typeface="等线"/>
              </a:rPr>
              <a:t>and</a:t>
            </a:r>
            <a:r>
              <a:rPr lang="ja-JP" altLang="en-US" dirty="0">
                <a:ea typeface="游ゴシック"/>
              </a:rPr>
              <a:t> </a:t>
            </a:r>
            <a:r>
              <a:rPr lang="en-US" altLang="zh-CN" dirty="0">
                <a:ea typeface="等线"/>
              </a:rPr>
              <a:t>choose</a:t>
            </a:r>
            <a:r>
              <a:rPr lang="ja-JP" altLang="en-US" dirty="0">
                <a:ea typeface="游ゴシック"/>
              </a:rPr>
              <a:t> </a:t>
            </a:r>
            <a:r>
              <a:rPr lang="en-US" altLang="zh-CN" dirty="0">
                <a:ea typeface="等线"/>
              </a:rPr>
              <a:t>the</a:t>
            </a:r>
            <a:r>
              <a:rPr lang="ja-JP" altLang="en-US" dirty="0">
                <a:ea typeface="游ゴシック"/>
              </a:rPr>
              <a:t> </a:t>
            </a:r>
            <a:r>
              <a:rPr lang="en-US" altLang="zh-CN" dirty="0">
                <a:ea typeface="等线"/>
              </a:rPr>
              <a:t>one</a:t>
            </a:r>
            <a:r>
              <a:rPr lang="ja-JP" altLang="en-US" dirty="0">
                <a:ea typeface="游ゴシック"/>
              </a:rPr>
              <a:t> </a:t>
            </a:r>
            <a:r>
              <a:rPr lang="en-US" altLang="zh-CN" dirty="0">
                <a:ea typeface="等线"/>
              </a:rPr>
              <a:t>with</a:t>
            </a:r>
            <a:r>
              <a:rPr lang="ja-JP" altLang="en-US" dirty="0">
                <a:ea typeface="游ゴシック"/>
              </a:rPr>
              <a:t> </a:t>
            </a:r>
            <a:r>
              <a:rPr lang="en-US" altLang="zh-CN" dirty="0">
                <a:ea typeface="等线"/>
              </a:rPr>
              <a:t>the</a:t>
            </a:r>
            <a:r>
              <a:rPr lang="ja-JP" altLang="en-US" dirty="0">
                <a:ea typeface="游ゴシック"/>
              </a:rPr>
              <a:t> </a:t>
            </a:r>
            <a:r>
              <a:rPr lang="en-US" altLang="zh-CN" dirty="0">
                <a:ea typeface="等线"/>
              </a:rPr>
              <a:t>best</a:t>
            </a:r>
            <a:r>
              <a:rPr lang="ja-JP" altLang="en-US" dirty="0">
                <a:ea typeface="游ゴシック"/>
              </a:rPr>
              <a:t> </a:t>
            </a:r>
            <a:r>
              <a:rPr lang="en-US" altLang="zh-CN" dirty="0">
                <a:ea typeface="等线"/>
              </a:rPr>
              <a:t>performance</a:t>
            </a:r>
          </a:p>
          <a:p>
            <a:pPr marL="342900" indent="-342900">
              <a:buAutoNum type="arabicPeriod"/>
            </a:pPr>
            <a:r>
              <a:rPr lang="en-US" altLang="zh-CN" dirty="0">
                <a:ea typeface="等线"/>
              </a:rPr>
              <a:t>Start</a:t>
            </a:r>
            <a:r>
              <a:rPr lang="ja-JP" altLang="en-US" dirty="0">
                <a:ea typeface="游ゴシック"/>
              </a:rPr>
              <a:t> </a:t>
            </a:r>
            <a:r>
              <a:rPr lang="en-US" altLang="zh-CN" dirty="0">
                <a:ea typeface="等线"/>
              </a:rPr>
              <a:t>with</a:t>
            </a:r>
            <a:r>
              <a:rPr lang="ja-JP" altLang="en-US" dirty="0">
                <a:ea typeface="游ゴシック"/>
              </a:rPr>
              <a:t> </a:t>
            </a:r>
            <a:r>
              <a:rPr lang="en-US" altLang="zh-CN" dirty="0">
                <a:ea typeface="等线"/>
              </a:rPr>
              <a:t>tuning</a:t>
            </a:r>
            <a:r>
              <a:rPr lang="ja-JP" altLang="en-US" dirty="0">
                <a:ea typeface="游ゴシック"/>
              </a:rPr>
              <a:t> </a:t>
            </a:r>
            <a:r>
              <a:rPr lang="en-US" altLang="zh-CN" dirty="0">
                <a:ea typeface="等线"/>
              </a:rPr>
              <a:t>for</a:t>
            </a:r>
            <a:r>
              <a:rPr lang="ja-JP" altLang="en-US" dirty="0">
                <a:ea typeface="游ゴシック"/>
              </a:rPr>
              <a:t> </a:t>
            </a:r>
            <a:r>
              <a:rPr lang="en-US" altLang="zh-CN" dirty="0">
                <a:ea typeface="等线"/>
              </a:rPr>
              <a:t>different</a:t>
            </a:r>
            <a:r>
              <a:rPr lang="ja-JP" altLang="en-US" dirty="0">
                <a:ea typeface="游ゴシック"/>
              </a:rPr>
              <a:t> </a:t>
            </a:r>
            <a:r>
              <a:rPr lang="en-US" altLang="zh-CN" dirty="0">
                <a:ea typeface="等线"/>
              </a:rPr>
              <a:t>number</a:t>
            </a:r>
            <a:r>
              <a:rPr lang="ja-JP" altLang="en-US" dirty="0">
                <a:ea typeface="游ゴシック"/>
              </a:rPr>
              <a:t> </a:t>
            </a:r>
            <a:r>
              <a:rPr lang="en-US" altLang="zh-CN" dirty="0">
                <a:ea typeface="等线"/>
              </a:rPr>
              <a:t>of</a:t>
            </a:r>
            <a:r>
              <a:rPr lang="ja-JP" altLang="en-US" dirty="0">
                <a:ea typeface="游ゴシック"/>
              </a:rPr>
              <a:t> </a:t>
            </a:r>
            <a:r>
              <a:rPr lang="en-US" altLang="zh-CN" dirty="0">
                <a:ea typeface="等线"/>
              </a:rPr>
              <a:t>conv</a:t>
            </a:r>
            <a:r>
              <a:rPr lang="ja-JP" altLang="en-US" dirty="0">
                <a:ea typeface="游ゴシック"/>
              </a:rPr>
              <a:t> </a:t>
            </a:r>
            <a:r>
              <a:rPr lang="en-US" altLang="zh-CN" dirty="0">
                <a:ea typeface="等线"/>
              </a:rPr>
              <a:t>layers</a:t>
            </a:r>
            <a:r>
              <a:rPr lang="ja-JP" altLang="en-US" dirty="0">
                <a:ea typeface="游ゴシック"/>
              </a:rPr>
              <a:t> </a:t>
            </a:r>
            <a:r>
              <a:rPr lang="en-US" altLang="zh-CN" dirty="0">
                <a:ea typeface="等线"/>
              </a:rPr>
              <a:t>and</a:t>
            </a:r>
            <a:r>
              <a:rPr lang="ja-JP" altLang="en-US" dirty="0">
                <a:ea typeface="游ゴシック"/>
              </a:rPr>
              <a:t> </a:t>
            </a:r>
            <a:r>
              <a:rPr lang="en-US" altLang="zh-CN" dirty="0">
                <a:ea typeface="等线"/>
              </a:rPr>
              <a:t>the</a:t>
            </a:r>
            <a:r>
              <a:rPr lang="ja-JP" altLang="en-US" dirty="0">
                <a:ea typeface="游ゴシック"/>
              </a:rPr>
              <a:t> </a:t>
            </a:r>
            <a:r>
              <a:rPr lang="en-US" altLang="zh-CN" dirty="0">
                <a:ea typeface="等线"/>
              </a:rPr>
              <a:t>size</a:t>
            </a:r>
            <a:r>
              <a:rPr lang="ja-JP" altLang="en-US" dirty="0">
                <a:ea typeface="游ゴシック"/>
              </a:rPr>
              <a:t> </a:t>
            </a:r>
            <a:r>
              <a:rPr lang="en-US" altLang="zh-CN" dirty="0">
                <a:ea typeface="等线"/>
              </a:rPr>
              <a:t>of</a:t>
            </a:r>
            <a:r>
              <a:rPr lang="ja-JP" altLang="en-US" dirty="0">
                <a:ea typeface="游ゴシック"/>
              </a:rPr>
              <a:t> </a:t>
            </a:r>
            <a:r>
              <a:rPr lang="en-US" altLang="zh-CN" dirty="0">
                <a:ea typeface="等线"/>
              </a:rPr>
              <a:t>FC</a:t>
            </a:r>
            <a:r>
              <a:rPr lang="ja-JP" altLang="en-US" dirty="0">
                <a:ea typeface="游ゴシック"/>
              </a:rPr>
              <a:t> </a:t>
            </a:r>
            <a:r>
              <a:rPr lang="en-US" altLang="zh-CN" dirty="0">
                <a:ea typeface="等线"/>
              </a:rPr>
              <a:t>layers,</a:t>
            </a:r>
            <a:r>
              <a:rPr lang="ja-JP" altLang="en-US" dirty="0">
                <a:ea typeface="游ゴシック"/>
              </a:rPr>
              <a:t> </a:t>
            </a:r>
            <a:r>
              <a:rPr lang="en-US" altLang="zh-CN" dirty="0">
                <a:ea typeface="等线"/>
              </a:rPr>
              <a:t>choose</a:t>
            </a:r>
            <a:r>
              <a:rPr lang="ja-JP" altLang="en-US" dirty="0">
                <a:ea typeface="游ゴシック"/>
              </a:rPr>
              <a:t> </a:t>
            </a:r>
            <a:r>
              <a:rPr lang="en-US" altLang="zh-CN" dirty="0">
                <a:ea typeface="等线"/>
              </a:rPr>
              <a:t>the</a:t>
            </a:r>
            <a:r>
              <a:rPr lang="ja-JP" altLang="en-US" dirty="0">
                <a:ea typeface="游ゴシック"/>
              </a:rPr>
              <a:t> </a:t>
            </a:r>
            <a:r>
              <a:rPr lang="en-US" altLang="zh-CN" dirty="0">
                <a:ea typeface="等线"/>
              </a:rPr>
              <a:t>combination</a:t>
            </a:r>
            <a:r>
              <a:rPr lang="ja-JP" altLang="en-US" dirty="0">
                <a:ea typeface="游ゴシック"/>
              </a:rPr>
              <a:t> </a:t>
            </a:r>
            <a:r>
              <a:rPr lang="en-US" altLang="zh-CN" dirty="0">
                <a:ea typeface="等线"/>
              </a:rPr>
              <a:t>which</a:t>
            </a:r>
            <a:r>
              <a:rPr lang="ja-JP" altLang="en-US" dirty="0">
                <a:ea typeface="游ゴシック"/>
              </a:rPr>
              <a:t> </a:t>
            </a:r>
            <a:r>
              <a:rPr lang="en-US" altLang="zh-CN" dirty="0">
                <a:ea typeface="等线"/>
              </a:rPr>
              <a:t>gave</a:t>
            </a:r>
            <a:r>
              <a:rPr lang="ja-JP" altLang="en-US" dirty="0">
                <a:ea typeface="游ゴシック"/>
              </a:rPr>
              <a:t> </a:t>
            </a:r>
            <a:r>
              <a:rPr lang="en-US" altLang="zh-CN" dirty="0">
                <a:ea typeface="等线"/>
              </a:rPr>
              <a:t>the</a:t>
            </a:r>
            <a:r>
              <a:rPr lang="ja-JP" altLang="en-US" dirty="0">
                <a:ea typeface="游ゴシック"/>
              </a:rPr>
              <a:t> </a:t>
            </a:r>
            <a:r>
              <a:rPr lang="en-US" altLang="zh-CN" dirty="0">
                <a:ea typeface="等线"/>
              </a:rPr>
              <a:t>best</a:t>
            </a:r>
            <a:r>
              <a:rPr lang="ja-JP" altLang="en-US" dirty="0">
                <a:ea typeface="游ゴシック"/>
              </a:rPr>
              <a:t> </a:t>
            </a:r>
            <a:r>
              <a:rPr lang="en-US" altLang="zh-CN" dirty="0">
                <a:ea typeface="等线"/>
              </a:rPr>
              <a:t>performance.</a:t>
            </a:r>
          </a:p>
          <a:p>
            <a:pPr marL="342900" indent="-342900">
              <a:buAutoNum type="arabicPeriod"/>
            </a:pPr>
            <a:r>
              <a:rPr lang="en-US" altLang="zh-CN" dirty="0">
                <a:ea typeface="等线"/>
              </a:rPr>
              <a:t>Based</a:t>
            </a:r>
            <a:r>
              <a:rPr lang="ja-JP" altLang="en-US" dirty="0">
                <a:ea typeface="游ゴシック"/>
              </a:rPr>
              <a:t> </a:t>
            </a:r>
            <a:r>
              <a:rPr lang="en-US" altLang="zh-CN" dirty="0">
                <a:ea typeface="等线"/>
              </a:rPr>
              <a:t>on</a:t>
            </a:r>
            <a:r>
              <a:rPr lang="ja-JP" altLang="en-US" dirty="0">
                <a:ea typeface="游ゴシック"/>
              </a:rPr>
              <a:t> </a:t>
            </a:r>
            <a:r>
              <a:rPr lang="en-US" altLang="zh-CN" dirty="0">
                <a:ea typeface="等线"/>
              </a:rPr>
              <a:t>the</a:t>
            </a:r>
            <a:r>
              <a:rPr lang="ja-JP" altLang="en-US" dirty="0">
                <a:ea typeface="游ゴシック"/>
              </a:rPr>
              <a:t> </a:t>
            </a:r>
            <a:r>
              <a:rPr lang="en-US" altLang="zh-CN" dirty="0">
                <a:ea typeface="等线"/>
              </a:rPr>
              <a:t>training</a:t>
            </a:r>
            <a:r>
              <a:rPr lang="ja-JP" altLang="en-US" dirty="0">
                <a:ea typeface="游ゴシック"/>
              </a:rPr>
              <a:t> </a:t>
            </a:r>
            <a:r>
              <a:rPr lang="en-US" altLang="zh-CN" dirty="0">
                <a:ea typeface="等线"/>
              </a:rPr>
              <a:t>and</a:t>
            </a:r>
            <a:r>
              <a:rPr lang="ja-JP" altLang="en-US" dirty="0">
                <a:ea typeface="游ゴシック"/>
              </a:rPr>
              <a:t> </a:t>
            </a:r>
            <a:r>
              <a:rPr lang="en-US" altLang="zh-CN" dirty="0">
                <a:ea typeface="等线"/>
              </a:rPr>
              <a:t>validation</a:t>
            </a:r>
            <a:r>
              <a:rPr lang="ja-JP" altLang="en-US" dirty="0">
                <a:ea typeface="游ゴシック"/>
              </a:rPr>
              <a:t> </a:t>
            </a:r>
            <a:r>
              <a:rPr lang="en-US" altLang="zh-CN" dirty="0">
                <a:ea typeface="等线"/>
              </a:rPr>
              <a:t>AUC</a:t>
            </a:r>
            <a:r>
              <a:rPr lang="ja-JP" altLang="en-US" dirty="0">
                <a:ea typeface="游ゴシック"/>
              </a:rPr>
              <a:t> </a:t>
            </a:r>
            <a:r>
              <a:rPr lang="en-US" altLang="zh-CN" dirty="0" err="1">
                <a:ea typeface="等线"/>
              </a:rPr>
              <a:t>socre</a:t>
            </a:r>
            <a:r>
              <a:rPr lang="en-US" altLang="zh-CN" dirty="0">
                <a:ea typeface="等线"/>
              </a:rPr>
              <a:t>,</a:t>
            </a:r>
            <a:r>
              <a:rPr lang="ja-JP" altLang="en-US" dirty="0">
                <a:ea typeface="游ゴシック"/>
              </a:rPr>
              <a:t> </a:t>
            </a:r>
            <a:r>
              <a:rPr lang="en-US" altLang="zh-CN" dirty="0">
                <a:ea typeface="等线"/>
              </a:rPr>
              <a:t>we</a:t>
            </a:r>
            <a:r>
              <a:rPr lang="ja-JP" altLang="en-US" dirty="0">
                <a:ea typeface="游ゴシック"/>
              </a:rPr>
              <a:t> </a:t>
            </a:r>
            <a:r>
              <a:rPr lang="en-US" altLang="zh-CN" dirty="0">
                <a:ea typeface="等线"/>
              </a:rPr>
              <a:t>found</a:t>
            </a:r>
            <a:r>
              <a:rPr lang="ja-JP" altLang="en-US" dirty="0">
                <a:ea typeface="游ゴシック"/>
              </a:rPr>
              <a:t> </a:t>
            </a:r>
            <a:r>
              <a:rPr lang="en-US" altLang="zh-CN" dirty="0">
                <a:ea typeface="等线"/>
              </a:rPr>
              <a:t>the</a:t>
            </a:r>
            <a:r>
              <a:rPr lang="ja-JP" altLang="en-US" dirty="0">
                <a:ea typeface="游ゴシック"/>
              </a:rPr>
              <a:t> </a:t>
            </a:r>
            <a:r>
              <a:rPr lang="en-US" altLang="zh-CN" dirty="0">
                <a:ea typeface="等线"/>
              </a:rPr>
              <a:t>issue</a:t>
            </a:r>
            <a:r>
              <a:rPr lang="ja-JP" altLang="en-US" dirty="0">
                <a:ea typeface="游ゴシック"/>
              </a:rPr>
              <a:t> </a:t>
            </a:r>
            <a:r>
              <a:rPr lang="en-US" altLang="zh-CN" dirty="0">
                <a:ea typeface="等线"/>
              </a:rPr>
              <a:t>of</a:t>
            </a:r>
            <a:r>
              <a:rPr lang="ja-JP" altLang="en-US" dirty="0">
                <a:ea typeface="游ゴシック"/>
              </a:rPr>
              <a:t> </a:t>
            </a:r>
            <a:r>
              <a:rPr lang="en-US" altLang="zh-CN" dirty="0">
                <a:ea typeface="等线"/>
              </a:rPr>
              <a:t>overfitting</a:t>
            </a:r>
            <a:r>
              <a:rPr lang="ja-JP" altLang="en-US" dirty="0">
                <a:ea typeface="游ゴシック"/>
              </a:rPr>
              <a:t> </a:t>
            </a:r>
            <a:r>
              <a:rPr lang="en-US" altLang="zh-CN" dirty="0">
                <a:ea typeface="等线"/>
              </a:rPr>
              <a:t>so</a:t>
            </a:r>
            <a:r>
              <a:rPr lang="ja-JP" altLang="en-US" dirty="0">
                <a:ea typeface="游ゴシック"/>
              </a:rPr>
              <a:t> </a:t>
            </a:r>
            <a:r>
              <a:rPr lang="en-US" altLang="zh-CN" dirty="0">
                <a:ea typeface="等线"/>
              </a:rPr>
              <a:t>we</a:t>
            </a:r>
            <a:r>
              <a:rPr lang="ja-JP" altLang="en-US" dirty="0">
                <a:ea typeface="游ゴシック"/>
              </a:rPr>
              <a:t> </a:t>
            </a:r>
            <a:r>
              <a:rPr lang="en-US" altLang="zh-CN" dirty="0">
                <a:ea typeface="等线"/>
              </a:rPr>
              <a:t>focused</a:t>
            </a:r>
            <a:r>
              <a:rPr lang="ja-JP" altLang="en-US" dirty="0">
                <a:ea typeface="游ゴシック"/>
              </a:rPr>
              <a:t> </a:t>
            </a:r>
            <a:r>
              <a:rPr lang="en-US" altLang="zh-CN" dirty="0">
                <a:ea typeface="等线"/>
              </a:rPr>
              <a:t>on</a:t>
            </a:r>
            <a:r>
              <a:rPr lang="ja-JP" altLang="en-US" dirty="0">
                <a:ea typeface="游ゴシック"/>
              </a:rPr>
              <a:t> </a:t>
            </a:r>
            <a:r>
              <a:rPr lang="en-US" altLang="zh-CN" dirty="0">
                <a:ea typeface="等线"/>
              </a:rPr>
              <a:t>apply</a:t>
            </a:r>
            <a:r>
              <a:rPr lang="ja-JP" altLang="en-US" dirty="0">
                <a:ea typeface="游ゴシック"/>
              </a:rPr>
              <a:t> </a:t>
            </a:r>
            <a:r>
              <a:rPr lang="en-US" altLang="zh-CN" dirty="0">
                <a:ea typeface="等线"/>
              </a:rPr>
              <a:t>regularization</a:t>
            </a:r>
            <a:r>
              <a:rPr lang="ja-JP" altLang="en-US" dirty="0">
                <a:ea typeface="游ゴシック"/>
              </a:rPr>
              <a:t> </a:t>
            </a:r>
            <a:r>
              <a:rPr lang="en-US" altLang="zh-CN" dirty="0">
                <a:ea typeface="等线"/>
              </a:rPr>
              <a:t>when</a:t>
            </a:r>
            <a:r>
              <a:rPr lang="ja-JP" altLang="en-US" dirty="0">
                <a:ea typeface="游ゴシック"/>
              </a:rPr>
              <a:t> </a:t>
            </a:r>
            <a:r>
              <a:rPr lang="en-US" altLang="zh-CN" dirty="0">
                <a:ea typeface="等线"/>
              </a:rPr>
              <a:t>tuning</a:t>
            </a:r>
          </a:p>
          <a:p>
            <a:pPr marL="342900" indent="-342900">
              <a:buAutoNum type="arabicPeriod"/>
            </a:pPr>
            <a:r>
              <a:rPr lang="en-US" altLang="zh-CN" dirty="0">
                <a:ea typeface="等线"/>
              </a:rPr>
              <a:t>Given</a:t>
            </a:r>
            <a:r>
              <a:rPr lang="ja-JP" altLang="en-US" dirty="0">
                <a:ea typeface="游ゴシック"/>
              </a:rPr>
              <a:t> </a:t>
            </a:r>
            <a:r>
              <a:rPr lang="en-US" altLang="zh-CN" dirty="0">
                <a:ea typeface="等线"/>
              </a:rPr>
              <a:t>the</a:t>
            </a:r>
            <a:r>
              <a:rPr lang="ja-JP" altLang="en-US" dirty="0">
                <a:ea typeface="游ゴシック"/>
              </a:rPr>
              <a:t> </a:t>
            </a:r>
            <a:r>
              <a:rPr lang="en-US" altLang="zh-CN" dirty="0">
                <a:ea typeface="等线"/>
              </a:rPr>
              <a:t>selected</a:t>
            </a:r>
            <a:r>
              <a:rPr lang="ja-JP" altLang="en-US" dirty="0">
                <a:ea typeface="游ゴシック"/>
              </a:rPr>
              <a:t> </a:t>
            </a:r>
            <a:r>
              <a:rPr lang="en-US" altLang="zh-CN" dirty="0">
                <a:ea typeface="等线"/>
              </a:rPr>
              <a:t>model,</a:t>
            </a:r>
            <a:r>
              <a:rPr lang="ja-JP" altLang="en-US" dirty="0">
                <a:ea typeface="游ゴシック"/>
              </a:rPr>
              <a:t> </a:t>
            </a:r>
            <a:r>
              <a:rPr lang="en-US" altLang="zh-CN" dirty="0" err="1">
                <a:ea typeface="等线"/>
              </a:rPr>
              <a:t>paraellely</a:t>
            </a:r>
            <a:r>
              <a:rPr lang="ja-JP" altLang="en-US" dirty="0">
                <a:ea typeface="游ゴシック"/>
              </a:rPr>
              <a:t> </a:t>
            </a:r>
            <a:r>
              <a:rPr lang="en-US" altLang="zh-CN" dirty="0">
                <a:ea typeface="等线"/>
              </a:rPr>
              <a:t>search</a:t>
            </a:r>
            <a:r>
              <a:rPr lang="ja-JP" altLang="en-US" dirty="0">
                <a:ea typeface="游ゴシック"/>
              </a:rPr>
              <a:t> </a:t>
            </a:r>
            <a:r>
              <a:rPr lang="en-US" altLang="zh-CN" dirty="0">
                <a:ea typeface="等线"/>
              </a:rPr>
              <a:t>for</a:t>
            </a:r>
            <a:r>
              <a:rPr lang="ja-JP" altLang="en-US" dirty="0">
                <a:ea typeface="游ゴシック"/>
              </a:rPr>
              <a:t> </a:t>
            </a:r>
            <a:r>
              <a:rPr lang="en-US" altLang="zh-CN" dirty="0">
                <a:ea typeface="等线"/>
              </a:rPr>
              <a:t>different</a:t>
            </a:r>
            <a:r>
              <a:rPr lang="ja-JP" altLang="en-US" dirty="0">
                <a:ea typeface="游ゴシック"/>
              </a:rPr>
              <a:t> </a:t>
            </a:r>
            <a:r>
              <a:rPr lang="en-US" altLang="zh-CN" dirty="0">
                <a:ea typeface="等线"/>
              </a:rPr>
              <a:t>dropout</a:t>
            </a:r>
            <a:r>
              <a:rPr lang="ja-JP" altLang="en-US" dirty="0">
                <a:ea typeface="游ゴシック"/>
              </a:rPr>
              <a:t> </a:t>
            </a:r>
            <a:r>
              <a:rPr lang="en-US" altLang="zh-CN" dirty="0">
                <a:ea typeface="等线"/>
              </a:rPr>
              <a:t>rate</a:t>
            </a:r>
            <a:r>
              <a:rPr lang="ja-JP" altLang="en-US" dirty="0">
                <a:ea typeface="游ゴシック"/>
              </a:rPr>
              <a:t> </a:t>
            </a:r>
            <a:r>
              <a:rPr lang="en-US" altLang="zh-CN" dirty="0">
                <a:ea typeface="等线"/>
              </a:rPr>
              <a:t>under</a:t>
            </a:r>
            <a:r>
              <a:rPr lang="ja-JP" altLang="en-US" dirty="0">
                <a:ea typeface="游ゴシック"/>
              </a:rPr>
              <a:t> </a:t>
            </a:r>
            <a:r>
              <a:rPr lang="en-US" altLang="zh-CN" dirty="0">
                <a:ea typeface="等线"/>
              </a:rPr>
              <a:t>different</a:t>
            </a:r>
            <a:r>
              <a:rPr lang="ja-JP" altLang="en-US" dirty="0">
                <a:ea typeface="游ゴシック"/>
              </a:rPr>
              <a:t> </a:t>
            </a:r>
            <a:r>
              <a:rPr lang="en-US" altLang="zh-CN" dirty="0">
                <a:ea typeface="等线"/>
              </a:rPr>
              <a:t>number</a:t>
            </a:r>
            <a:r>
              <a:rPr lang="ja-JP" altLang="en-US" dirty="0">
                <a:ea typeface="游ゴシック"/>
              </a:rPr>
              <a:t> </a:t>
            </a:r>
            <a:r>
              <a:rPr lang="en-US" altLang="zh-CN" dirty="0">
                <a:ea typeface="等线"/>
              </a:rPr>
              <a:t>of</a:t>
            </a:r>
            <a:r>
              <a:rPr lang="ja-JP" altLang="en-US" dirty="0">
                <a:ea typeface="游ゴシック"/>
              </a:rPr>
              <a:t> </a:t>
            </a:r>
            <a:r>
              <a:rPr lang="en-US" altLang="zh-CN" dirty="0">
                <a:ea typeface="等线"/>
              </a:rPr>
              <a:t>filters,</a:t>
            </a:r>
            <a:r>
              <a:rPr lang="ja-JP" altLang="en-US" dirty="0">
                <a:ea typeface="游ゴシック"/>
              </a:rPr>
              <a:t> </a:t>
            </a:r>
            <a:r>
              <a:rPr lang="en-US" altLang="zh-CN" dirty="0">
                <a:ea typeface="等线"/>
              </a:rPr>
              <a:t>choose</a:t>
            </a:r>
            <a:r>
              <a:rPr lang="ja-JP" altLang="en-US" dirty="0">
                <a:ea typeface="游ゴシック"/>
              </a:rPr>
              <a:t> </a:t>
            </a:r>
            <a:r>
              <a:rPr lang="en-US" altLang="zh-CN" dirty="0">
                <a:ea typeface="等线"/>
              </a:rPr>
              <a:t>the</a:t>
            </a:r>
            <a:r>
              <a:rPr lang="ja-JP" altLang="en-US" dirty="0">
                <a:ea typeface="游ゴシック"/>
              </a:rPr>
              <a:t> </a:t>
            </a:r>
            <a:r>
              <a:rPr lang="en-US" altLang="zh-CN" dirty="0">
                <a:ea typeface="等线"/>
              </a:rPr>
              <a:t>model</a:t>
            </a:r>
            <a:r>
              <a:rPr lang="ja-JP" altLang="en-US" dirty="0">
                <a:ea typeface="游ゴシック"/>
              </a:rPr>
              <a:t> </a:t>
            </a:r>
            <a:r>
              <a:rPr lang="en-US" altLang="zh-CN" dirty="0">
                <a:ea typeface="等线"/>
              </a:rPr>
              <a:t>with</a:t>
            </a:r>
            <a:r>
              <a:rPr lang="ja-JP" altLang="en-US" dirty="0">
                <a:ea typeface="游ゴシック"/>
              </a:rPr>
              <a:t> </a:t>
            </a:r>
            <a:r>
              <a:rPr lang="en-US" altLang="zh-CN" dirty="0">
                <a:ea typeface="等线"/>
              </a:rPr>
              <a:t>the</a:t>
            </a:r>
            <a:r>
              <a:rPr lang="ja-JP" altLang="en-US" dirty="0">
                <a:ea typeface="游ゴシック"/>
              </a:rPr>
              <a:t> </a:t>
            </a:r>
            <a:r>
              <a:rPr lang="en-US" altLang="zh-CN" dirty="0">
                <a:ea typeface="等线"/>
              </a:rPr>
              <a:t>best</a:t>
            </a:r>
            <a:r>
              <a:rPr lang="ja-JP" altLang="en-US" dirty="0">
                <a:ea typeface="游ゴシック"/>
              </a:rPr>
              <a:t> </a:t>
            </a:r>
            <a:r>
              <a:rPr lang="en-US" altLang="zh-CN" dirty="0">
                <a:ea typeface="等线"/>
              </a:rPr>
              <a:t>performance.</a:t>
            </a:r>
            <a:r>
              <a:rPr lang="ja-JP" altLang="en-US" dirty="0">
                <a:ea typeface="游ゴシック"/>
              </a:rPr>
              <a:t> </a:t>
            </a:r>
            <a:endParaRPr lang="en-US" altLang="zh-CN" dirty="0">
              <a:ea typeface="游ゴシック"/>
            </a:endParaRPr>
          </a:p>
          <a:p>
            <a:pPr marL="342900" indent="-342900">
              <a:buAutoNum type="arabicPeriod"/>
            </a:pPr>
            <a:endParaRPr lang="ja-JP" altLang="en-US" dirty="0"/>
          </a:p>
          <a:p>
            <a:r>
              <a:rPr lang="en-US" altLang="zh-CN" dirty="0">
                <a:ea typeface="等线"/>
              </a:rPr>
              <a:t>Core</a:t>
            </a:r>
            <a:r>
              <a:rPr lang="ja-JP" altLang="en-US" dirty="0">
                <a:ea typeface="游ゴシック"/>
              </a:rPr>
              <a:t> </a:t>
            </a:r>
            <a:r>
              <a:rPr lang="en-US" altLang="zh-CN" dirty="0">
                <a:ea typeface="等线"/>
              </a:rPr>
              <a:t>idea:</a:t>
            </a:r>
          </a:p>
          <a:p>
            <a:r>
              <a:rPr lang="en-US" altLang="zh-CN" dirty="0">
                <a:ea typeface="等线"/>
              </a:rPr>
              <a:t>Adaptively</a:t>
            </a:r>
            <a:r>
              <a:rPr lang="ja-JP" altLang="en-US" dirty="0">
                <a:ea typeface="游ゴシック"/>
              </a:rPr>
              <a:t> </a:t>
            </a:r>
            <a:r>
              <a:rPr lang="en-US" altLang="zh-CN" dirty="0">
                <a:ea typeface="等线"/>
              </a:rPr>
              <a:t>choose</a:t>
            </a:r>
            <a:r>
              <a:rPr lang="ja-JP" altLang="en-US" dirty="0">
                <a:ea typeface="游ゴシック"/>
              </a:rPr>
              <a:t> </a:t>
            </a:r>
            <a:r>
              <a:rPr lang="en-US" altLang="zh-CN" dirty="0">
                <a:ea typeface="等线"/>
              </a:rPr>
              <a:t>the</a:t>
            </a:r>
            <a:r>
              <a:rPr lang="ja-JP" altLang="en-US" dirty="0">
                <a:ea typeface="游ゴシック"/>
              </a:rPr>
              <a:t> </a:t>
            </a:r>
            <a:r>
              <a:rPr lang="en-US" altLang="zh-CN" dirty="0">
                <a:ea typeface="等线"/>
              </a:rPr>
              <a:t>next</a:t>
            </a:r>
            <a:r>
              <a:rPr lang="ja-JP" altLang="en-US" dirty="0">
                <a:ea typeface="游ゴシック"/>
              </a:rPr>
              <a:t> </a:t>
            </a:r>
            <a:r>
              <a:rPr lang="en-US" altLang="zh-CN" dirty="0">
                <a:ea typeface="等线"/>
              </a:rPr>
              <a:t>search</a:t>
            </a:r>
            <a:r>
              <a:rPr lang="ja-JP" altLang="en-US" dirty="0">
                <a:ea typeface="游ゴシック"/>
              </a:rPr>
              <a:t> </a:t>
            </a:r>
            <a:r>
              <a:rPr lang="en-US" altLang="zh-CN" dirty="0">
                <a:ea typeface="等线"/>
              </a:rPr>
              <a:t>space</a:t>
            </a:r>
            <a:r>
              <a:rPr lang="ja-JP" altLang="en-US" dirty="0">
                <a:ea typeface="游ゴシック"/>
              </a:rPr>
              <a:t> </a:t>
            </a:r>
            <a:r>
              <a:rPr lang="en-US" altLang="zh-CN" dirty="0">
                <a:ea typeface="等线"/>
              </a:rPr>
              <a:t>based</a:t>
            </a:r>
            <a:r>
              <a:rPr lang="ja-JP" altLang="en-US" dirty="0">
                <a:ea typeface="游ゴシック"/>
              </a:rPr>
              <a:t> </a:t>
            </a:r>
            <a:r>
              <a:rPr lang="en-US" altLang="zh-CN" dirty="0">
                <a:ea typeface="等线"/>
              </a:rPr>
              <a:t>on</a:t>
            </a:r>
            <a:r>
              <a:rPr lang="ja-JP" altLang="en-US" dirty="0">
                <a:ea typeface="游ゴシック"/>
              </a:rPr>
              <a:t> </a:t>
            </a:r>
            <a:r>
              <a:rPr lang="en-US" altLang="zh-CN" dirty="0">
                <a:ea typeface="等线"/>
              </a:rPr>
              <a:t>the</a:t>
            </a:r>
            <a:r>
              <a:rPr lang="ja-JP" altLang="en-US" dirty="0">
                <a:ea typeface="游ゴシック"/>
              </a:rPr>
              <a:t> </a:t>
            </a:r>
            <a:r>
              <a:rPr lang="en-US" altLang="zh-CN" dirty="0">
                <a:ea typeface="等线"/>
              </a:rPr>
              <a:t>previous</a:t>
            </a:r>
            <a:r>
              <a:rPr lang="ja-JP" altLang="en-US" dirty="0">
                <a:ea typeface="游ゴシック"/>
              </a:rPr>
              <a:t> </a:t>
            </a:r>
            <a:r>
              <a:rPr lang="en-US" altLang="zh-CN" dirty="0">
                <a:ea typeface="等线"/>
              </a:rPr>
              <a:t>result.</a:t>
            </a:r>
            <a:r>
              <a:rPr lang="ja-JP" altLang="en-US" dirty="0">
                <a:ea typeface="游ゴシック"/>
              </a:rPr>
              <a:t> </a:t>
            </a:r>
            <a:r>
              <a:rPr lang="en-US" altLang="zh-CN" dirty="0" err="1">
                <a:ea typeface="等线"/>
              </a:rPr>
              <a:t>Advanatge</a:t>
            </a:r>
            <a:r>
              <a:rPr lang="ja-JP" altLang="en-US" dirty="0">
                <a:ea typeface="游ゴシック"/>
              </a:rPr>
              <a:t> </a:t>
            </a:r>
            <a:r>
              <a:rPr lang="en-US" altLang="zh-CN" dirty="0">
                <a:ea typeface="等线"/>
              </a:rPr>
              <a:t>is</a:t>
            </a:r>
            <a:r>
              <a:rPr lang="ja-JP" altLang="en-US" dirty="0">
                <a:ea typeface="游ゴシック"/>
              </a:rPr>
              <a:t> </a:t>
            </a:r>
            <a:r>
              <a:rPr lang="en-US" altLang="zh-CN" dirty="0">
                <a:ea typeface="等线"/>
              </a:rPr>
              <a:t>efficiency,</a:t>
            </a:r>
            <a:r>
              <a:rPr lang="ja-JP" altLang="en-US" dirty="0">
                <a:ea typeface="游ゴシック"/>
              </a:rPr>
              <a:t> </a:t>
            </a:r>
            <a:r>
              <a:rPr lang="en-US" altLang="zh-CN" dirty="0">
                <a:ea typeface="等线"/>
              </a:rPr>
              <a:t>limitation</a:t>
            </a:r>
            <a:r>
              <a:rPr lang="ja-JP" altLang="en-US" dirty="0">
                <a:ea typeface="游ゴシック"/>
              </a:rPr>
              <a:t> </a:t>
            </a:r>
            <a:r>
              <a:rPr lang="en-US" altLang="zh-CN" dirty="0">
                <a:ea typeface="等线"/>
              </a:rPr>
              <a:t>is</a:t>
            </a:r>
            <a:r>
              <a:rPr lang="ja-JP" altLang="en-US" dirty="0">
                <a:ea typeface="游ゴシック"/>
              </a:rPr>
              <a:t> </a:t>
            </a:r>
            <a:r>
              <a:rPr lang="en-US" altLang="zh-CN" dirty="0">
                <a:ea typeface="等线"/>
              </a:rPr>
              <a:t>similar</a:t>
            </a:r>
            <a:r>
              <a:rPr lang="ja-JP" altLang="en-US" dirty="0">
                <a:ea typeface="游ゴシック"/>
              </a:rPr>
              <a:t> </a:t>
            </a:r>
            <a:r>
              <a:rPr lang="en-US" altLang="zh-CN" dirty="0">
                <a:ea typeface="等线"/>
              </a:rPr>
              <a:t>to</a:t>
            </a:r>
            <a:r>
              <a:rPr lang="ja-JP" altLang="en-US" dirty="0">
                <a:ea typeface="游ゴシック"/>
              </a:rPr>
              <a:t> </a:t>
            </a:r>
            <a:r>
              <a:rPr lang="en-US" altLang="zh-CN" dirty="0">
                <a:ea typeface="等线"/>
              </a:rPr>
              <a:t>the</a:t>
            </a:r>
            <a:r>
              <a:rPr lang="ja-JP" altLang="en-US" dirty="0">
                <a:ea typeface="游ゴシック"/>
              </a:rPr>
              <a:t> </a:t>
            </a:r>
            <a:r>
              <a:rPr lang="en-US" altLang="zh-CN" dirty="0" err="1">
                <a:ea typeface="等线"/>
              </a:rPr>
              <a:t>initializtaion</a:t>
            </a:r>
            <a:r>
              <a:rPr lang="ja-JP" altLang="en-US" dirty="0">
                <a:ea typeface="游ゴシック"/>
              </a:rPr>
              <a:t> </a:t>
            </a:r>
            <a:r>
              <a:rPr lang="en-US" altLang="zh-CN" dirty="0">
                <a:ea typeface="等线"/>
              </a:rPr>
              <a:t>problem</a:t>
            </a:r>
            <a:r>
              <a:rPr lang="ja-JP" altLang="en-US" dirty="0">
                <a:ea typeface="游ゴシック"/>
              </a:rPr>
              <a:t> </a:t>
            </a:r>
            <a:r>
              <a:rPr lang="en-US" altLang="zh-CN" dirty="0">
                <a:ea typeface="等线"/>
              </a:rPr>
              <a:t>when</a:t>
            </a:r>
            <a:r>
              <a:rPr lang="ja-JP" altLang="en-US" dirty="0">
                <a:ea typeface="游ゴシック"/>
              </a:rPr>
              <a:t> </a:t>
            </a:r>
            <a:r>
              <a:rPr lang="en-US" altLang="zh-CN" dirty="0">
                <a:ea typeface="等线"/>
              </a:rPr>
              <a:t>doing</a:t>
            </a:r>
            <a:r>
              <a:rPr lang="ja-JP" altLang="en-US" dirty="0">
                <a:ea typeface="游ゴシック"/>
              </a:rPr>
              <a:t> </a:t>
            </a:r>
            <a:r>
              <a:rPr lang="en-US" altLang="zh-CN" dirty="0">
                <a:ea typeface="等线"/>
              </a:rPr>
              <a:t>step-wise</a:t>
            </a:r>
            <a:r>
              <a:rPr lang="ja-JP" altLang="en-US" dirty="0">
                <a:ea typeface="游ゴシック"/>
              </a:rPr>
              <a:t> </a:t>
            </a:r>
            <a:r>
              <a:rPr lang="en-US" altLang="zh-CN" dirty="0">
                <a:ea typeface="等线"/>
              </a:rPr>
              <a:t>model</a:t>
            </a:r>
            <a:r>
              <a:rPr lang="ja-JP" altLang="en-US" dirty="0">
                <a:ea typeface="游ゴシック"/>
              </a:rPr>
              <a:t> </a:t>
            </a:r>
            <a:r>
              <a:rPr lang="en-US" altLang="zh-CN" dirty="0">
                <a:ea typeface="等线"/>
              </a:rPr>
              <a:t>selection,</a:t>
            </a:r>
            <a:r>
              <a:rPr lang="ja-JP" altLang="en-US" dirty="0">
                <a:ea typeface="游ゴシック"/>
              </a:rPr>
              <a:t> </a:t>
            </a:r>
            <a:r>
              <a:rPr lang="en-US" altLang="zh-CN" dirty="0">
                <a:ea typeface="等线"/>
              </a:rPr>
              <a:t>although</a:t>
            </a:r>
            <a:r>
              <a:rPr lang="ja-JP" altLang="en-US" dirty="0">
                <a:ea typeface="游ゴシック"/>
              </a:rPr>
              <a:t> </a:t>
            </a:r>
            <a:r>
              <a:rPr lang="en-US" altLang="zh-CN" dirty="0">
                <a:ea typeface="等线"/>
              </a:rPr>
              <a:t>you</a:t>
            </a:r>
            <a:r>
              <a:rPr lang="ja-JP" altLang="en-US" dirty="0">
                <a:ea typeface="游ゴシック"/>
              </a:rPr>
              <a:t> </a:t>
            </a:r>
            <a:r>
              <a:rPr lang="en-US" altLang="zh-CN" dirty="0">
                <a:ea typeface="等线"/>
              </a:rPr>
              <a:t>may</a:t>
            </a:r>
            <a:r>
              <a:rPr lang="ja-JP" altLang="en-US" dirty="0">
                <a:ea typeface="游ゴシック"/>
              </a:rPr>
              <a:t> </a:t>
            </a:r>
            <a:r>
              <a:rPr lang="en-US" altLang="zh-CN" dirty="0">
                <a:ea typeface="等线"/>
              </a:rPr>
              <a:t>be</a:t>
            </a:r>
            <a:r>
              <a:rPr lang="ja-JP" altLang="en-US" dirty="0">
                <a:ea typeface="游ゴシック"/>
              </a:rPr>
              <a:t> </a:t>
            </a:r>
            <a:r>
              <a:rPr lang="en-US" altLang="zh-CN" dirty="0">
                <a:ea typeface="等线"/>
              </a:rPr>
              <a:t>choosing</a:t>
            </a:r>
            <a:r>
              <a:rPr lang="ja-JP" altLang="en-US" dirty="0">
                <a:ea typeface="游ゴシック"/>
              </a:rPr>
              <a:t> </a:t>
            </a:r>
            <a:r>
              <a:rPr lang="en-US" altLang="zh-CN" dirty="0">
                <a:ea typeface="等线"/>
              </a:rPr>
              <a:t>the</a:t>
            </a:r>
            <a:r>
              <a:rPr lang="ja-JP" altLang="en-US" dirty="0">
                <a:ea typeface="游ゴシック"/>
              </a:rPr>
              <a:t> </a:t>
            </a:r>
            <a:r>
              <a:rPr lang="en-US" altLang="zh-CN" dirty="0">
                <a:ea typeface="等线"/>
              </a:rPr>
              <a:t>parameters</a:t>
            </a:r>
            <a:r>
              <a:rPr lang="ja-JP" altLang="en-US" dirty="0">
                <a:ea typeface="游ゴシック"/>
              </a:rPr>
              <a:t> </a:t>
            </a:r>
            <a:r>
              <a:rPr lang="en-US" altLang="zh-CN" dirty="0">
                <a:ea typeface="等线"/>
              </a:rPr>
              <a:t>that</a:t>
            </a:r>
            <a:r>
              <a:rPr lang="ja-JP" altLang="en-US" dirty="0">
                <a:ea typeface="游ゴシック"/>
              </a:rPr>
              <a:t> </a:t>
            </a:r>
            <a:r>
              <a:rPr lang="en-US" altLang="zh-CN" dirty="0">
                <a:ea typeface="等线"/>
              </a:rPr>
              <a:t>are</a:t>
            </a:r>
            <a:r>
              <a:rPr lang="ja-JP" altLang="en-US" dirty="0">
                <a:ea typeface="游ゴシック"/>
              </a:rPr>
              <a:t> </a:t>
            </a:r>
            <a:r>
              <a:rPr lang="en-US" altLang="zh-CN" dirty="0">
                <a:ea typeface="等线"/>
              </a:rPr>
              <a:t>best</a:t>
            </a:r>
            <a:r>
              <a:rPr lang="ja-JP" altLang="en-US" dirty="0">
                <a:ea typeface="游ゴシック"/>
              </a:rPr>
              <a:t> </a:t>
            </a:r>
            <a:r>
              <a:rPr lang="en-US" altLang="zh-CN" dirty="0">
                <a:ea typeface="等线"/>
              </a:rPr>
              <a:t>given</a:t>
            </a:r>
            <a:r>
              <a:rPr lang="ja-JP" altLang="en-US" dirty="0">
                <a:ea typeface="游ゴシック"/>
              </a:rPr>
              <a:t> </a:t>
            </a:r>
            <a:r>
              <a:rPr lang="en-US" altLang="zh-CN" dirty="0">
                <a:ea typeface="等线"/>
              </a:rPr>
              <a:t>each</a:t>
            </a:r>
            <a:r>
              <a:rPr lang="ja-JP" altLang="en-US" dirty="0">
                <a:ea typeface="游ゴシック"/>
              </a:rPr>
              <a:t> </a:t>
            </a:r>
            <a:r>
              <a:rPr lang="en-US" altLang="zh-CN" dirty="0">
                <a:ea typeface="等线"/>
              </a:rPr>
              <a:t>step,</a:t>
            </a:r>
            <a:r>
              <a:rPr lang="ja-JP" altLang="en-US" dirty="0">
                <a:ea typeface="游ゴシック"/>
              </a:rPr>
              <a:t> </a:t>
            </a:r>
            <a:r>
              <a:rPr lang="en-US" altLang="zh-CN" dirty="0">
                <a:ea typeface="等线"/>
              </a:rPr>
              <a:t>you</a:t>
            </a:r>
            <a:r>
              <a:rPr lang="ja-JP" altLang="en-US" dirty="0">
                <a:ea typeface="游ゴシック"/>
              </a:rPr>
              <a:t> </a:t>
            </a:r>
            <a:r>
              <a:rPr lang="en-US" altLang="zh-CN" dirty="0">
                <a:ea typeface="等线"/>
              </a:rPr>
              <a:t>cannot</a:t>
            </a:r>
            <a:r>
              <a:rPr lang="ja-JP" altLang="en-US" dirty="0">
                <a:ea typeface="游ゴシック"/>
              </a:rPr>
              <a:t> </a:t>
            </a:r>
            <a:r>
              <a:rPr lang="en-US" altLang="zh-CN" dirty="0">
                <a:ea typeface="等线"/>
              </a:rPr>
              <a:t>be</a:t>
            </a:r>
            <a:r>
              <a:rPr lang="ja-JP" altLang="en-US" dirty="0">
                <a:ea typeface="游ゴシック"/>
              </a:rPr>
              <a:t> </a:t>
            </a:r>
            <a:r>
              <a:rPr lang="en-US" altLang="zh-CN" dirty="0">
                <a:ea typeface="等线"/>
              </a:rPr>
              <a:t>sure</a:t>
            </a:r>
            <a:r>
              <a:rPr lang="ja-JP" altLang="en-US" dirty="0">
                <a:ea typeface="游ゴシック"/>
              </a:rPr>
              <a:t> </a:t>
            </a:r>
            <a:r>
              <a:rPr lang="en-US" altLang="zh-CN" dirty="0">
                <a:ea typeface="等线"/>
              </a:rPr>
              <a:t>of</a:t>
            </a:r>
            <a:r>
              <a:rPr lang="ja-JP" altLang="en-US" dirty="0">
                <a:ea typeface="游ゴシック"/>
              </a:rPr>
              <a:t> </a:t>
            </a:r>
            <a:r>
              <a:rPr lang="en-US" altLang="zh-CN" dirty="0">
                <a:ea typeface="等线"/>
              </a:rPr>
              <a:t>the</a:t>
            </a:r>
            <a:r>
              <a:rPr lang="ja-JP" altLang="en-US" dirty="0">
                <a:ea typeface="游ゴシック"/>
              </a:rPr>
              <a:t> </a:t>
            </a:r>
            <a:r>
              <a:rPr lang="en-US" altLang="zh-CN" dirty="0">
                <a:ea typeface="等线"/>
              </a:rPr>
              <a:t>overall</a:t>
            </a:r>
            <a:r>
              <a:rPr lang="ja-JP" altLang="en-US" dirty="0">
                <a:ea typeface="游ゴシック"/>
              </a:rPr>
              <a:t> </a:t>
            </a:r>
            <a:r>
              <a:rPr lang="en-US" altLang="zh-CN" dirty="0">
                <a:ea typeface="等线"/>
              </a:rPr>
              <a:t>optimization.</a:t>
            </a:r>
          </a:p>
          <a:p>
            <a:endParaRPr lang="en-US" altLang="zh-CN" dirty="0"/>
          </a:p>
          <a:p>
            <a:endParaRPr lang="en-US" altLang="zh-CN" dirty="0">
              <a:cs typeface="Calibri"/>
            </a:endParaRPr>
          </a:p>
        </p:txBody>
      </p:sp>
      <p:sp>
        <p:nvSpPr>
          <p:cNvPr id="4" name="灯片编号占位符 3"/>
          <p:cNvSpPr>
            <a:spLocks noGrp="1"/>
          </p:cNvSpPr>
          <p:nvPr>
            <p:ph type="sldNum" sz="quarter" idx="5"/>
          </p:nvPr>
        </p:nvSpPr>
        <p:spPr/>
        <p:txBody>
          <a:bodyPr/>
          <a:lstStyle/>
          <a:p>
            <a:fld id="{F647FCBF-EDC4-4180-A219-8E029888E61B}" type="slidenum">
              <a:rPr lang="en-US" altLang="zh-CN"/>
              <a:t>54</a:t>
            </a:fld>
            <a:endParaRPr lang="zh-CN" altLang="en-US"/>
          </a:p>
        </p:txBody>
      </p:sp>
    </p:spTree>
    <p:extLst>
      <p:ext uri="{BB962C8B-B14F-4D97-AF65-F5344CB8AC3E}">
        <p14:creationId xmlns:p14="http://schemas.microsoft.com/office/powerpoint/2010/main" val="1637163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rating scales are used by radiologists to assess the severity of atrophy. We are taking MTA as example. </a:t>
            </a:r>
          </a:p>
          <a:p>
            <a:endParaRPr lang="en-US" dirty="0">
              <a:cs typeface="+mn-lt"/>
            </a:endParaRPr>
          </a:p>
          <a:p>
            <a:r>
              <a:rPr lang="en-US" dirty="0"/>
              <a:t>MTA measures the shrinkage of Medial Temporal Lobe. There are 4 stages of severity and as shown in red circles. MTA 0 means no atrophy. MTA 4 means severe hippocampus </a:t>
            </a:r>
            <a:r>
              <a:rPr lang="en-US" dirty="0" err="1"/>
              <a:t>volumn</a:t>
            </a:r>
            <a:r>
              <a:rPr lang="en-US" dirty="0"/>
              <a:t> loss and ventricle enlarged.</a:t>
            </a:r>
            <a:endParaRPr lang="en-US" dirty="0">
              <a:cs typeface="Calibri"/>
            </a:endParaRPr>
          </a:p>
          <a:p>
            <a:endParaRPr lang="en-CA" dirty="0"/>
          </a:p>
        </p:txBody>
      </p:sp>
      <p:sp>
        <p:nvSpPr>
          <p:cNvPr id="4" name="Slide Number Placeholder 3"/>
          <p:cNvSpPr>
            <a:spLocks noGrp="1"/>
          </p:cNvSpPr>
          <p:nvPr>
            <p:ph type="sldNum" sz="quarter" idx="5"/>
          </p:nvPr>
        </p:nvSpPr>
        <p:spPr/>
        <p:txBody>
          <a:bodyPr/>
          <a:lstStyle/>
          <a:p>
            <a:fld id="{F647FCBF-EDC4-4180-A219-8E029888E61B}" type="slidenum">
              <a:rPr lang="en-CA" smtClean="0"/>
              <a:t>6</a:t>
            </a:fld>
            <a:endParaRPr lang="en-CA"/>
          </a:p>
        </p:txBody>
      </p:sp>
    </p:spTree>
    <p:extLst>
      <p:ext uri="{BB962C8B-B14F-4D97-AF65-F5344CB8AC3E}">
        <p14:creationId xmlns:p14="http://schemas.microsoft.com/office/powerpoint/2010/main" val="512727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ea typeface="等线"/>
              </a:rPr>
              <a:t>So, the best performing model we tuned out is the MobileNet pre-trained model, with 64 filters per CNN layer, filter size (3,3), and 0.3 drop out rate. At the end, our model has total ~5 million parameters, with only 1.7M trainable. We achieved 99 training AUC and 0.81 test AUC. </a:t>
            </a:r>
            <a:endParaRPr lang="zh-CN" altLang="en-US"/>
          </a:p>
          <a:p>
            <a:endParaRPr lang="en-US" altLang="zh-CN">
              <a:ea typeface="等线"/>
              <a:cs typeface="Calibri"/>
            </a:endParaRPr>
          </a:p>
          <a:p>
            <a:r>
              <a:rPr lang="en-US" altLang="zh-CN">
                <a:ea typeface="等线"/>
                <a:cs typeface="Calibri"/>
              </a:rPr>
              <a:t>When judging </a:t>
            </a:r>
            <a:r>
              <a:rPr lang="en-US" altLang="zh-CN" err="1">
                <a:ea typeface="等线"/>
                <a:cs typeface="Calibri"/>
              </a:rPr>
              <a:t>Alzhimers</a:t>
            </a:r>
            <a:r>
              <a:rPr lang="en-US" altLang="zh-CN">
                <a:ea typeface="等线"/>
                <a:cs typeface="Calibri"/>
              </a:rPr>
              <a:t>' disease, we do not want to let any potential patient go. Thus, we want to avoid false negative as much as we can, so RECALL can be a </a:t>
            </a:r>
            <a:r>
              <a:rPr lang="en-US" altLang="zh-CN" err="1">
                <a:ea typeface="等线"/>
                <a:cs typeface="Calibri"/>
              </a:rPr>
              <a:t>gooe</a:t>
            </a:r>
            <a:r>
              <a:rPr lang="en-US" altLang="zh-CN">
                <a:ea typeface="等线"/>
                <a:cs typeface="Calibri"/>
              </a:rPr>
              <a:t> measure for how good the model's probability of avoiding false negatives. </a:t>
            </a:r>
          </a:p>
          <a:p>
            <a:endParaRPr lang="en-US" altLang="zh-CN">
              <a:ea typeface="等线"/>
            </a:endParaRPr>
          </a:p>
          <a:p>
            <a:r>
              <a:rPr lang="en-US" altLang="zh-CN">
                <a:ea typeface="等线"/>
              </a:rPr>
              <a:t>We have achieved a recall of 0.73. This is a fairly good result and makes our model a great pre-clinical trial examination tool for early </a:t>
            </a:r>
            <a:r>
              <a:rPr lang="en-US" altLang="zh-CN" err="1">
                <a:ea typeface="等线"/>
              </a:rPr>
              <a:t>Alzhimers</a:t>
            </a:r>
            <a:r>
              <a:rPr lang="en-US" altLang="zh-CN">
                <a:ea typeface="等线"/>
              </a:rPr>
              <a:t> detection</a:t>
            </a:r>
            <a:endParaRPr lang="en-US"/>
          </a:p>
          <a:p>
            <a:endParaRPr lang="en-US" altLang="zh-CN">
              <a:cs typeface="Calibri"/>
            </a:endParaRPr>
          </a:p>
        </p:txBody>
      </p:sp>
      <p:sp>
        <p:nvSpPr>
          <p:cNvPr id="4" name="灯片编号占位符 3"/>
          <p:cNvSpPr>
            <a:spLocks noGrp="1"/>
          </p:cNvSpPr>
          <p:nvPr>
            <p:ph type="sldNum" sz="quarter" idx="5"/>
          </p:nvPr>
        </p:nvSpPr>
        <p:spPr/>
        <p:txBody>
          <a:bodyPr/>
          <a:lstStyle/>
          <a:p>
            <a:fld id="{F647FCBF-EDC4-4180-A219-8E029888E61B}" type="slidenum">
              <a:rPr lang="en-US" altLang="zh-CN"/>
              <a:t>55</a:t>
            </a:fld>
            <a:endParaRPr lang="zh-CN" altLang="en-US"/>
          </a:p>
        </p:txBody>
      </p:sp>
    </p:spTree>
    <p:extLst>
      <p:ext uri="{BB962C8B-B14F-4D97-AF65-F5344CB8AC3E}">
        <p14:creationId xmlns:p14="http://schemas.microsoft.com/office/powerpoint/2010/main" val="770992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Now I will talk about the applications about our algorithm.</a:t>
            </a:r>
          </a:p>
        </p:txBody>
      </p:sp>
      <p:sp>
        <p:nvSpPr>
          <p:cNvPr id="4" name="Slide Number Placeholder 3"/>
          <p:cNvSpPr>
            <a:spLocks noGrp="1"/>
          </p:cNvSpPr>
          <p:nvPr>
            <p:ph type="sldNum" sz="quarter" idx="5"/>
          </p:nvPr>
        </p:nvSpPr>
        <p:spPr/>
        <p:txBody>
          <a:bodyPr/>
          <a:lstStyle/>
          <a:p>
            <a:fld id="{F647FCBF-EDC4-4180-A219-8E029888E61B}" type="slidenum">
              <a:t>56</a:t>
            </a:fld>
            <a:endParaRPr lang="en-US"/>
          </a:p>
        </p:txBody>
      </p:sp>
    </p:spTree>
    <p:extLst>
      <p:ext uri="{BB962C8B-B14F-4D97-AF65-F5344CB8AC3E}">
        <p14:creationId xmlns:p14="http://schemas.microsoft.com/office/powerpoint/2010/main" val="24811092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Imagine a scenario like this, a radiologist have to look over 40 brain MRI scans everyday, and among all of them, 10 are from Alzheimer's Disease Patient. The radiologist will have to go over each MRI scan one by one manually. This is an extremely tiring job and the radiologist can only identify 6 of them but spend more than 8 hours.</a:t>
            </a:r>
          </a:p>
        </p:txBody>
      </p:sp>
      <p:sp>
        <p:nvSpPr>
          <p:cNvPr id="4" name="Slide Number Placeholder 3"/>
          <p:cNvSpPr>
            <a:spLocks noGrp="1"/>
          </p:cNvSpPr>
          <p:nvPr>
            <p:ph type="sldNum" sz="quarter" idx="5"/>
          </p:nvPr>
        </p:nvSpPr>
        <p:spPr/>
        <p:txBody>
          <a:bodyPr/>
          <a:lstStyle/>
          <a:p>
            <a:fld id="{F647FCBF-EDC4-4180-A219-8E029888E61B}" type="slidenum">
              <a:t>57</a:t>
            </a:fld>
            <a:endParaRPr lang="en-US"/>
          </a:p>
        </p:txBody>
      </p:sp>
    </p:spTree>
    <p:extLst>
      <p:ext uri="{BB962C8B-B14F-4D97-AF65-F5344CB8AC3E}">
        <p14:creationId xmlns:p14="http://schemas.microsoft.com/office/powerpoint/2010/main" val="26200031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In contrast, under the same setup. If the algorithm is applied,  radiologists can spend more time on demented patients hence, the radiologist is able to achieve a higher prediction accuracy. The diagnosis time also decreases as a result of better time allocation.</a:t>
            </a:r>
          </a:p>
        </p:txBody>
      </p:sp>
      <p:sp>
        <p:nvSpPr>
          <p:cNvPr id="4" name="Slide Number Placeholder 3"/>
          <p:cNvSpPr>
            <a:spLocks noGrp="1"/>
          </p:cNvSpPr>
          <p:nvPr>
            <p:ph type="sldNum" sz="quarter" idx="5"/>
          </p:nvPr>
        </p:nvSpPr>
        <p:spPr/>
        <p:txBody>
          <a:bodyPr/>
          <a:lstStyle/>
          <a:p>
            <a:fld id="{F647FCBF-EDC4-4180-A219-8E029888E61B}" type="slidenum">
              <a:t>58</a:t>
            </a:fld>
            <a:endParaRPr lang="en-US"/>
          </a:p>
        </p:txBody>
      </p:sp>
    </p:spTree>
    <p:extLst>
      <p:ext uri="{BB962C8B-B14F-4D97-AF65-F5344CB8AC3E}">
        <p14:creationId xmlns:p14="http://schemas.microsoft.com/office/powerpoint/2010/main" val="42358962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F647FCBF-EDC4-4180-A219-8E029888E61B}" type="slidenum">
              <a:t>59</a:t>
            </a:fld>
            <a:endParaRPr lang="en-US"/>
          </a:p>
        </p:txBody>
      </p:sp>
    </p:spTree>
    <p:extLst>
      <p:ext uri="{BB962C8B-B14F-4D97-AF65-F5344CB8AC3E}">
        <p14:creationId xmlns:p14="http://schemas.microsoft.com/office/powerpoint/2010/main" val="19444528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Firstly, we could try out more pre-trained models like U net and experiment with more self built fully connected layers</a:t>
            </a:r>
          </a:p>
        </p:txBody>
      </p:sp>
      <p:sp>
        <p:nvSpPr>
          <p:cNvPr id="4" name="Slide Number Placeholder 3"/>
          <p:cNvSpPr>
            <a:spLocks noGrp="1"/>
          </p:cNvSpPr>
          <p:nvPr>
            <p:ph type="sldNum" sz="quarter" idx="5"/>
          </p:nvPr>
        </p:nvSpPr>
        <p:spPr/>
        <p:txBody>
          <a:bodyPr/>
          <a:lstStyle/>
          <a:p>
            <a:fld id="{F647FCBF-EDC4-4180-A219-8E029888E61B}" type="slidenum">
              <a:t>62</a:t>
            </a:fld>
            <a:endParaRPr lang="en-US"/>
          </a:p>
        </p:txBody>
      </p:sp>
    </p:spTree>
    <p:extLst>
      <p:ext uri="{BB962C8B-B14F-4D97-AF65-F5344CB8AC3E}">
        <p14:creationId xmlns:p14="http://schemas.microsoft.com/office/powerpoint/2010/main" val="15354031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Secondly, we can improve the model to keep track of the structural change of the brain at different stages and call for intervention if needed.</a:t>
            </a:r>
            <a:endParaRPr lang="en-US" dirty="0"/>
          </a:p>
        </p:txBody>
      </p:sp>
      <p:sp>
        <p:nvSpPr>
          <p:cNvPr id="4" name="Slide Number Placeholder 3"/>
          <p:cNvSpPr>
            <a:spLocks noGrp="1"/>
          </p:cNvSpPr>
          <p:nvPr>
            <p:ph type="sldNum" sz="quarter" idx="5"/>
          </p:nvPr>
        </p:nvSpPr>
        <p:spPr/>
        <p:txBody>
          <a:bodyPr/>
          <a:lstStyle/>
          <a:p>
            <a:fld id="{F647FCBF-EDC4-4180-A219-8E029888E61B}" type="slidenum">
              <a:t>63</a:t>
            </a:fld>
            <a:endParaRPr lang="en-US"/>
          </a:p>
        </p:txBody>
      </p:sp>
    </p:spTree>
    <p:extLst>
      <p:ext uri="{BB962C8B-B14F-4D97-AF65-F5344CB8AC3E}">
        <p14:creationId xmlns:p14="http://schemas.microsoft.com/office/powerpoint/2010/main" val="40288285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Thirdly, we could utilize more data by combining the PET SCAN which reports molecular specificity and 3D MRI SCAN that captures data from all layers. To increase model capacity.</a:t>
            </a:r>
          </a:p>
        </p:txBody>
      </p:sp>
      <p:sp>
        <p:nvSpPr>
          <p:cNvPr id="4" name="Slide Number Placeholder 3"/>
          <p:cNvSpPr>
            <a:spLocks noGrp="1"/>
          </p:cNvSpPr>
          <p:nvPr>
            <p:ph type="sldNum" sz="quarter" idx="5"/>
          </p:nvPr>
        </p:nvSpPr>
        <p:spPr/>
        <p:txBody>
          <a:bodyPr/>
          <a:lstStyle/>
          <a:p>
            <a:fld id="{F647FCBF-EDC4-4180-A219-8E029888E61B}" type="slidenum">
              <a:t>64</a:t>
            </a:fld>
            <a:endParaRPr lang="en-US"/>
          </a:p>
        </p:txBody>
      </p:sp>
    </p:spTree>
    <p:extLst>
      <p:ext uri="{BB962C8B-B14F-4D97-AF65-F5344CB8AC3E}">
        <p14:creationId xmlns:p14="http://schemas.microsoft.com/office/powerpoint/2010/main" val="35627265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Last but not least, we can switch the binary classification to multiclass classification once we have more data. This will enable us to set up an alarm system for early intervention.</a:t>
            </a:r>
          </a:p>
        </p:txBody>
      </p:sp>
      <p:sp>
        <p:nvSpPr>
          <p:cNvPr id="4" name="Slide Number Placeholder 3"/>
          <p:cNvSpPr>
            <a:spLocks noGrp="1"/>
          </p:cNvSpPr>
          <p:nvPr>
            <p:ph type="sldNum" sz="quarter" idx="5"/>
          </p:nvPr>
        </p:nvSpPr>
        <p:spPr/>
        <p:txBody>
          <a:bodyPr/>
          <a:lstStyle/>
          <a:p>
            <a:fld id="{F647FCBF-EDC4-4180-A219-8E029888E61B}" type="slidenum">
              <a:t>65</a:t>
            </a:fld>
            <a:endParaRPr lang="en-US"/>
          </a:p>
        </p:txBody>
      </p:sp>
    </p:spTree>
    <p:extLst>
      <p:ext uri="{BB962C8B-B14F-4D97-AF65-F5344CB8AC3E}">
        <p14:creationId xmlns:p14="http://schemas.microsoft.com/office/powerpoint/2010/main" val="2337974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accuracy by radiologists in clinical practice is usually reported in terms of sensitivity and specificity. One refers to the true positive and the other refers to the true negative. </a:t>
            </a:r>
          </a:p>
          <a:p>
            <a:endParaRPr lang="en-US" dirty="0">
              <a:cs typeface="+mn-lt"/>
            </a:endParaRPr>
          </a:p>
          <a:p>
            <a:r>
              <a:rPr lang="en-US" dirty="0"/>
              <a:t>The accuracy is depending on the scale used, ranging from 62% to 92% sensitivity and 44% to 96% specificity. That is to say, the variance of accuracy is pretty high. </a:t>
            </a:r>
            <a:endParaRPr lang="en-US" dirty="0">
              <a:cs typeface="Calibri" panose="020F0502020204030204"/>
            </a:endParaRPr>
          </a:p>
          <a:p>
            <a:endParaRPr lang="en-CA" dirty="0"/>
          </a:p>
        </p:txBody>
      </p:sp>
      <p:sp>
        <p:nvSpPr>
          <p:cNvPr id="4" name="Slide Number Placeholder 3"/>
          <p:cNvSpPr>
            <a:spLocks noGrp="1"/>
          </p:cNvSpPr>
          <p:nvPr>
            <p:ph type="sldNum" sz="quarter" idx="5"/>
          </p:nvPr>
        </p:nvSpPr>
        <p:spPr/>
        <p:txBody>
          <a:bodyPr/>
          <a:lstStyle/>
          <a:p>
            <a:fld id="{F647FCBF-EDC4-4180-A219-8E029888E61B}" type="slidenum">
              <a:rPr lang="en-CA" smtClean="0"/>
              <a:t>7</a:t>
            </a:fld>
            <a:endParaRPr lang="en-CA"/>
          </a:p>
        </p:txBody>
      </p:sp>
    </p:spTree>
    <p:extLst>
      <p:ext uri="{BB962C8B-B14F-4D97-AF65-F5344CB8AC3E}">
        <p14:creationId xmlns:p14="http://schemas.microsoft.com/office/powerpoint/2010/main" val="1290354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back to our story at the very beginning. If the doctors were able to accurately detect the shrinkage of Linda’s brain, would there be another story? The answer is Yes. She might be able to receive early treatment, potentially delaying the disease or, at least, slowing the progression. Linda could have enjoyed more years of quality life, creating new memories and cherishing the old ones.</a:t>
            </a:r>
          </a:p>
          <a:p>
            <a:endParaRPr lang="en-US">
              <a:cs typeface="Calibri"/>
            </a:endParaRPr>
          </a:p>
        </p:txBody>
      </p:sp>
      <p:sp>
        <p:nvSpPr>
          <p:cNvPr id="4" name="Slide Number Placeholder 3"/>
          <p:cNvSpPr>
            <a:spLocks noGrp="1"/>
          </p:cNvSpPr>
          <p:nvPr>
            <p:ph type="sldNum" sz="quarter" idx="5"/>
          </p:nvPr>
        </p:nvSpPr>
        <p:spPr/>
        <p:txBody>
          <a:bodyPr/>
          <a:lstStyle/>
          <a:p>
            <a:fld id="{F647FCBF-EDC4-4180-A219-8E029888E61B}" type="slidenum">
              <a:rPr lang="en-US"/>
              <a:t>8</a:t>
            </a:fld>
            <a:endParaRPr lang="en-US"/>
          </a:p>
        </p:txBody>
      </p:sp>
    </p:spTree>
    <p:extLst>
      <p:ext uri="{BB962C8B-B14F-4D97-AF65-F5344CB8AC3E}">
        <p14:creationId xmlns:p14="http://schemas.microsoft.com/office/powerpoint/2010/main" val="2552975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some quick facts about AD. With an aging population, it’s predicted to have 152 million of AD patience worldwide by 2050. 159 billions US dollars for AD care cost in 2010. 5-7 years of education and hundreds of dollars to train a radiologist. To make it worse, AD is the top 10 disease that cause death but have no effective treatment. All the facts make early detection of AD and tracking its changes important.</a:t>
            </a:r>
          </a:p>
        </p:txBody>
      </p:sp>
      <p:sp>
        <p:nvSpPr>
          <p:cNvPr id="4" name="Slide Number Placeholder 3"/>
          <p:cNvSpPr>
            <a:spLocks noGrp="1"/>
          </p:cNvSpPr>
          <p:nvPr>
            <p:ph type="sldNum" sz="quarter" idx="5"/>
          </p:nvPr>
        </p:nvSpPr>
        <p:spPr/>
        <p:txBody>
          <a:bodyPr/>
          <a:lstStyle/>
          <a:p>
            <a:fld id="{F647FCBF-EDC4-4180-A219-8E029888E61B}" type="slidenum">
              <a:rPr lang="en-US"/>
              <a:t>9</a:t>
            </a:fld>
            <a:endParaRPr lang="en-US"/>
          </a:p>
        </p:txBody>
      </p:sp>
    </p:spTree>
    <p:extLst>
      <p:ext uri="{BB962C8B-B14F-4D97-AF65-F5344CB8AC3E}">
        <p14:creationId xmlns:p14="http://schemas.microsoft.com/office/powerpoint/2010/main" val="1241382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Therefore, our value proposition is to develop and optimize an AI technology that enhance AD diagnosis with MRI, increasing accuracy in image interpretation, and distinguishing between normal age-related brain shrinkage and AD atrophy. </a:t>
            </a:r>
          </a:p>
          <a:p>
            <a:endParaRPr lang="en-US">
              <a:cs typeface="+mn-lt"/>
            </a:endParaRPr>
          </a:p>
          <a:p>
            <a:r>
              <a:rPr lang="en-US"/>
              <a:t>Next, I’ll pass Jesse for the image preprocessing and augmentation parts.</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F647FCBF-EDC4-4180-A219-8E029888E61B}" type="slidenum">
              <a:rPr lang="en-US"/>
              <a:t>10</a:t>
            </a:fld>
            <a:endParaRPr lang="en-US"/>
          </a:p>
        </p:txBody>
      </p:sp>
    </p:spTree>
    <p:extLst>
      <p:ext uri="{BB962C8B-B14F-4D97-AF65-F5344CB8AC3E}">
        <p14:creationId xmlns:p14="http://schemas.microsoft.com/office/powerpoint/2010/main" val="17853688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jpeg"/><Relationship Id="rId4" Type="http://schemas.openxmlformats.org/officeDocument/2006/relationships/image" Target="../media/image7.jpeg"/></Relationships>
</file>

<file path=ppt/slideLayouts/_rels/slideLayout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78F3773-6FB8-4D1C-A5BF-9332514F5D76}"/>
              </a:ext>
            </a:extLst>
          </p:cNvPr>
          <p:cNvSpPr/>
          <p:nvPr userDrawn="1"/>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pic>
        <p:nvPicPr>
          <p:cNvPr id="8" name="Picture 7">
            <a:extLst>
              <a:ext uri="{FF2B5EF4-FFF2-40B4-BE49-F238E27FC236}">
                <a16:creationId xmlns:a16="http://schemas.microsoft.com/office/drawing/2014/main" id="{6B334CB2-DBCF-4E0E-B8E1-FDDFB6C302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1406119">
            <a:off x="1503237" y="626027"/>
            <a:ext cx="5031179" cy="5031179"/>
          </a:xfrm>
          <a:prstGeom prst="rect">
            <a:avLst/>
          </a:prstGeom>
        </p:spPr>
      </p:pic>
      <p:sp>
        <p:nvSpPr>
          <p:cNvPr id="2" name="Title 1">
            <a:extLst>
              <a:ext uri="{FF2B5EF4-FFF2-40B4-BE49-F238E27FC236}">
                <a16:creationId xmlns:a16="http://schemas.microsoft.com/office/drawing/2014/main" id="{2D141A46-F004-4D69-8E88-A38D4E460847}"/>
              </a:ext>
            </a:extLst>
          </p:cNvPr>
          <p:cNvSpPr>
            <a:spLocks noGrp="1"/>
          </p:cNvSpPr>
          <p:nvPr>
            <p:ph type="ctrTitle"/>
          </p:nvPr>
        </p:nvSpPr>
        <p:spPr>
          <a:xfrm>
            <a:off x="5330909" y="1910816"/>
            <a:ext cx="5716545" cy="1754048"/>
          </a:xfrm>
        </p:spPr>
        <p:txBody>
          <a:bodyPr anchor="b">
            <a:normAutofit/>
          </a:bodyPr>
          <a:lstStyle>
            <a:lvl1pPr algn="ctr">
              <a:defRPr lang="en-CA" sz="4000" kern="12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t>Click to edit Master title style</a:t>
            </a:r>
            <a:endParaRPr lang="en-CA"/>
          </a:p>
        </p:txBody>
      </p:sp>
      <p:sp>
        <p:nvSpPr>
          <p:cNvPr id="3" name="Subtitle 2">
            <a:extLst>
              <a:ext uri="{FF2B5EF4-FFF2-40B4-BE49-F238E27FC236}">
                <a16:creationId xmlns:a16="http://schemas.microsoft.com/office/drawing/2014/main" id="{3CEB1F8C-1E02-4136-A929-2159FA6BBC72}"/>
              </a:ext>
            </a:extLst>
          </p:cNvPr>
          <p:cNvSpPr>
            <a:spLocks noGrp="1"/>
          </p:cNvSpPr>
          <p:nvPr>
            <p:ph type="subTitle" idx="1"/>
          </p:nvPr>
        </p:nvSpPr>
        <p:spPr>
          <a:xfrm>
            <a:off x="7556452" y="3914338"/>
            <a:ext cx="3487890" cy="659970"/>
          </a:xfrm>
        </p:spPr>
        <p:txBody>
          <a:bodyPr>
            <a:normAutofit/>
          </a:bodyPr>
          <a:lstStyle>
            <a:lvl1pPr marL="0" indent="0" algn="ctr">
              <a:buNone/>
              <a:defRPr lang="en-CA" sz="1800" kern="12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t>Click to edit Master subtitle style</a:t>
            </a:r>
            <a:endParaRPr lang="en-CA"/>
          </a:p>
        </p:txBody>
      </p:sp>
      <p:sp>
        <p:nvSpPr>
          <p:cNvPr id="4" name="Date Placeholder 3">
            <a:extLst>
              <a:ext uri="{FF2B5EF4-FFF2-40B4-BE49-F238E27FC236}">
                <a16:creationId xmlns:a16="http://schemas.microsoft.com/office/drawing/2014/main" id="{1D831AD2-6270-4A8E-AD52-62685906F5DE}"/>
              </a:ext>
            </a:extLst>
          </p:cNvPr>
          <p:cNvSpPr>
            <a:spLocks noGrp="1"/>
          </p:cNvSpPr>
          <p:nvPr>
            <p:ph type="dt" sz="half" idx="10"/>
          </p:nvPr>
        </p:nvSpPr>
        <p:spPr/>
        <p:txBody>
          <a:bodyPr/>
          <a:lstStyle>
            <a:lvl1pPr>
              <a:defRPr>
                <a:solidFill>
                  <a:schemeClr val="bg1">
                    <a:lumMod val="85000"/>
                  </a:schemeClr>
                </a:solidFill>
              </a:defRPr>
            </a:lvl1pPr>
          </a:lstStyle>
          <a:p>
            <a:fld id="{1D36BD31-340A-43FA-B77B-2EB74193D072}" type="datetimeFigureOut">
              <a:rPr lang="en-CA" smtClean="0"/>
              <a:pPr/>
              <a:t>2023-04-24</a:t>
            </a:fld>
            <a:endParaRPr lang="en-CA"/>
          </a:p>
        </p:txBody>
      </p:sp>
      <p:sp>
        <p:nvSpPr>
          <p:cNvPr id="5" name="Footer Placeholder 4">
            <a:extLst>
              <a:ext uri="{FF2B5EF4-FFF2-40B4-BE49-F238E27FC236}">
                <a16:creationId xmlns:a16="http://schemas.microsoft.com/office/drawing/2014/main" id="{D3280FB3-D665-4CA8-A97C-289EC48C7C87}"/>
              </a:ext>
            </a:extLst>
          </p:cNvPr>
          <p:cNvSpPr>
            <a:spLocks noGrp="1"/>
          </p:cNvSpPr>
          <p:nvPr>
            <p:ph type="ftr" sz="quarter" idx="11"/>
          </p:nvPr>
        </p:nvSpPr>
        <p:spPr/>
        <p:txBody>
          <a:bodyPr/>
          <a:lstStyle>
            <a:lvl1pPr>
              <a:defRPr>
                <a:solidFill>
                  <a:schemeClr val="bg1">
                    <a:lumMod val="85000"/>
                  </a:schemeClr>
                </a:solidFill>
              </a:defRPr>
            </a:lvl1pPr>
          </a:lstStyle>
          <a:p>
            <a:endParaRPr lang="en-CA"/>
          </a:p>
        </p:txBody>
      </p:sp>
      <p:sp>
        <p:nvSpPr>
          <p:cNvPr id="6" name="Slide Number Placeholder 5">
            <a:extLst>
              <a:ext uri="{FF2B5EF4-FFF2-40B4-BE49-F238E27FC236}">
                <a16:creationId xmlns:a16="http://schemas.microsoft.com/office/drawing/2014/main" id="{1A2FBE40-BCA4-4430-A3FC-88E70D787EAE}"/>
              </a:ext>
            </a:extLst>
          </p:cNvPr>
          <p:cNvSpPr>
            <a:spLocks noGrp="1"/>
          </p:cNvSpPr>
          <p:nvPr>
            <p:ph type="sldNum" sz="quarter" idx="12"/>
          </p:nvPr>
        </p:nvSpPr>
        <p:spPr/>
        <p:txBody>
          <a:bodyPr/>
          <a:lstStyle>
            <a:lvl1pPr>
              <a:defRPr>
                <a:solidFill>
                  <a:schemeClr val="bg1">
                    <a:lumMod val="85000"/>
                  </a:schemeClr>
                </a:solidFill>
              </a:defRPr>
            </a:lvl1pPr>
          </a:lstStyle>
          <a:p>
            <a:fld id="{B31479FA-A726-42F7-9EF8-5BCF76536E93}" type="slidenum">
              <a:rPr lang="en-CA" smtClean="0"/>
              <a:pPr/>
              <a:t>‹#›</a:t>
            </a:fld>
            <a:endParaRPr lang="en-CA"/>
          </a:p>
        </p:txBody>
      </p:sp>
      <p:sp>
        <p:nvSpPr>
          <p:cNvPr id="17" name="TextBox 16">
            <a:extLst>
              <a:ext uri="{FF2B5EF4-FFF2-40B4-BE49-F238E27FC236}">
                <a16:creationId xmlns:a16="http://schemas.microsoft.com/office/drawing/2014/main" id="{32D0DAC9-7916-4D3B-AA2F-146A5CCC7DD2}"/>
              </a:ext>
            </a:extLst>
          </p:cNvPr>
          <p:cNvSpPr txBox="1"/>
          <p:nvPr userDrawn="1"/>
        </p:nvSpPr>
        <p:spPr>
          <a:xfrm>
            <a:off x="8204137" y="372682"/>
            <a:ext cx="2843317" cy="113877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CA" sz="16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CLINIC ROTMAN MMA</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16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04/23/2023 06:23:57 PM</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16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05:25</a:t>
            </a:r>
          </a:p>
          <a:p>
            <a:endParaRPr lang="en-CA"/>
          </a:p>
        </p:txBody>
      </p:sp>
      <p:sp>
        <p:nvSpPr>
          <p:cNvPr id="18" name="TextBox 17">
            <a:extLst>
              <a:ext uri="{FF2B5EF4-FFF2-40B4-BE49-F238E27FC236}">
                <a16:creationId xmlns:a16="http://schemas.microsoft.com/office/drawing/2014/main" id="{FC95D913-8E03-4CBD-BF57-314885C4E728}"/>
              </a:ext>
            </a:extLst>
          </p:cNvPr>
          <p:cNvSpPr txBox="1"/>
          <p:nvPr userDrawn="1"/>
        </p:nvSpPr>
        <p:spPr>
          <a:xfrm>
            <a:off x="738083" y="372682"/>
            <a:ext cx="2843317" cy="1415772"/>
          </a:xfrm>
          <a:prstGeom prst="rect">
            <a:avLst/>
          </a:prstGeom>
          <a:noFill/>
        </p:spPr>
        <p:txBody>
          <a:bodyPr wrap="square" rtlCol="0">
            <a:spAutoFit/>
          </a:bodyPr>
          <a:lstStyle/>
          <a:p>
            <a:r>
              <a:rPr lang="en-CA" sz="1600">
                <a:solidFill>
                  <a:schemeClr val="bg1"/>
                </a:solidFill>
                <a:effectLst>
                  <a:glow rad="38100">
                    <a:schemeClr val="bg1">
                      <a:alpha val="40000"/>
                    </a:schemeClr>
                  </a:glow>
                  <a:outerShdw blurRad="76200" dist="38100" dir="10800000" sx="108000" sy="108000" algn="ctr" rotWithShape="0">
                    <a:schemeClr val="tx2">
                      <a:lumMod val="60000"/>
                      <a:lumOff val="40000"/>
                      <a:alpha val="89000"/>
                    </a:schemeClr>
                  </a:outerShdw>
                </a:effectLst>
                <a:latin typeface="Arial" panose="020B0604020202020204" pitchFamily="34" charset="0"/>
                <a:cs typeface="Arial" panose="020B0604020202020204" pitchFamily="34" charset="0"/>
              </a:rPr>
              <a:t>14157</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6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01/</a:t>
            </a:r>
            <a:r>
              <a:rPr lang="en-CA" sz="1600" err="1">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Zabotina</a:t>
            </a:r>
            <a:r>
              <a:rPr lang="en-CA" sz="16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 L. A.</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6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F/77Y</a:t>
            </a:r>
          </a:p>
          <a:p>
            <a:endParaRPr lang="en-CA">
              <a:solidFill>
                <a:schemeClr val="bg1"/>
              </a:solidFill>
              <a:effectLst>
                <a:glow rad="38100">
                  <a:schemeClr val="bg1">
                    <a:alpha val="40000"/>
                  </a:schemeClr>
                </a:glow>
                <a:outerShdw blurRad="76200" dist="38100" dir="10800000" sx="108000" sy="108000" algn="ctr" rotWithShape="0">
                  <a:schemeClr val="tx2">
                    <a:lumMod val="60000"/>
                    <a:lumOff val="40000"/>
                    <a:alpha val="89000"/>
                  </a:schemeClr>
                </a:outerShdw>
              </a:effectLst>
              <a:latin typeface="Arial" panose="020B0604020202020204" pitchFamily="34" charset="0"/>
              <a:cs typeface="Arial" panose="020B0604020202020204" pitchFamily="34" charset="0"/>
            </a:endParaRPr>
          </a:p>
          <a:p>
            <a:endParaRPr lang="en-CA"/>
          </a:p>
        </p:txBody>
      </p:sp>
      <p:sp>
        <p:nvSpPr>
          <p:cNvPr id="19" name="TextBox 18">
            <a:extLst>
              <a:ext uri="{FF2B5EF4-FFF2-40B4-BE49-F238E27FC236}">
                <a16:creationId xmlns:a16="http://schemas.microsoft.com/office/drawing/2014/main" id="{5AA119D3-01BD-4958-B9FA-DB89ED81A8AA}"/>
              </a:ext>
            </a:extLst>
          </p:cNvPr>
          <p:cNvSpPr txBox="1"/>
          <p:nvPr userDrawn="1"/>
        </p:nvSpPr>
        <p:spPr>
          <a:xfrm>
            <a:off x="738083" y="5249358"/>
            <a:ext cx="3847267"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600" kern="12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FA 90</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600" kern="12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SP: -12 6/15 256x175</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600" kern="12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FLAIR 6500/1650/104 5mm T</a:t>
            </a:r>
          </a:p>
          <a:p>
            <a:endParaRPr lang="en-CA">
              <a:solidFill>
                <a:schemeClr val="bg1"/>
              </a:solidFill>
              <a:effectLst>
                <a:glow rad="38100">
                  <a:schemeClr val="bg1">
                    <a:alpha val="40000"/>
                  </a:schemeClr>
                </a:glow>
                <a:outerShdw blurRad="76200" dist="38100" dir="10800000" sx="108000" sy="108000" algn="ctr" rotWithShape="0">
                  <a:schemeClr val="tx2">
                    <a:lumMod val="60000"/>
                    <a:lumOff val="40000"/>
                    <a:alpha val="89000"/>
                  </a:schemeClr>
                </a:outerShdw>
              </a:effectLst>
              <a:latin typeface="Arial" panose="020B0604020202020204" pitchFamily="34" charset="0"/>
              <a:cs typeface="Arial" panose="020B0604020202020204" pitchFamily="34" charset="0"/>
            </a:endParaRPr>
          </a:p>
          <a:p>
            <a:endParaRPr lang="en-CA"/>
          </a:p>
        </p:txBody>
      </p:sp>
      <p:sp>
        <p:nvSpPr>
          <p:cNvPr id="20" name="TextBox 19">
            <a:extLst>
              <a:ext uri="{FF2B5EF4-FFF2-40B4-BE49-F238E27FC236}">
                <a16:creationId xmlns:a16="http://schemas.microsoft.com/office/drawing/2014/main" id="{CE6F3CAF-71EF-4262-A670-28171AE4AE87}"/>
              </a:ext>
            </a:extLst>
          </p:cNvPr>
          <p:cNvSpPr txBox="1"/>
          <p:nvPr userDrawn="1"/>
        </p:nvSpPr>
        <p:spPr>
          <a:xfrm>
            <a:off x="8204137" y="5277543"/>
            <a:ext cx="2843317" cy="113877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CA" sz="1600" err="1">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Fov</a:t>
            </a:r>
            <a:r>
              <a:rPr lang="en-CA" sz="16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 240.0x240.0</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16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W: 979 L:550</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16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XGY OPER-0.35</a:t>
            </a:r>
          </a:p>
          <a:p>
            <a:endParaRPr lang="en-CA"/>
          </a:p>
        </p:txBody>
      </p:sp>
      <p:sp>
        <p:nvSpPr>
          <p:cNvPr id="63" name="TextBox 62">
            <a:extLst>
              <a:ext uri="{FF2B5EF4-FFF2-40B4-BE49-F238E27FC236}">
                <a16:creationId xmlns:a16="http://schemas.microsoft.com/office/drawing/2014/main" id="{5165B9A1-1029-4210-9245-B7E1B20F15CD}"/>
              </a:ext>
            </a:extLst>
          </p:cNvPr>
          <p:cNvSpPr txBox="1"/>
          <p:nvPr userDrawn="1"/>
        </p:nvSpPr>
        <p:spPr>
          <a:xfrm>
            <a:off x="762929" y="2055239"/>
            <a:ext cx="50884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400" kern="12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mm</a:t>
            </a:r>
          </a:p>
        </p:txBody>
      </p:sp>
      <p:grpSp>
        <p:nvGrpSpPr>
          <p:cNvPr id="66" name="Group 65">
            <a:extLst>
              <a:ext uri="{FF2B5EF4-FFF2-40B4-BE49-F238E27FC236}">
                <a16:creationId xmlns:a16="http://schemas.microsoft.com/office/drawing/2014/main" id="{2BF1F173-7D64-4E60-8310-538E758EE342}"/>
              </a:ext>
            </a:extLst>
          </p:cNvPr>
          <p:cNvGrpSpPr/>
          <p:nvPr userDrawn="1"/>
        </p:nvGrpSpPr>
        <p:grpSpPr>
          <a:xfrm>
            <a:off x="876807" y="2205184"/>
            <a:ext cx="681695" cy="2052881"/>
            <a:chOff x="971691" y="2209127"/>
            <a:chExt cx="681695" cy="2052881"/>
          </a:xfrm>
        </p:grpSpPr>
        <p:cxnSp>
          <p:nvCxnSpPr>
            <p:cNvPr id="22" name="Straight Connector 21">
              <a:extLst>
                <a:ext uri="{FF2B5EF4-FFF2-40B4-BE49-F238E27FC236}">
                  <a16:creationId xmlns:a16="http://schemas.microsoft.com/office/drawing/2014/main" id="{41EAABC8-F132-49C6-9210-6D5392FC94B2}"/>
                </a:ext>
              </a:extLst>
            </p:cNvPr>
            <p:cNvCxnSpPr>
              <a:cxnSpLocks/>
            </p:cNvCxnSpPr>
            <p:nvPr userDrawn="1"/>
          </p:nvCxnSpPr>
          <p:spPr>
            <a:xfrm>
              <a:off x="985037" y="2364090"/>
              <a:ext cx="0" cy="1754047"/>
            </a:xfrm>
            <a:prstGeom prst="line">
              <a:avLst/>
            </a:prstGeom>
            <a:ln w="38100">
              <a:solidFill>
                <a:schemeClr val="bg1"/>
              </a:solidFill>
            </a:ln>
            <a:effectLst>
              <a:glow rad="38100">
                <a:schemeClr val="bg1">
                  <a:alpha val="31000"/>
                </a:schemeClr>
              </a:glow>
              <a:outerShdw blurRad="190500" dist="12700" algn="ctr" rotWithShape="0">
                <a:schemeClr val="bg1">
                  <a:alpha val="51000"/>
                </a:schemeClr>
              </a:outerShdw>
            </a:effectLst>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719408D3-D11D-4D8F-83F1-5C7EEC8DA7DB}"/>
                </a:ext>
              </a:extLst>
            </p:cNvPr>
            <p:cNvGrpSpPr/>
            <p:nvPr userDrawn="1"/>
          </p:nvGrpSpPr>
          <p:grpSpPr>
            <a:xfrm>
              <a:off x="971691" y="2364090"/>
              <a:ext cx="142734" cy="1744030"/>
              <a:chOff x="971690" y="2364090"/>
              <a:chExt cx="180209" cy="1744030"/>
            </a:xfrm>
          </p:grpSpPr>
          <p:cxnSp>
            <p:nvCxnSpPr>
              <p:cNvPr id="24" name="Straight Connector 23">
                <a:extLst>
                  <a:ext uri="{FF2B5EF4-FFF2-40B4-BE49-F238E27FC236}">
                    <a16:creationId xmlns:a16="http://schemas.microsoft.com/office/drawing/2014/main" id="{B5514967-06C3-482C-887B-7C4143A7785E}"/>
                  </a:ext>
                </a:extLst>
              </p:cNvPr>
              <p:cNvCxnSpPr>
                <a:cxnSpLocks/>
              </p:cNvCxnSpPr>
              <p:nvPr userDrawn="1"/>
            </p:nvCxnSpPr>
            <p:spPr>
              <a:xfrm flipH="1">
                <a:off x="971690" y="2364090"/>
                <a:ext cx="180209" cy="0"/>
              </a:xfrm>
              <a:prstGeom prst="line">
                <a:avLst/>
              </a:prstGeom>
              <a:ln w="19050">
                <a:solidFill>
                  <a:schemeClr val="bg1"/>
                </a:solidFill>
              </a:ln>
              <a:effectLst>
                <a:glow rad="38100">
                  <a:schemeClr val="bg1">
                    <a:alpha val="31000"/>
                  </a:schemeClr>
                </a:glow>
                <a:outerShdw blurRad="190500" dist="12700" algn="ctr" rotWithShape="0">
                  <a:schemeClr val="bg1">
                    <a:alpha val="51000"/>
                  </a:schemeClr>
                </a:outerShdw>
              </a:effectLst>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48728C9-36D1-47D0-AF4F-A87D284174DC}"/>
                  </a:ext>
                </a:extLst>
              </p:cNvPr>
              <p:cNvCxnSpPr>
                <a:cxnSpLocks/>
              </p:cNvCxnSpPr>
              <p:nvPr userDrawn="1"/>
            </p:nvCxnSpPr>
            <p:spPr>
              <a:xfrm flipH="1">
                <a:off x="971690" y="2557871"/>
                <a:ext cx="180209" cy="0"/>
              </a:xfrm>
              <a:prstGeom prst="line">
                <a:avLst/>
              </a:prstGeom>
              <a:ln w="19050">
                <a:solidFill>
                  <a:schemeClr val="bg1"/>
                </a:solidFill>
              </a:ln>
              <a:effectLst>
                <a:glow rad="38100">
                  <a:schemeClr val="bg1">
                    <a:alpha val="31000"/>
                  </a:schemeClr>
                </a:glow>
                <a:outerShdw blurRad="190500" dist="12700" algn="ctr" rotWithShape="0">
                  <a:schemeClr val="bg1">
                    <a:alpha val="51000"/>
                  </a:schemeClr>
                </a:outerShdw>
              </a:effectLst>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9145FDF-6525-4157-9456-68EBEA6D6FC7}"/>
                  </a:ext>
                </a:extLst>
              </p:cNvPr>
              <p:cNvCxnSpPr>
                <a:cxnSpLocks/>
              </p:cNvCxnSpPr>
              <p:nvPr userDrawn="1"/>
            </p:nvCxnSpPr>
            <p:spPr>
              <a:xfrm flipH="1">
                <a:off x="971690" y="2751652"/>
                <a:ext cx="180209" cy="0"/>
              </a:xfrm>
              <a:prstGeom prst="line">
                <a:avLst/>
              </a:prstGeom>
              <a:ln w="19050">
                <a:solidFill>
                  <a:schemeClr val="bg1"/>
                </a:solidFill>
              </a:ln>
              <a:effectLst>
                <a:glow rad="38100">
                  <a:schemeClr val="bg1">
                    <a:alpha val="31000"/>
                  </a:schemeClr>
                </a:glow>
                <a:outerShdw blurRad="190500" dist="12700" algn="ctr" rotWithShape="0">
                  <a:schemeClr val="bg1">
                    <a:alpha val="51000"/>
                  </a:schemeClr>
                </a:outerShdw>
              </a:effectLst>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645D9C1-3254-4E71-8187-3DB5F211AC09}"/>
                  </a:ext>
                </a:extLst>
              </p:cNvPr>
              <p:cNvCxnSpPr>
                <a:cxnSpLocks/>
              </p:cNvCxnSpPr>
              <p:nvPr userDrawn="1"/>
            </p:nvCxnSpPr>
            <p:spPr>
              <a:xfrm flipH="1">
                <a:off x="971690" y="2945433"/>
                <a:ext cx="180209" cy="0"/>
              </a:xfrm>
              <a:prstGeom prst="line">
                <a:avLst/>
              </a:prstGeom>
              <a:ln w="19050">
                <a:solidFill>
                  <a:schemeClr val="bg1"/>
                </a:solidFill>
              </a:ln>
              <a:effectLst>
                <a:glow rad="38100">
                  <a:schemeClr val="bg1">
                    <a:alpha val="31000"/>
                  </a:schemeClr>
                </a:glow>
                <a:outerShdw blurRad="190500" dist="12700" algn="ctr" rotWithShape="0">
                  <a:schemeClr val="bg1">
                    <a:alpha val="51000"/>
                  </a:schemeClr>
                </a:outerShdw>
              </a:effectLst>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E28FE78-1756-4A7B-9B50-B94A65F4F1D4}"/>
                  </a:ext>
                </a:extLst>
              </p:cNvPr>
              <p:cNvCxnSpPr>
                <a:cxnSpLocks/>
              </p:cNvCxnSpPr>
              <p:nvPr userDrawn="1"/>
            </p:nvCxnSpPr>
            <p:spPr>
              <a:xfrm flipH="1">
                <a:off x="971690" y="3139214"/>
                <a:ext cx="180209" cy="0"/>
              </a:xfrm>
              <a:prstGeom prst="line">
                <a:avLst/>
              </a:prstGeom>
              <a:ln w="19050">
                <a:solidFill>
                  <a:schemeClr val="bg1"/>
                </a:solidFill>
              </a:ln>
              <a:effectLst>
                <a:glow rad="38100">
                  <a:schemeClr val="bg1">
                    <a:alpha val="31000"/>
                  </a:schemeClr>
                </a:glow>
                <a:outerShdw blurRad="190500" dist="12700" algn="ctr" rotWithShape="0">
                  <a:schemeClr val="bg1">
                    <a:alpha val="51000"/>
                  </a:schemeClr>
                </a:outerShdw>
              </a:effectLst>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FA84D50-3EE6-44C2-8C26-4D30AE4F0246}"/>
                  </a:ext>
                </a:extLst>
              </p:cNvPr>
              <p:cNvCxnSpPr>
                <a:cxnSpLocks/>
              </p:cNvCxnSpPr>
              <p:nvPr userDrawn="1"/>
            </p:nvCxnSpPr>
            <p:spPr>
              <a:xfrm flipH="1">
                <a:off x="971690" y="3332995"/>
                <a:ext cx="180209" cy="0"/>
              </a:xfrm>
              <a:prstGeom prst="line">
                <a:avLst/>
              </a:prstGeom>
              <a:ln w="19050">
                <a:solidFill>
                  <a:schemeClr val="bg1"/>
                </a:solidFill>
              </a:ln>
              <a:effectLst>
                <a:glow rad="38100">
                  <a:schemeClr val="bg1">
                    <a:alpha val="31000"/>
                  </a:schemeClr>
                </a:glow>
                <a:outerShdw blurRad="190500" dist="12700" algn="ctr" rotWithShape="0">
                  <a:schemeClr val="bg1">
                    <a:alpha val="51000"/>
                  </a:schemeClr>
                </a:outerShdw>
              </a:effectLst>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2B9EA2A-0B47-4EA2-9BE4-3DA70AF3AA48}"/>
                  </a:ext>
                </a:extLst>
              </p:cNvPr>
              <p:cNvCxnSpPr>
                <a:cxnSpLocks/>
              </p:cNvCxnSpPr>
              <p:nvPr userDrawn="1"/>
            </p:nvCxnSpPr>
            <p:spPr>
              <a:xfrm flipH="1">
                <a:off x="971690" y="3526776"/>
                <a:ext cx="180209" cy="0"/>
              </a:xfrm>
              <a:prstGeom prst="line">
                <a:avLst/>
              </a:prstGeom>
              <a:ln w="19050">
                <a:solidFill>
                  <a:schemeClr val="bg1"/>
                </a:solidFill>
              </a:ln>
              <a:effectLst>
                <a:glow rad="38100">
                  <a:schemeClr val="bg1">
                    <a:alpha val="31000"/>
                  </a:schemeClr>
                </a:glow>
                <a:outerShdw blurRad="190500" dist="12700" algn="ctr" rotWithShape="0">
                  <a:schemeClr val="bg1">
                    <a:alpha val="51000"/>
                  </a:schemeClr>
                </a:outerShdw>
              </a:effectLst>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1E7BB25-47D7-43E2-B940-336DB1243B05}"/>
                  </a:ext>
                </a:extLst>
              </p:cNvPr>
              <p:cNvCxnSpPr>
                <a:cxnSpLocks/>
              </p:cNvCxnSpPr>
              <p:nvPr userDrawn="1"/>
            </p:nvCxnSpPr>
            <p:spPr>
              <a:xfrm flipH="1">
                <a:off x="971690" y="3720557"/>
                <a:ext cx="180209" cy="0"/>
              </a:xfrm>
              <a:prstGeom prst="line">
                <a:avLst/>
              </a:prstGeom>
              <a:ln w="19050">
                <a:solidFill>
                  <a:schemeClr val="bg1"/>
                </a:solidFill>
              </a:ln>
              <a:effectLst>
                <a:glow rad="38100">
                  <a:schemeClr val="bg1">
                    <a:alpha val="31000"/>
                  </a:schemeClr>
                </a:glow>
                <a:outerShdw blurRad="190500" dist="12700" algn="ctr" rotWithShape="0">
                  <a:schemeClr val="bg1">
                    <a:alpha val="51000"/>
                  </a:schemeClr>
                </a:outerShdw>
              </a:effectLst>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731619-9FD4-4E94-A137-0655A4D87914}"/>
                  </a:ext>
                </a:extLst>
              </p:cNvPr>
              <p:cNvCxnSpPr>
                <a:cxnSpLocks/>
              </p:cNvCxnSpPr>
              <p:nvPr userDrawn="1"/>
            </p:nvCxnSpPr>
            <p:spPr>
              <a:xfrm flipH="1">
                <a:off x="971690" y="3914338"/>
                <a:ext cx="180209" cy="0"/>
              </a:xfrm>
              <a:prstGeom prst="line">
                <a:avLst/>
              </a:prstGeom>
              <a:ln w="19050">
                <a:solidFill>
                  <a:schemeClr val="bg1"/>
                </a:solidFill>
              </a:ln>
              <a:effectLst>
                <a:glow rad="38100">
                  <a:schemeClr val="bg1">
                    <a:alpha val="31000"/>
                  </a:schemeClr>
                </a:glow>
                <a:outerShdw blurRad="190500" dist="12700" algn="ctr" rotWithShape="0">
                  <a:schemeClr val="bg1">
                    <a:alpha val="51000"/>
                  </a:schemeClr>
                </a:outerShdw>
              </a:effectLst>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47E7561-31C8-4557-9410-F64D4BB1EEC5}"/>
                  </a:ext>
                </a:extLst>
              </p:cNvPr>
              <p:cNvCxnSpPr>
                <a:cxnSpLocks/>
              </p:cNvCxnSpPr>
              <p:nvPr userDrawn="1"/>
            </p:nvCxnSpPr>
            <p:spPr>
              <a:xfrm flipH="1">
                <a:off x="971690" y="4108120"/>
                <a:ext cx="180209" cy="0"/>
              </a:xfrm>
              <a:prstGeom prst="line">
                <a:avLst/>
              </a:prstGeom>
              <a:ln w="19050">
                <a:solidFill>
                  <a:schemeClr val="bg1"/>
                </a:solidFill>
              </a:ln>
              <a:effectLst>
                <a:glow rad="38100">
                  <a:schemeClr val="bg1">
                    <a:alpha val="31000"/>
                  </a:schemeClr>
                </a:glow>
                <a:outerShdw blurRad="190500" dist="12700" algn="ctr" rotWithShape="0">
                  <a:schemeClr val="bg1">
                    <a:alpha val="51000"/>
                  </a:schemeClr>
                </a:outerShdw>
              </a:effectLst>
            </p:spPr>
            <p:style>
              <a:lnRef idx="1">
                <a:schemeClr val="accent1"/>
              </a:lnRef>
              <a:fillRef idx="0">
                <a:schemeClr val="accent1"/>
              </a:fillRef>
              <a:effectRef idx="0">
                <a:schemeClr val="accent1"/>
              </a:effectRef>
              <a:fontRef idx="minor">
                <a:schemeClr val="tx1"/>
              </a:fontRef>
            </p:style>
          </p:cxnSp>
        </p:grpSp>
        <p:sp>
          <p:nvSpPr>
            <p:cNvPr id="64" name="TextBox 63">
              <a:extLst>
                <a:ext uri="{FF2B5EF4-FFF2-40B4-BE49-F238E27FC236}">
                  <a16:creationId xmlns:a16="http://schemas.microsoft.com/office/drawing/2014/main" id="{0C231D11-A0F0-4C1C-8718-4531311BC00F}"/>
                </a:ext>
              </a:extLst>
            </p:cNvPr>
            <p:cNvSpPr txBox="1"/>
            <p:nvPr userDrawn="1"/>
          </p:nvSpPr>
          <p:spPr>
            <a:xfrm>
              <a:off x="1144546" y="2209127"/>
              <a:ext cx="25006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400" kern="12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0</a:t>
              </a:r>
            </a:p>
          </p:txBody>
        </p:sp>
        <p:sp>
          <p:nvSpPr>
            <p:cNvPr id="65" name="TextBox 64">
              <a:extLst>
                <a:ext uri="{FF2B5EF4-FFF2-40B4-BE49-F238E27FC236}">
                  <a16:creationId xmlns:a16="http://schemas.microsoft.com/office/drawing/2014/main" id="{B543CDAE-0B61-4129-8C8D-241006D6BBFC}"/>
                </a:ext>
              </a:extLst>
            </p:cNvPr>
            <p:cNvSpPr txBox="1"/>
            <p:nvPr userDrawn="1"/>
          </p:nvSpPr>
          <p:spPr>
            <a:xfrm>
              <a:off x="1144545" y="3954231"/>
              <a:ext cx="50884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400" kern="12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90</a:t>
              </a:r>
            </a:p>
          </p:txBody>
        </p:sp>
      </p:grpSp>
    </p:spTree>
    <p:extLst>
      <p:ext uri="{BB962C8B-B14F-4D97-AF65-F5344CB8AC3E}">
        <p14:creationId xmlns:p14="http://schemas.microsoft.com/office/powerpoint/2010/main" val="2957323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AB40BCD-0310-464F-80DD-BAE8DB0A6FCD}"/>
              </a:ext>
            </a:extLst>
          </p:cNvPr>
          <p:cNvSpPr/>
          <p:nvPr userDrawn="1"/>
        </p:nvSpPr>
        <p:spPr>
          <a:xfrm>
            <a:off x="1" y="0"/>
            <a:ext cx="4401223"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pic>
        <p:nvPicPr>
          <p:cNvPr id="17" name="Picture 16">
            <a:extLst>
              <a:ext uri="{FF2B5EF4-FFF2-40B4-BE49-F238E27FC236}">
                <a16:creationId xmlns:a16="http://schemas.microsoft.com/office/drawing/2014/main" id="{45104E35-C2E0-423D-8AD6-A4C824A42FB4}"/>
              </a:ext>
            </a:extLst>
          </p:cNvPr>
          <p:cNvPicPr>
            <a:picLocks noChangeAspect="1"/>
          </p:cNvPicPr>
          <p:nvPr userDrawn="1"/>
        </p:nvPicPr>
        <p:blipFill>
          <a:blip r:embed="rId2">
            <a:alphaModFix/>
            <a:extLst>
              <a:ext uri="{BEBA8EAE-BF5A-486C-A8C5-ECC9F3942E4B}">
                <a14:imgProps xmlns:a14="http://schemas.microsoft.com/office/drawing/2010/main">
                  <a14:imgLayer r:embed="rId3">
                    <a14:imgEffect>
                      <a14:brightnessContrast bright="-42000"/>
                    </a14:imgEffect>
                  </a14:imgLayer>
                </a14:imgProps>
              </a:ext>
              <a:ext uri="{28A0092B-C50C-407E-A947-70E740481C1C}">
                <a14:useLocalDpi xmlns:a14="http://schemas.microsoft.com/office/drawing/2010/main" val="0"/>
              </a:ext>
            </a:extLst>
          </a:blip>
          <a:stretch>
            <a:fillRect/>
          </a:stretch>
        </p:blipFill>
        <p:spPr>
          <a:xfrm>
            <a:off x="968889" y="1655445"/>
            <a:ext cx="2661611" cy="3547110"/>
          </a:xfrm>
          <a:prstGeom prst="rect">
            <a:avLst/>
          </a:prstGeom>
          <a:effectLst/>
        </p:spPr>
      </p:pic>
      <p:sp>
        <p:nvSpPr>
          <p:cNvPr id="18" name="Rectangle 17">
            <a:extLst>
              <a:ext uri="{FF2B5EF4-FFF2-40B4-BE49-F238E27FC236}">
                <a16:creationId xmlns:a16="http://schemas.microsoft.com/office/drawing/2014/main" id="{BCE4B3C8-1CF4-4513-BFDE-C8B26EC86172}"/>
              </a:ext>
            </a:extLst>
          </p:cNvPr>
          <p:cNvSpPr/>
          <p:nvPr userDrawn="1"/>
        </p:nvSpPr>
        <p:spPr>
          <a:xfrm>
            <a:off x="850245" y="1497330"/>
            <a:ext cx="2898897" cy="3863340"/>
          </a:xfrm>
          <a:prstGeom prst="rect">
            <a:avLst/>
          </a:prstGeom>
          <a:gradFill flip="none" rotWithShape="1">
            <a:gsLst>
              <a:gs pos="13000">
                <a:schemeClr val="tx1">
                  <a:alpha val="39000"/>
                </a:schemeClr>
              </a:gs>
              <a:gs pos="0">
                <a:schemeClr val="tx1">
                  <a:alpha val="14000"/>
                </a:schemeClr>
              </a:gs>
              <a:gs pos="60000">
                <a:schemeClr val="tx1">
                  <a:alpha val="70000"/>
                </a:schemeClr>
              </a:gs>
              <a:gs pos="100000">
                <a:schemeClr val="tx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itle 1">
            <a:extLst>
              <a:ext uri="{FF2B5EF4-FFF2-40B4-BE49-F238E27FC236}">
                <a16:creationId xmlns:a16="http://schemas.microsoft.com/office/drawing/2014/main" id="{4E66B856-6C77-41F8-AEC8-83AF93CF822A}"/>
              </a:ext>
            </a:extLst>
          </p:cNvPr>
          <p:cNvSpPr>
            <a:spLocks noGrp="1"/>
          </p:cNvSpPr>
          <p:nvPr>
            <p:ph type="title"/>
          </p:nvPr>
        </p:nvSpPr>
        <p:spPr>
          <a:xfrm>
            <a:off x="478234" y="365125"/>
            <a:ext cx="3683000" cy="1325563"/>
          </a:xfrm>
        </p:spPr>
        <p:txBody>
          <a:bodyPr>
            <a:normAutofit/>
          </a:bodyPr>
          <a:lstStyle>
            <a:lvl1pPr>
              <a:defRPr sz="3600">
                <a:solidFill>
                  <a:schemeClr val="bg1"/>
                </a:solidFill>
                <a:effectLst>
                  <a:glow rad="38100">
                    <a:schemeClr val="bg1">
                      <a:alpha val="40000"/>
                    </a:schemeClr>
                  </a:glow>
                  <a:outerShdw blurRad="76200" dist="38100" algn="ctr" rotWithShape="0">
                    <a:schemeClr val="bg1">
                      <a:alpha val="99000"/>
                    </a:schemeClr>
                  </a:outerShdw>
                </a:effectLst>
              </a:defRPr>
            </a:lvl1pPr>
          </a:lstStyle>
          <a:p>
            <a:r>
              <a:rPr lang="en-US"/>
              <a:t>Click to edit Master title style</a:t>
            </a:r>
            <a:endParaRPr lang="en-CA"/>
          </a:p>
        </p:txBody>
      </p:sp>
      <p:sp>
        <p:nvSpPr>
          <p:cNvPr id="12" name="Content Placeholder 2">
            <a:extLst>
              <a:ext uri="{FF2B5EF4-FFF2-40B4-BE49-F238E27FC236}">
                <a16:creationId xmlns:a16="http://schemas.microsoft.com/office/drawing/2014/main" id="{24E6B601-941D-4672-AE69-D55F048AE17D}"/>
              </a:ext>
            </a:extLst>
          </p:cNvPr>
          <p:cNvSpPr>
            <a:spLocks noGrp="1"/>
          </p:cNvSpPr>
          <p:nvPr>
            <p:ph idx="1" hasCustomPrompt="1"/>
          </p:nvPr>
        </p:nvSpPr>
        <p:spPr>
          <a:xfrm>
            <a:off x="4789299" y="1825625"/>
            <a:ext cx="6728202" cy="4351338"/>
          </a:xfrm>
        </p:spPr>
        <p:txBody>
          <a:bodyPr/>
          <a:lstStyle>
            <a:lvl1pPr marL="228600" indent="-228600">
              <a:buFont typeface="Wingdings" panose="05000000000000000000" pitchFamily="2" charset="2"/>
              <a:buChar char="§"/>
              <a:defRPr>
                <a:solidFill>
                  <a:schemeClr val="tx1"/>
                </a:solidFill>
                <a:effectLst/>
              </a:defRPr>
            </a:lvl1pPr>
            <a:lvl2pPr marL="685800" indent="-228600">
              <a:buFont typeface="Wingdings" panose="05000000000000000000" pitchFamily="2" charset="2"/>
              <a:buChar char="§"/>
              <a:defRPr>
                <a:solidFill>
                  <a:schemeClr val="tx1"/>
                </a:solidFill>
                <a:effectLst/>
              </a:defRPr>
            </a:lvl2pPr>
            <a:lvl3pPr marL="1143000" indent="-228600">
              <a:buFont typeface="Wingdings" panose="05000000000000000000" pitchFamily="2" charset="2"/>
              <a:buChar char="§"/>
              <a:defRPr>
                <a:solidFill>
                  <a:schemeClr val="tx1"/>
                </a:solidFill>
                <a:effectLst/>
              </a:defRPr>
            </a:lvl3pPr>
            <a:lvl4pPr marL="1600200" indent="-228600">
              <a:buFont typeface="Wingdings" panose="05000000000000000000" pitchFamily="2" charset="2"/>
              <a:buChar char="§"/>
              <a:defRPr>
                <a:solidFill>
                  <a:schemeClr val="tx1"/>
                </a:solidFill>
                <a:effectLst/>
              </a:defRPr>
            </a:lvl4pPr>
            <a:lvl5pPr marL="2057400" indent="-228600">
              <a:buFont typeface="Wingdings" panose="05000000000000000000" pitchFamily="2" charset="2"/>
              <a:buChar char="§"/>
              <a:defRPr>
                <a:solidFill>
                  <a:schemeClr val="tx1"/>
                </a:solidFill>
                <a:effectLst/>
              </a:defRPr>
            </a:lvl5pPr>
          </a:lstStyle>
          <a:p>
            <a:pPr lvl="0"/>
            <a:r>
              <a:rPr lang="en-US"/>
              <a:t>Click to edit Master text styles </a:t>
            </a:r>
          </a:p>
          <a:p>
            <a:pPr lvl="1"/>
            <a:r>
              <a:rPr lang="en-US"/>
              <a:t>Second level</a:t>
            </a:r>
          </a:p>
          <a:p>
            <a:pPr lvl="2"/>
            <a:r>
              <a:rPr lang="en-US"/>
              <a:t>Third level</a:t>
            </a:r>
          </a:p>
          <a:p>
            <a:pPr lvl="3"/>
            <a:r>
              <a:rPr lang="en-US"/>
              <a:t>Fourth level</a:t>
            </a:r>
          </a:p>
          <a:p>
            <a:pPr lvl="4"/>
            <a:r>
              <a:rPr lang="en-US"/>
              <a:t>Fifth level</a:t>
            </a:r>
            <a:endParaRPr lang="en-CA"/>
          </a:p>
        </p:txBody>
      </p:sp>
      <p:sp>
        <p:nvSpPr>
          <p:cNvPr id="14" name="TextBox 13">
            <a:extLst>
              <a:ext uri="{FF2B5EF4-FFF2-40B4-BE49-F238E27FC236}">
                <a16:creationId xmlns:a16="http://schemas.microsoft.com/office/drawing/2014/main" id="{527D2B83-8C07-41EF-A03B-C7804B7680CE}"/>
              </a:ext>
            </a:extLst>
          </p:cNvPr>
          <p:cNvSpPr txBox="1"/>
          <p:nvPr userDrawn="1"/>
        </p:nvSpPr>
        <p:spPr>
          <a:xfrm>
            <a:off x="8782791" y="289242"/>
            <a:ext cx="2843317" cy="73866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CA" sz="1400">
                <a:solidFill>
                  <a:schemeClr val="tx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CLINIC ROTMAN MMA</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1400">
                <a:solidFill>
                  <a:schemeClr val="tx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04/23/2023 06:23:57 PM</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1400">
                <a:solidFill>
                  <a:schemeClr val="tx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05:25</a:t>
            </a:r>
          </a:p>
        </p:txBody>
      </p:sp>
    </p:spTree>
    <p:extLst>
      <p:ext uri="{BB962C8B-B14F-4D97-AF65-F5344CB8AC3E}">
        <p14:creationId xmlns:p14="http://schemas.microsoft.com/office/powerpoint/2010/main" val="12125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78F3773-6FB8-4D1C-A5BF-9332514F5D76}"/>
              </a:ext>
            </a:extLst>
          </p:cNvPr>
          <p:cNvSpPr/>
          <p:nvPr userDrawn="1"/>
        </p:nvSpPr>
        <p:spPr>
          <a:xfrm>
            <a:off x="0" y="0"/>
            <a:ext cx="572262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 name="Subtitle 2">
            <a:extLst>
              <a:ext uri="{FF2B5EF4-FFF2-40B4-BE49-F238E27FC236}">
                <a16:creationId xmlns:a16="http://schemas.microsoft.com/office/drawing/2014/main" id="{3CEB1F8C-1E02-4136-A929-2159FA6BBC72}"/>
              </a:ext>
            </a:extLst>
          </p:cNvPr>
          <p:cNvSpPr>
            <a:spLocks noGrp="1"/>
          </p:cNvSpPr>
          <p:nvPr>
            <p:ph type="subTitle" idx="1"/>
          </p:nvPr>
        </p:nvSpPr>
        <p:spPr>
          <a:xfrm>
            <a:off x="8029320" y="3914338"/>
            <a:ext cx="3015021" cy="659970"/>
          </a:xfrm>
        </p:spPr>
        <p:txBody>
          <a:bodyPr>
            <a:normAutofit/>
          </a:bodyPr>
          <a:lstStyle>
            <a:lvl1pPr marL="0" indent="0" algn="ctr">
              <a:buNone/>
              <a:defRPr lang="en-CA" sz="1800" kern="1200" dirty="0">
                <a:solidFill>
                  <a:schemeClr val="tx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t>Click to edit Master subtitle style</a:t>
            </a:r>
            <a:endParaRPr lang="en-CA"/>
          </a:p>
        </p:txBody>
      </p:sp>
      <p:sp>
        <p:nvSpPr>
          <p:cNvPr id="4" name="Date Placeholder 3">
            <a:extLst>
              <a:ext uri="{FF2B5EF4-FFF2-40B4-BE49-F238E27FC236}">
                <a16:creationId xmlns:a16="http://schemas.microsoft.com/office/drawing/2014/main" id="{1D831AD2-6270-4A8E-AD52-62685906F5DE}"/>
              </a:ext>
            </a:extLst>
          </p:cNvPr>
          <p:cNvSpPr>
            <a:spLocks noGrp="1"/>
          </p:cNvSpPr>
          <p:nvPr>
            <p:ph type="dt" sz="half" idx="10"/>
          </p:nvPr>
        </p:nvSpPr>
        <p:spPr/>
        <p:txBody>
          <a:bodyPr/>
          <a:lstStyle>
            <a:lvl1pPr>
              <a:defRPr>
                <a:solidFill>
                  <a:schemeClr val="bg1">
                    <a:lumMod val="85000"/>
                  </a:schemeClr>
                </a:solidFill>
              </a:defRPr>
            </a:lvl1pPr>
          </a:lstStyle>
          <a:p>
            <a:fld id="{1D36BD31-340A-43FA-B77B-2EB74193D072}" type="datetimeFigureOut">
              <a:rPr lang="en-CA" smtClean="0"/>
              <a:pPr/>
              <a:t>2023-04-24</a:t>
            </a:fld>
            <a:endParaRPr lang="en-CA"/>
          </a:p>
        </p:txBody>
      </p:sp>
      <p:sp>
        <p:nvSpPr>
          <p:cNvPr id="5" name="Footer Placeholder 4">
            <a:extLst>
              <a:ext uri="{FF2B5EF4-FFF2-40B4-BE49-F238E27FC236}">
                <a16:creationId xmlns:a16="http://schemas.microsoft.com/office/drawing/2014/main" id="{D3280FB3-D665-4CA8-A97C-289EC48C7C87}"/>
              </a:ext>
            </a:extLst>
          </p:cNvPr>
          <p:cNvSpPr>
            <a:spLocks noGrp="1"/>
          </p:cNvSpPr>
          <p:nvPr>
            <p:ph type="ftr" sz="quarter" idx="11"/>
          </p:nvPr>
        </p:nvSpPr>
        <p:spPr/>
        <p:txBody>
          <a:bodyPr/>
          <a:lstStyle>
            <a:lvl1pPr>
              <a:defRPr>
                <a:solidFill>
                  <a:schemeClr val="bg1">
                    <a:lumMod val="85000"/>
                  </a:schemeClr>
                </a:solidFill>
              </a:defRPr>
            </a:lvl1pPr>
          </a:lstStyle>
          <a:p>
            <a:endParaRPr lang="en-CA"/>
          </a:p>
        </p:txBody>
      </p:sp>
      <p:sp>
        <p:nvSpPr>
          <p:cNvPr id="6" name="Slide Number Placeholder 5">
            <a:extLst>
              <a:ext uri="{FF2B5EF4-FFF2-40B4-BE49-F238E27FC236}">
                <a16:creationId xmlns:a16="http://schemas.microsoft.com/office/drawing/2014/main" id="{1A2FBE40-BCA4-4430-A3FC-88E70D787EAE}"/>
              </a:ext>
            </a:extLst>
          </p:cNvPr>
          <p:cNvSpPr>
            <a:spLocks noGrp="1"/>
          </p:cNvSpPr>
          <p:nvPr>
            <p:ph type="sldNum" sz="quarter" idx="12"/>
          </p:nvPr>
        </p:nvSpPr>
        <p:spPr/>
        <p:txBody>
          <a:bodyPr/>
          <a:lstStyle>
            <a:lvl1pPr>
              <a:defRPr>
                <a:solidFill>
                  <a:schemeClr val="bg1">
                    <a:lumMod val="85000"/>
                  </a:schemeClr>
                </a:solidFill>
              </a:defRPr>
            </a:lvl1pPr>
          </a:lstStyle>
          <a:p>
            <a:fld id="{B31479FA-A726-42F7-9EF8-5BCF76536E93}" type="slidenum">
              <a:rPr lang="en-CA" smtClean="0"/>
              <a:pPr/>
              <a:t>‹#›</a:t>
            </a:fld>
            <a:endParaRPr lang="en-CA"/>
          </a:p>
        </p:txBody>
      </p:sp>
      <p:sp>
        <p:nvSpPr>
          <p:cNvPr id="17" name="TextBox 16">
            <a:extLst>
              <a:ext uri="{FF2B5EF4-FFF2-40B4-BE49-F238E27FC236}">
                <a16:creationId xmlns:a16="http://schemas.microsoft.com/office/drawing/2014/main" id="{32D0DAC9-7916-4D3B-AA2F-146A5CCC7DD2}"/>
              </a:ext>
            </a:extLst>
          </p:cNvPr>
          <p:cNvSpPr txBox="1"/>
          <p:nvPr userDrawn="1"/>
        </p:nvSpPr>
        <p:spPr>
          <a:xfrm>
            <a:off x="8204137" y="372682"/>
            <a:ext cx="2843317" cy="113877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CA" sz="1600">
                <a:solidFill>
                  <a:schemeClr val="tx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CLINIC ROTMAN MMA</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1600">
                <a:solidFill>
                  <a:schemeClr val="tx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04/23/2023 06:23:57 PM</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1600">
                <a:solidFill>
                  <a:schemeClr val="tx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05:25</a:t>
            </a:r>
          </a:p>
          <a:p>
            <a:endParaRPr lang="en-CA">
              <a:solidFill>
                <a:schemeClr val="tx1"/>
              </a:solidFill>
            </a:endParaRPr>
          </a:p>
        </p:txBody>
      </p:sp>
      <p:sp>
        <p:nvSpPr>
          <p:cNvPr id="18" name="TextBox 17">
            <a:extLst>
              <a:ext uri="{FF2B5EF4-FFF2-40B4-BE49-F238E27FC236}">
                <a16:creationId xmlns:a16="http://schemas.microsoft.com/office/drawing/2014/main" id="{FC95D913-8E03-4CBD-BF57-314885C4E728}"/>
              </a:ext>
            </a:extLst>
          </p:cNvPr>
          <p:cNvSpPr txBox="1"/>
          <p:nvPr userDrawn="1"/>
        </p:nvSpPr>
        <p:spPr>
          <a:xfrm>
            <a:off x="738083" y="372682"/>
            <a:ext cx="2843317" cy="1415772"/>
          </a:xfrm>
          <a:prstGeom prst="rect">
            <a:avLst/>
          </a:prstGeom>
          <a:noFill/>
        </p:spPr>
        <p:txBody>
          <a:bodyPr wrap="square" rtlCol="0">
            <a:spAutoFit/>
          </a:bodyPr>
          <a:lstStyle/>
          <a:p>
            <a:r>
              <a:rPr lang="en-CA" sz="1600">
                <a:solidFill>
                  <a:schemeClr val="bg1"/>
                </a:solidFill>
                <a:effectLst>
                  <a:glow rad="38100">
                    <a:schemeClr val="bg1">
                      <a:alpha val="40000"/>
                    </a:schemeClr>
                  </a:glow>
                  <a:outerShdw blurRad="76200" dist="38100" dir="10800000" sx="108000" sy="108000" algn="ctr" rotWithShape="0">
                    <a:schemeClr val="tx2">
                      <a:lumMod val="60000"/>
                      <a:lumOff val="40000"/>
                      <a:alpha val="89000"/>
                    </a:schemeClr>
                  </a:outerShdw>
                </a:effectLst>
                <a:latin typeface="Arial" panose="020B0604020202020204" pitchFamily="34" charset="0"/>
                <a:cs typeface="Arial" panose="020B0604020202020204" pitchFamily="34" charset="0"/>
              </a:rPr>
              <a:t>14157</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6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01/</a:t>
            </a:r>
            <a:r>
              <a:rPr lang="en-CA" sz="1600" err="1">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Zabotina</a:t>
            </a:r>
            <a:r>
              <a:rPr lang="en-CA" sz="16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 L. A.</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6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F/77Y</a:t>
            </a:r>
          </a:p>
          <a:p>
            <a:endParaRPr lang="en-CA">
              <a:solidFill>
                <a:schemeClr val="bg1"/>
              </a:solidFill>
              <a:effectLst>
                <a:glow rad="38100">
                  <a:schemeClr val="bg1">
                    <a:alpha val="40000"/>
                  </a:schemeClr>
                </a:glow>
                <a:outerShdw blurRad="76200" dist="38100" dir="10800000" sx="108000" sy="108000" algn="ctr" rotWithShape="0">
                  <a:schemeClr val="tx2">
                    <a:lumMod val="60000"/>
                    <a:lumOff val="40000"/>
                    <a:alpha val="89000"/>
                  </a:schemeClr>
                </a:outerShdw>
              </a:effectLst>
              <a:latin typeface="Arial" panose="020B0604020202020204" pitchFamily="34" charset="0"/>
              <a:cs typeface="Arial" panose="020B0604020202020204" pitchFamily="34" charset="0"/>
            </a:endParaRPr>
          </a:p>
          <a:p>
            <a:endParaRPr lang="en-CA"/>
          </a:p>
        </p:txBody>
      </p:sp>
      <p:sp>
        <p:nvSpPr>
          <p:cNvPr id="19" name="TextBox 18">
            <a:extLst>
              <a:ext uri="{FF2B5EF4-FFF2-40B4-BE49-F238E27FC236}">
                <a16:creationId xmlns:a16="http://schemas.microsoft.com/office/drawing/2014/main" id="{5AA119D3-01BD-4958-B9FA-DB89ED81A8AA}"/>
              </a:ext>
            </a:extLst>
          </p:cNvPr>
          <p:cNvSpPr txBox="1"/>
          <p:nvPr userDrawn="1"/>
        </p:nvSpPr>
        <p:spPr>
          <a:xfrm>
            <a:off x="738083" y="5249358"/>
            <a:ext cx="3847267"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600" kern="12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FA 90</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600" kern="12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SP: -12 6/15 256x175</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600" kern="12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FLAIR 6500/1650/104 5mm T</a:t>
            </a:r>
          </a:p>
          <a:p>
            <a:endParaRPr lang="en-CA">
              <a:solidFill>
                <a:schemeClr val="bg1"/>
              </a:solidFill>
              <a:effectLst>
                <a:glow rad="38100">
                  <a:schemeClr val="bg1">
                    <a:alpha val="40000"/>
                  </a:schemeClr>
                </a:glow>
                <a:outerShdw blurRad="76200" dist="38100" dir="10800000" sx="108000" sy="108000" algn="ctr" rotWithShape="0">
                  <a:schemeClr val="tx2">
                    <a:lumMod val="60000"/>
                    <a:lumOff val="40000"/>
                    <a:alpha val="89000"/>
                  </a:schemeClr>
                </a:outerShdw>
              </a:effectLst>
              <a:latin typeface="Arial" panose="020B0604020202020204" pitchFamily="34" charset="0"/>
              <a:cs typeface="Arial" panose="020B0604020202020204" pitchFamily="34" charset="0"/>
            </a:endParaRPr>
          </a:p>
          <a:p>
            <a:endParaRPr lang="en-CA"/>
          </a:p>
        </p:txBody>
      </p:sp>
      <p:sp>
        <p:nvSpPr>
          <p:cNvPr id="20" name="TextBox 19">
            <a:extLst>
              <a:ext uri="{FF2B5EF4-FFF2-40B4-BE49-F238E27FC236}">
                <a16:creationId xmlns:a16="http://schemas.microsoft.com/office/drawing/2014/main" id="{CE6F3CAF-71EF-4262-A670-28171AE4AE87}"/>
              </a:ext>
            </a:extLst>
          </p:cNvPr>
          <p:cNvSpPr txBox="1"/>
          <p:nvPr userDrawn="1"/>
        </p:nvSpPr>
        <p:spPr>
          <a:xfrm>
            <a:off x="8204137" y="5277543"/>
            <a:ext cx="2843317" cy="113877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CA" sz="1600" err="1">
                <a:solidFill>
                  <a:schemeClr val="tx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Fov</a:t>
            </a:r>
            <a:r>
              <a:rPr lang="en-CA" sz="1600">
                <a:solidFill>
                  <a:schemeClr val="tx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 240.0x240.0</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1600">
                <a:solidFill>
                  <a:schemeClr val="tx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W: 979 L:550</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1600">
                <a:solidFill>
                  <a:schemeClr val="tx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XGY OPER-0.35</a:t>
            </a:r>
          </a:p>
          <a:p>
            <a:endParaRPr lang="en-CA">
              <a:solidFill>
                <a:schemeClr val="tx1"/>
              </a:solidFill>
            </a:endParaRPr>
          </a:p>
        </p:txBody>
      </p:sp>
      <p:sp>
        <p:nvSpPr>
          <p:cNvPr id="63" name="TextBox 62">
            <a:extLst>
              <a:ext uri="{FF2B5EF4-FFF2-40B4-BE49-F238E27FC236}">
                <a16:creationId xmlns:a16="http://schemas.microsoft.com/office/drawing/2014/main" id="{5165B9A1-1029-4210-9245-B7E1B20F15CD}"/>
              </a:ext>
            </a:extLst>
          </p:cNvPr>
          <p:cNvSpPr txBox="1"/>
          <p:nvPr userDrawn="1"/>
        </p:nvSpPr>
        <p:spPr>
          <a:xfrm>
            <a:off x="762929" y="2055239"/>
            <a:ext cx="50884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400" kern="12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mm</a:t>
            </a:r>
          </a:p>
        </p:txBody>
      </p:sp>
      <p:grpSp>
        <p:nvGrpSpPr>
          <p:cNvPr id="66" name="Group 65">
            <a:extLst>
              <a:ext uri="{FF2B5EF4-FFF2-40B4-BE49-F238E27FC236}">
                <a16:creationId xmlns:a16="http://schemas.microsoft.com/office/drawing/2014/main" id="{2BF1F173-7D64-4E60-8310-538E758EE342}"/>
              </a:ext>
            </a:extLst>
          </p:cNvPr>
          <p:cNvGrpSpPr/>
          <p:nvPr userDrawn="1"/>
        </p:nvGrpSpPr>
        <p:grpSpPr>
          <a:xfrm>
            <a:off x="876807" y="2205184"/>
            <a:ext cx="681695" cy="2052881"/>
            <a:chOff x="971691" y="2209127"/>
            <a:chExt cx="681695" cy="2052881"/>
          </a:xfrm>
        </p:grpSpPr>
        <p:cxnSp>
          <p:nvCxnSpPr>
            <p:cNvPr id="22" name="Straight Connector 21">
              <a:extLst>
                <a:ext uri="{FF2B5EF4-FFF2-40B4-BE49-F238E27FC236}">
                  <a16:creationId xmlns:a16="http://schemas.microsoft.com/office/drawing/2014/main" id="{41EAABC8-F132-49C6-9210-6D5392FC94B2}"/>
                </a:ext>
              </a:extLst>
            </p:cNvPr>
            <p:cNvCxnSpPr>
              <a:cxnSpLocks/>
            </p:cNvCxnSpPr>
            <p:nvPr userDrawn="1"/>
          </p:nvCxnSpPr>
          <p:spPr>
            <a:xfrm>
              <a:off x="985037" y="2364090"/>
              <a:ext cx="0" cy="1754047"/>
            </a:xfrm>
            <a:prstGeom prst="line">
              <a:avLst/>
            </a:prstGeom>
            <a:ln w="38100">
              <a:solidFill>
                <a:schemeClr val="bg1"/>
              </a:solidFill>
            </a:ln>
            <a:effectLst>
              <a:glow rad="38100">
                <a:schemeClr val="bg1">
                  <a:alpha val="31000"/>
                </a:schemeClr>
              </a:glow>
              <a:outerShdw blurRad="190500" dist="12700" algn="ctr" rotWithShape="0">
                <a:schemeClr val="bg1">
                  <a:alpha val="51000"/>
                </a:schemeClr>
              </a:outerShdw>
            </a:effectLst>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719408D3-D11D-4D8F-83F1-5C7EEC8DA7DB}"/>
                </a:ext>
              </a:extLst>
            </p:cNvPr>
            <p:cNvGrpSpPr/>
            <p:nvPr userDrawn="1"/>
          </p:nvGrpSpPr>
          <p:grpSpPr>
            <a:xfrm>
              <a:off x="971691" y="2364090"/>
              <a:ext cx="142734" cy="1744030"/>
              <a:chOff x="971690" y="2364090"/>
              <a:chExt cx="180209" cy="1744030"/>
            </a:xfrm>
          </p:grpSpPr>
          <p:cxnSp>
            <p:nvCxnSpPr>
              <p:cNvPr id="24" name="Straight Connector 23">
                <a:extLst>
                  <a:ext uri="{FF2B5EF4-FFF2-40B4-BE49-F238E27FC236}">
                    <a16:creationId xmlns:a16="http://schemas.microsoft.com/office/drawing/2014/main" id="{B5514967-06C3-482C-887B-7C4143A7785E}"/>
                  </a:ext>
                </a:extLst>
              </p:cNvPr>
              <p:cNvCxnSpPr>
                <a:cxnSpLocks/>
              </p:cNvCxnSpPr>
              <p:nvPr userDrawn="1"/>
            </p:nvCxnSpPr>
            <p:spPr>
              <a:xfrm flipH="1">
                <a:off x="971690" y="2364090"/>
                <a:ext cx="180209" cy="0"/>
              </a:xfrm>
              <a:prstGeom prst="line">
                <a:avLst/>
              </a:prstGeom>
              <a:ln w="19050">
                <a:solidFill>
                  <a:schemeClr val="bg1"/>
                </a:solidFill>
              </a:ln>
              <a:effectLst>
                <a:glow rad="38100">
                  <a:schemeClr val="bg1">
                    <a:alpha val="31000"/>
                  </a:schemeClr>
                </a:glow>
                <a:outerShdw blurRad="190500" dist="12700" algn="ctr" rotWithShape="0">
                  <a:schemeClr val="bg1">
                    <a:alpha val="51000"/>
                  </a:schemeClr>
                </a:outerShdw>
              </a:effectLst>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48728C9-36D1-47D0-AF4F-A87D284174DC}"/>
                  </a:ext>
                </a:extLst>
              </p:cNvPr>
              <p:cNvCxnSpPr>
                <a:cxnSpLocks/>
              </p:cNvCxnSpPr>
              <p:nvPr userDrawn="1"/>
            </p:nvCxnSpPr>
            <p:spPr>
              <a:xfrm flipH="1">
                <a:off x="971690" y="2557871"/>
                <a:ext cx="180209" cy="0"/>
              </a:xfrm>
              <a:prstGeom prst="line">
                <a:avLst/>
              </a:prstGeom>
              <a:ln w="19050">
                <a:solidFill>
                  <a:schemeClr val="bg1"/>
                </a:solidFill>
              </a:ln>
              <a:effectLst>
                <a:glow rad="38100">
                  <a:schemeClr val="bg1">
                    <a:alpha val="31000"/>
                  </a:schemeClr>
                </a:glow>
                <a:outerShdw blurRad="190500" dist="12700" algn="ctr" rotWithShape="0">
                  <a:schemeClr val="bg1">
                    <a:alpha val="51000"/>
                  </a:schemeClr>
                </a:outerShdw>
              </a:effectLst>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9145FDF-6525-4157-9456-68EBEA6D6FC7}"/>
                  </a:ext>
                </a:extLst>
              </p:cNvPr>
              <p:cNvCxnSpPr>
                <a:cxnSpLocks/>
              </p:cNvCxnSpPr>
              <p:nvPr userDrawn="1"/>
            </p:nvCxnSpPr>
            <p:spPr>
              <a:xfrm flipH="1">
                <a:off x="971690" y="2751652"/>
                <a:ext cx="180209" cy="0"/>
              </a:xfrm>
              <a:prstGeom prst="line">
                <a:avLst/>
              </a:prstGeom>
              <a:ln w="19050">
                <a:solidFill>
                  <a:schemeClr val="bg1"/>
                </a:solidFill>
              </a:ln>
              <a:effectLst>
                <a:glow rad="38100">
                  <a:schemeClr val="bg1">
                    <a:alpha val="31000"/>
                  </a:schemeClr>
                </a:glow>
                <a:outerShdw blurRad="190500" dist="12700" algn="ctr" rotWithShape="0">
                  <a:schemeClr val="bg1">
                    <a:alpha val="51000"/>
                  </a:schemeClr>
                </a:outerShdw>
              </a:effectLst>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645D9C1-3254-4E71-8187-3DB5F211AC09}"/>
                  </a:ext>
                </a:extLst>
              </p:cNvPr>
              <p:cNvCxnSpPr>
                <a:cxnSpLocks/>
              </p:cNvCxnSpPr>
              <p:nvPr userDrawn="1"/>
            </p:nvCxnSpPr>
            <p:spPr>
              <a:xfrm flipH="1">
                <a:off x="971690" y="2945433"/>
                <a:ext cx="180209" cy="0"/>
              </a:xfrm>
              <a:prstGeom prst="line">
                <a:avLst/>
              </a:prstGeom>
              <a:ln w="19050">
                <a:solidFill>
                  <a:schemeClr val="bg1"/>
                </a:solidFill>
              </a:ln>
              <a:effectLst>
                <a:glow rad="38100">
                  <a:schemeClr val="bg1">
                    <a:alpha val="31000"/>
                  </a:schemeClr>
                </a:glow>
                <a:outerShdw blurRad="190500" dist="12700" algn="ctr" rotWithShape="0">
                  <a:schemeClr val="bg1">
                    <a:alpha val="51000"/>
                  </a:schemeClr>
                </a:outerShdw>
              </a:effectLst>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E28FE78-1756-4A7B-9B50-B94A65F4F1D4}"/>
                  </a:ext>
                </a:extLst>
              </p:cNvPr>
              <p:cNvCxnSpPr>
                <a:cxnSpLocks/>
              </p:cNvCxnSpPr>
              <p:nvPr userDrawn="1"/>
            </p:nvCxnSpPr>
            <p:spPr>
              <a:xfrm flipH="1">
                <a:off x="971690" y="3139214"/>
                <a:ext cx="180209" cy="0"/>
              </a:xfrm>
              <a:prstGeom prst="line">
                <a:avLst/>
              </a:prstGeom>
              <a:ln w="19050">
                <a:solidFill>
                  <a:schemeClr val="bg1"/>
                </a:solidFill>
              </a:ln>
              <a:effectLst>
                <a:glow rad="38100">
                  <a:schemeClr val="bg1">
                    <a:alpha val="31000"/>
                  </a:schemeClr>
                </a:glow>
                <a:outerShdw blurRad="190500" dist="12700" algn="ctr" rotWithShape="0">
                  <a:schemeClr val="bg1">
                    <a:alpha val="51000"/>
                  </a:schemeClr>
                </a:outerShdw>
              </a:effectLst>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FA84D50-3EE6-44C2-8C26-4D30AE4F0246}"/>
                  </a:ext>
                </a:extLst>
              </p:cNvPr>
              <p:cNvCxnSpPr>
                <a:cxnSpLocks/>
              </p:cNvCxnSpPr>
              <p:nvPr userDrawn="1"/>
            </p:nvCxnSpPr>
            <p:spPr>
              <a:xfrm flipH="1">
                <a:off x="971690" y="3332995"/>
                <a:ext cx="180209" cy="0"/>
              </a:xfrm>
              <a:prstGeom prst="line">
                <a:avLst/>
              </a:prstGeom>
              <a:ln w="19050">
                <a:solidFill>
                  <a:schemeClr val="bg1"/>
                </a:solidFill>
              </a:ln>
              <a:effectLst>
                <a:glow rad="38100">
                  <a:schemeClr val="bg1">
                    <a:alpha val="31000"/>
                  </a:schemeClr>
                </a:glow>
                <a:outerShdw blurRad="190500" dist="12700" algn="ctr" rotWithShape="0">
                  <a:schemeClr val="bg1">
                    <a:alpha val="51000"/>
                  </a:schemeClr>
                </a:outerShdw>
              </a:effectLst>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2B9EA2A-0B47-4EA2-9BE4-3DA70AF3AA48}"/>
                  </a:ext>
                </a:extLst>
              </p:cNvPr>
              <p:cNvCxnSpPr>
                <a:cxnSpLocks/>
              </p:cNvCxnSpPr>
              <p:nvPr userDrawn="1"/>
            </p:nvCxnSpPr>
            <p:spPr>
              <a:xfrm flipH="1">
                <a:off x="971690" y="3526776"/>
                <a:ext cx="180209" cy="0"/>
              </a:xfrm>
              <a:prstGeom prst="line">
                <a:avLst/>
              </a:prstGeom>
              <a:ln w="19050">
                <a:solidFill>
                  <a:schemeClr val="bg1"/>
                </a:solidFill>
              </a:ln>
              <a:effectLst>
                <a:glow rad="38100">
                  <a:schemeClr val="bg1">
                    <a:alpha val="31000"/>
                  </a:schemeClr>
                </a:glow>
                <a:outerShdw blurRad="190500" dist="12700" algn="ctr" rotWithShape="0">
                  <a:schemeClr val="bg1">
                    <a:alpha val="51000"/>
                  </a:schemeClr>
                </a:outerShdw>
              </a:effectLst>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1E7BB25-47D7-43E2-B940-336DB1243B05}"/>
                  </a:ext>
                </a:extLst>
              </p:cNvPr>
              <p:cNvCxnSpPr>
                <a:cxnSpLocks/>
              </p:cNvCxnSpPr>
              <p:nvPr userDrawn="1"/>
            </p:nvCxnSpPr>
            <p:spPr>
              <a:xfrm flipH="1">
                <a:off x="971690" y="3720557"/>
                <a:ext cx="180209" cy="0"/>
              </a:xfrm>
              <a:prstGeom prst="line">
                <a:avLst/>
              </a:prstGeom>
              <a:ln w="19050">
                <a:solidFill>
                  <a:schemeClr val="bg1"/>
                </a:solidFill>
              </a:ln>
              <a:effectLst>
                <a:glow rad="38100">
                  <a:schemeClr val="bg1">
                    <a:alpha val="31000"/>
                  </a:schemeClr>
                </a:glow>
                <a:outerShdw blurRad="190500" dist="12700" algn="ctr" rotWithShape="0">
                  <a:schemeClr val="bg1">
                    <a:alpha val="51000"/>
                  </a:schemeClr>
                </a:outerShdw>
              </a:effectLst>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731619-9FD4-4E94-A137-0655A4D87914}"/>
                  </a:ext>
                </a:extLst>
              </p:cNvPr>
              <p:cNvCxnSpPr>
                <a:cxnSpLocks/>
              </p:cNvCxnSpPr>
              <p:nvPr userDrawn="1"/>
            </p:nvCxnSpPr>
            <p:spPr>
              <a:xfrm flipH="1">
                <a:off x="971690" y="3914338"/>
                <a:ext cx="180209" cy="0"/>
              </a:xfrm>
              <a:prstGeom prst="line">
                <a:avLst/>
              </a:prstGeom>
              <a:ln w="19050">
                <a:solidFill>
                  <a:schemeClr val="bg1"/>
                </a:solidFill>
              </a:ln>
              <a:effectLst>
                <a:glow rad="38100">
                  <a:schemeClr val="bg1">
                    <a:alpha val="31000"/>
                  </a:schemeClr>
                </a:glow>
                <a:outerShdw blurRad="190500" dist="12700" algn="ctr" rotWithShape="0">
                  <a:schemeClr val="bg1">
                    <a:alpha val="51000"/>
                  </a:schemeClr>
                </a:outerShdw>
              </a:effectLst>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47E7561-31C8-4557-9410-F64D4BB1EEC5}"/>
                  </a:ext>
                </a:extLst>
              </p:cNvPr>
              <p:cNvCxnSpPr>
                <a:cxnSpLocks/>
              </p:cNvCxnSpPr>
              <p:nvPr userDrawn="1"/>
            </p:nvCxnSpPr>
            <p:spPr>
              <a:xfrm flipH="1">
                <a:off x="971690" y="4108120"/>
                <a:ext cx="180209" cy="0"/>
              </a:xfrm>
              <a:prstGeom prst="line">
                <a:avLst/>
              </a:prstGeom>
              <a:ln w="19050">
                <a:solidFill>
                  <a:schemeClr val="bg1"/>
                </a:solidFill>
              </a:ln>
              <a:effectLst>
                <a:glow rad="38100">
                  <a:schemeClr val="bg1">
                    <a:alpha val="31000"/>
                  </a:schemeClr>
                </a:glow>
                <a:outerShdw blurRad="190500" dist="12700" algn="ctr" rotWithShape="0">
                  <a:schemeClr val="bg1">
                    <a:alpha val="51000"/>
                  </a:schemeClr>
                </a:outerShdw>
              </a:effectLst>
            </p:spPr>
            <p:style>
              <a:lnRef idx="1">
                <a:schemeClr val="accent1"/>
              </a:lnRef>
              <a:fillRef idx="0">
                <a:schemeClr val="accent1"/>
              </a:fillRef>
              <a:effectRef idx="0">
                <a:schemeClr val="accent1"/>
              </a:effectRef>
              <a:fontRef idx="minor">
                <a:schemeClr val="tx1"/>
              </a:fontRef>
            </p:style>
          </p:cxnSp>
        </p:grpSp>
        <p:sp>
          <p:nvSpPr>
            <p:cNvPr id="64" name="TextBox 63">
              <a:extLst>
                <a:ext uri="{FF2B5EF4-FFF2-40B4-BE49-F238E27FC236}">
                  <a16:creationId xmlns:a16="http://schemas.microsoft.com/office/drawing/2014/main" id="{0C231D11-A0F0-4C1C-8718-4531311BC00F}"/>
                </a:ext>
              </a:extLst>
            </p:cNvPr>
            <p:cNvSpPr txBox="1"/>
            <p:nvPr userDrawn="1"/>
          </p:nvSpPr>
          <p:spPr>
            <a:xfrm>
              <a:off x="1144546" y="2209127"/>
              <a:ext cx="25006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400" kern="12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0</a:t>
              </a:r>
            </a:p>
          </p:txBody>
        </p:sp>
        <p:sp>
          <p:nvSpPr>
            <p:cNvPr id="65" name="TextBox 64">
              <a:extLst>
                <a:ext uri="{FF2B5EF4-FFF2-40B4-BE49-F238E27FC236}">
                  <a16:creationId xmlns:a16="http://schemas.microsoft.com/office/drawing/2014/main" id="{B543CDAE-0B61-4129-8C8D-241006D6BBFC}"/>
                </a:ext>
              </a:extLst>
            </p:cNvPr>
            <p:cNvSpPr txBox="1"/>
            <p:nvPr userDrawn="1"/>
          </p:nvSpPr>
          <p:spPr>
            <a:xfrm>
              <a:off x="1144545" y="3954231"/>
              <a:ext cx="50884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400" kern="12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90</a:t>
              </a:r>
            </a:p>
          </p:txBody>
        </p:sp>
      </p:grpSp>
      <p:grpSp>
        <p:nvGrpSpPr>
          <p:cNvPr id="29" name="Group 28">
            <a:extLst>
              <a:ext uri="{FF2B5EF4-FFF2-40B4-BE49-F238E27FC236}">
                <a16:creationId xmlns:a16="http://schemas.microsoft.com/office/drawing/2014/main" id="{360B46B4-D955-4769-A331-AB1E32CE275A}"/>
              </a:ext>
            </a:extLst>
          </p:cNvPr>
          <p:cNvGrpSpPr/>
          <p:nvPr userDrawn="1"/>
        </p:nvGrpSpPr>
        <p:grpSpPr>
          <a:xfrm>
            <a:off x="3198840" y="1065653"/>
            <a:ext cx="4638170" cy="4718107"/>
            <a:chOff x="3438672" y="3517215"/>
            <a:chExt cx="2715128" cy="2761922"/>
          </a:xfrm>
        </p:grpSpPr>
        <p:pic>
          <p:nvPicPr>
            <p:cNvPr id="30" name="Picture 29">
              <a:extLst>
                <a:ext uri="{FF2B5EF4-FFF2-40B4-BE49-F238E27FC236}">
                  <a16:creationId xmlns:a16="http://schemas.microsoft.com/office/drawing/2014/main" id="{DC02093F-FE4E-4BF8-9385-2C60552ABD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55867" y="3827981"/>
              <a:ext cx="2497933" cy="2388669"/>
            </a:xfrm>
            <a:prstGeom prst="rect">
              <a:avLst/>
            </a:prstGeom>
          </p:spPr>
        </p:pic>
        <p:pic>
          <p:nvPicPr>
            <p:cNvPr id="31" name="Picture 30">
              <a:extLst>
                <a:ext uri="{FF2B5EF4-FFF2-40B4-BE49-F238E27FC236}">
                  <a16:creationId xmlns:a16="http://schemas.microsoft.com/office/drawing/2014/main" id="{B3ED7809-B2C3-469D-BEFC-AEBDD9CBE9F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46551"/>
            <a:stretch/>
          </p:blipFill>
          <p:spPr>
            <a:xfrm>
              <a:off x="3438672" y="3517215"/>
              <a:ext cx="1476228" cy="2761922"/>
            </a:xfrm>
            <a:prstGeom prst="rect">
              <a:avLst/>
            </a:prstGeom>
          </p:spPr>
        </p:pic>
      </p:grpSp>
      <p:sp>
        <p:nvSpPr>
          <p:cNvPr id="2" name="Title 1">
            <a:extLst>
              <a:ext uri="{FF2B5EF4-FFF2-40B4-BE49-F238E27FC236}">
                <a16:creationId xmlns:a16="http://schemas.microsoft.com/office/drawing/2014/main" id="{2D141A46-F004-4D69-8E88-A38D4E460847}"/>
              </a:ext>
            </a:extLst>
          </p:cNvPr>
          <p:cNvSpPr>
            <a:spLocks noGrp="1"/>
          </p:cNvSpPr>
          <p:nvPr>
            <p:ph type="ctrTitle"/>
          </p:nvPr>
        </p:nvSpPr>
        <p:spPr>
          <a:xfrm>
            <a:off x="6720840" y="1910816"/>
            <a:ext cx="4326614" cy="1754048"/>
          </a:xfrm>
        </p:spPr>
        <p:txBody>
          <a:bodyPr anchor="b">
            <a:normAutofit/>
          </a:bodyPr>
          <a:lstStyle>
            <a:lvl1pPr algn="ctr">
              <a:defRPr lang="en-CA" sz="4000" kern="1200" dirty="0">
                <a:solidFill>
                  <a:schemeClr val="tx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t>Click to edit Master title style</a:t>
            </a:r>
            <a:endParaRPr lang="en-CA"/>
          </a:p>
        </p:txBody>
      </p:sp>
    </p:spTree>
    <p:extLst>
      <p:ext uri="{BB962C8B-B14F-4D97-AF65-F5344CB8AC3E}">
        <p14:creationId xmlns:p14="http://schemas.microsoft.com/office/powerpoint/2010/main" val="1862999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AB40BCD-0310-464F-80DD-BAE8DB0A6FCD}"/>
              </a:ext>
            </a:extLst>
          </p:cNvPr>
          <p:cNvSpPr/>
          <p:nvPr userDrawn="1"/>
        </p:nvSpPr>
        <p:spPr>
          <a:xfrm>
            <a:off x="1" y="0"/>
            <a:ext cx="4913056"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3" name="TextBox 12">
            <a:extLst>
              <a:ext uri="{FF2B5EF4-FFF2-40B4-BE49-F238E27FC236}">
                <a16:creationId xmlns:a16="http://schemas.microsoft.com/office/drawing/2014/main" id="{3101FCAD-772F-4A75-8808-5CF97EEDFF8A}"/>
              </a:ext>
            </a:extLst>
          </p:cNvPr>
          <p:cNvSpPr txBox="1"/>
          <p:nvPr userDrawn="1"/>
        </p:nvSpPr>
        <p:spPr>
          <a:xfrm>
            <a:off x="8782791" y="289242"/>
            <a:ext cx="2843317" cy="73866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CA" sz="1400">
                <a:solidFill>
                  <a:schemeClr val="bg1"/>
                </a:solidFill>
                <a:effectLst>
                  <a:glow rad="38100">
                    <a:schemeClr val="bg1">
                      <a:alpha val="40000"/>
                    </a:schemeClr>
                  </a:glow>
                  <a:outerShdw blurRad="76200" dist="38100" algn="ctr" rotWithShape="0">
                    <a:schemeClr val="accent1">
                      <a:lumMod val="40000"/>
                      <a:lumOff val="60000"/>
                      <a:alpha val="89000"/>
                    </a:schemeClr>
                  </a:outerShdw>
                </a:effectLst>
                <a:latin typeface="Arial" panose="020B0604020202020204" pitchFamily="34" charset="0"/>
                <a:cs typeface="Arial" panose="020B0604020202020204" pitchFamily="34" charset="0"/>
              </a:rPr>
              <a:t>CLINIC ROTMAN MMA</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1400">
                <a:solidFill>
                  <a:schemeClr val="bg1"/>
                </a:solidFill>
                <a:effectLst>
                  <a:glow rad="38100">
                    <a:schemeClr val="bg1">
                      <a:alpha val="40000"/>
                    </a:schemeClr>
                  </a:glow>
                  <a:outerShdw blurRad="76200" dist="38100" algn="ctr" rotWithShape="0">
                    <a:schemeClr val="accent1">
                      <a:lumMod val="40000"/>
                      <a:lumOff val="60000"/>
                      <a:alpha val="89000"/>
                    </a:schemeClr>
                  </a:outerShdw>
                </a:effectLst>
                <a:latin typeface="Arial" panose="020B0604020202020204" pitchFamily="34" charset="0"/>
                <a:cs typeface="Arial" panose="020B0604020202020204" pitchFamily="34" charset="0"/>
              </a:rPr>
              <a:t>04/23/2023 06:23:57 PM</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1400">
                <a:solidFill>
                  <a:schemeClr val="bg1"/>
                </a:solidFill>
                <a:effectLst>
                  <a:glow rad="38100">
                    <a:schemeClr val="bg1">
                      <a:alpha val="40000"/>
                    </a:schemeClr>
                  </a:glow>
                  <a:outerShdw blurRad="76200" dist="38100" algn="ctr" rotWithShape="0">
                    <a:schemeClr val="accent1">
                      <a:lumMod val="40000"/>
                      <a:lumOff val="60000"/>
                      <a:alpha val="89000"/>
                    </a:schemeClr>
                  </a:outerShdw>
                </a:effectLst>
                <a:latin typeface="Arial" panose="020B0604020202020204" pitchFamily="34" charset="0"/>
                <a:cs typeface="Arial" panose="020B0604020202020204" pitchFamily="34" charset="0"/>
              </a:rPr>
              <a:t>05:25</a:t>
            </a:r>
          </a:p>
        </p:txBody>
      </p:sp>
      <p:sp>
        <p:nvSpPr>
          <p:cNvPr id="8" name="Title 1">
            <a:extLst>
              <a:ext uri="{FF2B5EF4-FFF2-40B4-BE49-F238E27FC236}">
                <a16:creationId xmlns:a16="http://schemas.microsoft.com/office/drawing/2014/main" id="{CBA6E9CF-3749-487A-8768-ABB18CAF53AC}"/>
              </a:ext>
            </a:extLst>
          </p:cNvPr>
          <p:cNvSpPr txBox="1">
            <a:spLocks/>
          </p:cNvSpPr>
          <p:nvPr userDrawn="1"/>
        </p:nvSpPr>
        <p:spPr>
          <a:xfrm>
            <a:off x="6457950" y="365125"/>
            <a:ext cx="45148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effectLst>
                  <a:glow rad="38100">
                    <a:schemeClr val="bg1">
                      <a:alpha val="40000"/>
                    </a:schemeClr>
                  </a:glow>
                  <a:outerShdw blurRad="76200" dist="38100" algn="ctr" rotWithShape="0">
                    <a:schemeClr val="accent1">
                      <a:lumMod val="20000"/>
                      <a:lumOff val="80000"/>
                      <a:alpha val="99000"/>
                    </a:schemeClr>
                  </a:outerShdw>
                </a:effectLst>
                <a:latin typeface="+mj-lt"/>
                <a:ea typeface="+mj-ea"/>
                <a:cs typeface="+mj-cs"/>
              </a:defRPr>
            </a:lvl1pPr>
          </a:lstStyle>
          <a:p>
            <a:r>
              <a:rPr lang="en-US">
                <a:solidFill>
                  <a:schemeClr val="bg1"/>
                </a:solidFill>
              </a:rPr>
              <a:t>Click to edit title style</a:t>
            </a:r>
            <a:endParaRPr lang="en-CA">
              <a:solidFill>
                <a:schemeClr val="bg1"/>
              </a:solidFill>
            </a:endParaRPr>
          </a:p>
        </p:txBody>
      </p:sp>
      <p:sp>
        <p:nvSpPr>
          <p:cNvPr id="7" name="Content Placeholder 2">
            <a:extLst>
              <a:ext uri="{FF2B5EF4-FFF2-40B4-BE49-F238E27FC236}">
                <a16:creationId xmlns:a16="http://schemas.microsoft.com/office/drawing/2014/main" id="{85ABA386-8D78-4135-9DD9-92CF668D978F}"/>
              </a:ext>
            </a:extLst>
          </p:cNvPr>
          <p:cNvSpPr>
            <a:spLocks noGrp="1"/>
          </p:cNvSpPr>
          <p:nvPr>
            <p:ph idx="10" hasCustomPrompt="1"/>
          </p:nvPr>
        </p:nvSpPr>
        <p:spPr>
          <a:xfrm>
            <a:off x="6457950" y="1825625"/>
            <a:ext cx="4514850" cy="3711575"/>
          </a:xfrm>
        </p:spPr>
        <p:txBody>
          <a:bodyPr/>
          <a:lstStyle>
            <a:lvl1pPr marL="2286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1pPr>
            <a:lvl2pPr marL="6858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2pPr>
            <a:lvl3pPr marL="11430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3pPr>
            <a:lvl4pPr marL="16002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4pPr>
            <a:lvl5pPr marL="20574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5pPr>
          </a:lstStyle>
          <a:p>
            <a:pPr lvl="0"/>
            <a:r>
              <a:rPr lang="en-US"/>
              <a:t>Click to edit Master text styles </a:t>
            </a:r>
          </a:p>
          <a:p>
            <a:pPr lvl="1"/>
            <a:r>
              <a:rPr lang="en-US"/>
              <a:t>Second level</a:t>
            </a:r>
          </a:p>
          <a:p>
            <a:pPr lvl="2"/>
            <a:r>
              <a:rPr lang="en-US"/>
              <a:t>Third level</a:t>
            </a:r>
          </a:p>
          <a:p>
            <a:pPr lvl="3"/>
            <a:r>
              <a:rPr lang="en-US"/>
              <a:t>Fourth level</a:t>
            </a:r>
          </a:p>
          <a:p>
            <a:pPr lvl="4"/>
            <a:r>
              <a:rPr lang="en-US"/>
              <a:t>Fifth level</a:t>
            </a:r>
            <a:endParaRPr lang="en-CA"/>
          </a:p>
        </p:txBody>
      </p:sp>
      <p:pic>
        <p:nvPicPr>
          <p:cNvPr id="17" name="Picture 16">
            <a:extLst>
              <a:ext uri="{FF2B5EF4-FFF2-40B4-BE49-F238E27FC236}">
                <a16:creationId xmlns:a16="http://schemas.microsoft.com/office/drawing/2014/main" id="{45104E35-C2E0-423D-8AD6-A4C824A42FB4}"/>
              </a:ext>
            </a:extLst>
          </p:cNvPr>
          <p:cNvPicPr>
            <a:picLocks noChangeAspect="1"/>
          </p:cNvPicPr>
          <p:nvPr userDrawn="1"/>
        </p:nvPicPr>
        <p:blipFill>
          <a:blip r:embed="rId2">
            <a:alphaModFix/>
            <a:extLst>
              <a:ext uri="{BEBA8EAE-BF5A-486C-A8C5-ECC9F3942E4B}">
                <a14:imgProps xmlns:a14="http://schemas.microsoft.com/office/drawing/2010/main">
                  <a14:imgLayer r:embed="rId3">
                    <a14:imgEffect>
                      <a14:brightnessContrast bright="-72000"/>
                    </a14:imgEffect>
                  </a14:imgLayer>
                </a14:imgProps>
              </a:ext>
              <a:ext uri="{28A0092B-C50C-407E-A947-70E740481C1C}">
                <a14:useLocalDpi xmlns:a14="http://schemas.microsoft.com/office/drawing/2010/main" val="0"/>
              </a:ext>
            </a:extLst>
          </a:blip>
          <a:stretch>
            <a:fillRect/>
          </a:stretch>
        </p:blipFill>
        <p:spPr>
          <a:xfrm>
            <a:off x="-205657" y="9212"/>
            <a:ext cx="5139059" cy="6848788"/>
          </a:xfrm>
          <a:prstGeom prst="rect">
            <a:avLst/>
          </a:prstGeom>
          <a:effectLst>
            <a:outerShdw blurRad="50800" dist="50800" dir="5400000" algn="ctr" rotWithShape="0">
              <a:srgbClr val="000000"/>
            </a:outerShdw>
          </a:effectLst>
        </p:spPr>
      </p:pic>
      <p:sp>
        <p:nvSpPr>
          <p:cNvPr id="18" name="Rectangle 17">
            <a:extLst>
              <a:ext uri="{FF2B5EF4-FFF2-40B4-BE49-F238E27FC236}">
                <a16:creationId xmlns:a16="http://schemas.microsoft.com/office/drawing/2014/main" id="{BCE4B3C8-1CF4-4513-BFDE-C8B26EC86172}"/>
              </a:ext>
            </a:extLst>
          </p:cNvPr>
          <p:cNvSpPr/>
          <p:nvPr userDrawn="1"/>
        </p:nvSpPr>
        <p:spPr>
          <a:xfrm>
            <a:off x="-374716" y="-114300"/>
            <a:ext cx="5287773" cy="7086600"/>
          </a:xfrm>
          <a:prstGeom prst="rect">
            <a:avLst/>
          </a:prstGeom>
          <a:gradFill flip="none" rotWithShape="1">
            <a:gsLst>
              <a:gs pos="38000">
                <a:schemeClr val="tx1">
                  <a:alpha val="10000"/>
                </a:schemeClr>
              </a:gs>
              <a:gs pos="0">
                <a:schemeClr val="accent3">
                  <a:lumMod val="0"/>
                  <a:lumOff val="100000"/>
                  <a:alpha val="0"/>
                </a:schemeClr>
              </a:gs>
              <a:gs pos="79000">
                <a:schemeClr val="tx1">
                  <a:alpha val="70000"/>
                </a:schemeClr>
              </a:gs>
              <a:gs pos="100000">
                <a:schemeClr val="tx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5" name="Group 14">
            <a:extLst>
              <a:ext uri="{FF2B5EF4-FFF2-40B4-BE49-F238E27FC236}">
                <a16:creationId xmlns:a16="http://schemas.microsoft.com/office/drawing/2014/main" id="{1D4E74D8-BC64-4F0B-AFFA-5DA732FA9297}"/>
              </a:ext>
            </a:extLst>
          </p:cNvPr>
          <p:cNvGrpSpPr/>
          <p:nvPr userDrawn="1"/>
        </p:nvGrpSpPr>
        <p:grpSpPr>
          <a:xfrm>
            <a:off x="4364111" y="1250455"/>
            <a:ext cx="3463778" cy="3523475"/>
            <a:chOff x="3438672" y="3517215"/>
            <a:chExt cx="2715128" cy="2761922"/>
          </a:xfrm>
        </p:grpSpPr>
        <p:pic>
          <p:nvPicPr>
            <p:cNvPr id="12" name="Picture 11">
              <a:extLst>
                <a:ext uri="{FF2B5EF4-FFF2-40B4-BE49-F238E27FC236}">
                  <a16:creationId xmlns:a16="http://schemas.microsoft.com/office/drawing/2014/main" id="{2106DD06-B892-4F6F-94DB-252AF507030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655867" y="3827981"/>
              <a:ext cx="2497933" cy="2388669"/>
            </a:xfrm>
            <a:prstGeom prst="rect">
              <a:avLst/>
            </a:prstGeom>
          </p:spPr>
        </p:pic>
        <p:pic>
          <p:nvPicPr>
            <p:cNvPr id="6" name="Picture 5">
              <a:extLst>
                <a:ext uri="{FF2B5EF4-FFF2-40B4-BE49-F238E27FC236}">
                  <a16:creationId xmlns:a16="http://schemas.microsoft.com/office/drawing/2014/main" id="{4D2FADBF-FEE9-4DE0-9F4D-261A8F49CAA6}"/>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r="46551"/>
            <a:stretch/>
          </p:blipFill>
          <p:spPr>
            <a:xfrm>
              <a:off x="3438672" y="3517215"/>
              <a:ext cx="1476228" cy="2761922"/>
            </a:xfrm>
            <a:prstGeom prst="rect">
              <a:avLst/>
            </a:prstGeom>
          </p:spPr>
        </p:pic>
      </p:grpSp>
    </p:spTree>
    <p:extLst>
      <p:ext uri="{BB962C8B-B14F-4D97-AF65-F5344CB8AC3E}">
        <p14:creationId xmlns:p14="http://schemas.microsoft.com/office/powerpoint/2010/main" val="1034835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AB40BCD-0310-464F-80DD-BAE8DB0A6FCD}"/>
              </a:ext>
            </a:extLst>
          </p:cNvPr>
          <p:cNvSpPr/>
          <p:nvPr userDrawn="1"/>
        </p:nvSpPr>
        <p:spPr>
          <a:xfrm>
            <a:off x="1" y="0"/>
            <a:ext cx="4913056"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pic>
        <p:nvPicPr>
          <p:cNvPr id="17" name="Picture 16">
            <a:extLst>
              <a:ext uri="{FF2B5EF4-FFF2-40B4-BE49-F238E27FC236}">
                <a16:creationId xmlns:a16="http://schemas.microsoft.com/office/drawing/2014/main" id="{45104E35-C2E0-423D-8AD6-A4C824A42FB4}"/>
              </a:ext>
            </a:extLst>
          </p:cNvPr>
          <p:cNvPicPr>
            <a:picLocks noChangeAspect="1"/>
          </p:cNvPicPr>
          <p:nvPr userDrawn="1"/>
        </p:nvPicPr>
        <p:blipFill>
          <a:blip r:embed="rId2">
            <a:alphaModFix/>
            <a:extLst>
              <a:ext uri="{BEBA8EAE-BF5A-486C-A8C5-ECC9F3942E4B}">
                <a14:imgProps xmlns:a14="http://schemas.microsoft.com/office/drawing/2010/main">
                  <a14:imgLayer r:embed="rId3">
                    <a14:imgEffect>
                      <a14:brightnessContrast bright="-72000"/>
                    </a14:imgEffect>
                  </a14:imgLayer>
                </a14:imgProps>
              </a:ext>
              <a:ext uri="{28A0092B-C50C-407E-A947-70E740481C1C}">
                <a14:useLocalDpi xmlns:a14="http://schemas.microsoft.com/office/drawing/2010/main" val="0"/>
              </a:ext>
            </a:extLst>
          </a:blip>
          <a:stretch>
            <a:fillRect/>
          </a:stretch>
        </p:blipFill>
        <p:spPr>
          <a:xfrm>
            <a:off x="-205657" y="9212"/>
            <a:ext cx="5139059" cy="6848788"/>
          </a:xfrm>
          <a:prstGeom prst="rect">
            <a:avLst/>
          </a:prstGeom>
          <a:effectLst/>
        </p:spPr>
      </p:pic>
      <p:sp>
        <p:nvSpPr>
          <p:cNvPr id="18" name="Rectangle 17">
            <a:extLst>
              <a:ext uri="{FF2B5EF4-FFF2-40B4-BE49-F238E27FC236}">
                <a16:creationId xmlns:a16="http://schemas.microsoft.com/office/drawing/2014/main" id="{BCE4B3C8-1CF4-4513-BFDE-C8B26EC86172}"/>
              </a:ext>
            </a:extLst>
          </p:cNvPr>
          <p:cNvSpPr/>
          <p:nvPr userDrawn="1"/>
        </p:nvSpPr>
        <p:spPr>
          <a:xfrm>
            <a:off x="-354371" y="-114300"/>
            <a:ext cx="5287773" cy="7086600"/>
          </a:xfrm>
          <a:prstGeom prst="rect">
            <a:avLst/>
          </a:prstGeom>
          <a:gradFill flip="none" rotWithShape="1">
            <a:gsLst>
              <a:gs pos="38000">
                <a:schemeClr val="tx1">
                  <a:alpha val="10000"/>
                </a:schemeClr>
              </a:gs>
              <a:gs pos="0">
                <a:schemeClr val="accent3">
                  <a:lumMod val="0"/>
                  <a:lumOff val="100000"/>
                  <a:alpha val="0"/>
                </a:schemeClr>
              </a:gs>
              <a:gs pos="79000">
                <a:schemeClr val="tx1">
                  <a:alpha val="70000"/>
                </a:schemeClr>
              </a:gs>
              <a:gs pos="100000">
                <a:schemeClr val="tx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itle 1">
            <a:extLst>
              <a:ext uri="{FF2B5EF4-FFF2-40B4-BE49-F238E27FC236}">
                <a16:creationId xmlns:a16="http://schemas.microsoft.com/office/drawing/2014/main" id="{5EC28CB3-170A-4328-A00A-2E09048C2029}"/>
              </a:ext>
            </a:extLst>
          </p:cNvPr>
          <p:cNvSpPr>
            <a:spLocks noGrp="1"/>
          </p:cNvSpPr>
          <p:nvPr>
            <p:ph type="title" hasCustomPrompt="1"/>
          </p:nvPr>
        </p:nvSpPr>
        <p:spPr>
          <a:xfrm>
            <a:off x="6457950" y="2634933"/>
            <a:ext cx="4229100" cy="1325563"/>
          </a:xfrm>
        </p:spPr>
        <p:txBody>
          <a:bodyPr>
            <a:normAutofit/>
          </a:bodyPr>
          <a:lstStyle>
            <a:lvl1pPr algn="r">
              <a:defRPr sz="5400">
                <a:solidFill>
                  <a:schemeClr val="tx1"/>
                </a:solidFill>
                <a:effectLst>
                  <a:glow rad="38100">
                    <a:schemeClr val="bg1">
                      <a:alpha val="40000"/>
                    </a:schemeClr>
                  </a:glow>
                  <a:outerShdw blurRad="76200" dist="38100" algn="ctr" rotWithShape="0">
                    <a:schemeClr val="accent1">
                      <a:lumMod val="20000"/>
                      <a:lumOff val="80000"/>
                      <a:alpha val="99000"/>
                    </a:schemeClr>
                  </a:outerShdw>
                </a:effectLst>
              </a:defRPr>
            </a:lvl1pPr>
          </a:lstStyle>
          <a:p>
            <a:r>
              <a:rPr lang="en-US"/>
              <a:t>Thank You</a:t>
            </a:r>
            <a:endParaRPr lang="en-CA"/>
          </a:p>
        </p:txBody>
      </p:sp>
      <p:sp>
        <p:nvSpPr>
          <p:cNvPr id="14" name="Title 1">
            <a:extLst>
              <a:ext uri="{FF2B5EF4-FFF2-40B4-BE49-F238E27FC236}">
                <a16:creationId xmlns:a16="http://schemas.microsoft.com/office/drawing/2014/main" id="{D3EE0547-187B-45D5-9F1D-752375089698}"/>
              </a:ext>
            </a:extLst>
          </p:cNvPr>
          <p:cNvSpPr txBox="1">
            <a:spLocks/>
          </p:cNvSpPr>
          <p:nvPr userDrawn="1"/>
        </p:nvSpPr>
        <p:spPr>
          <a:xfrm>
            <a:off x="6096000" y="4463733"/>
            <a:ext cx="42291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a:solidFill>
                  <a:schemeClr val="tx1"/>
                </a:solidFill>
                <a:effectLst>
                  <a:glow rad="38100">
                    <a:schemeClr val="bg1">
                      <a:alpha val="40000"/>
                    </a:schemeClr>
                  </a:glow>
                  <a:outerShdw blurRad="76200" dist="38100" algn="ctr" rotWithShape="0">
                    <a:schemeClr val="accent1">
                      <a:lumMod val="20000"/>
                      <a:lumOff val="80000"/>
                      <a:alpha val="99000"/>
                    </a:schemeClr>
                  </a:outerShdw>
                </a:effectLst>
                <a:latin typeface="+mj-lt"/>
                <a:ea typeface="+mj-ea"/>
                <a:cs typeface="+mj-cs"/>
              </a:defRPr>
            </a:lvl1pPr>
          </a:lstStyle>
          <a:p>
            <a:endParaRPr lang="en-CA"/>
          </a:p>
        </p:txBody>
      </p:sp>
      <p:sp>
        <p:nvSpPr>
          <p:cNvPr id="16" name="Subtitle 2">
            <a:extLst>
              <a:ext uri="{FF2B5EF4-FFF2-40B4-BE49-F238E27FC236}">
                <a16:creationId xmlns:a16="http://schemas.microsoft.com/office/drawing/2014/main" id="{3144EEFB-98A6-4A0E-8F76-DEB40EFAFBC8}"/>
              </a:ext>
            </a:extLst>
          </p:cNvPr>
          <p:cNvSpPr>
            <a:spLocks noGrp="1"/>
          </p:cNvSpPr>
          <p:nvPr>
            <p:ph type="subTitle" idx="1"/>
          </p:nvPr>
        </p:nvSpPr>
        <p:spPr>
          <a:xfrm>
            <a:off x="7199160" y="4247941"/>
            <a:ext cx="3487890" cy="431584"/>
          </a:xfrm>
        </p:spPr>
        <p:txBody>
          <a:bodyPr>
            <a:normAutofit/>
          </a:bodyPr>
          <a:lstStyle>
            <a:lvl1pPr marL="0" indent="0" algn="ctr">
              <a:buNone/>
              <a:defRPr lang="en-CA" sz="1800" kern="1200" dirty="0">
                <a:solidFill>
                  <a:schemeClr val="tx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t>Click to edit Master subtitle style</a:t>
            </a:r>
            <a:endParaRPr lang="en-CA"/>
          </a:p>
        </p:txBody>
      </p:sp>
    </p:spTree>
    <p:extLst>
      <p:ext uri="{BB962C8B-B14F-4D97-AF65-F5344CB8AC3E}">
        <p14:creationId xmlns:p14="http://schemas.microsoft.com/office/powerpoint/2010/main" val="123046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9_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064946-7F0F-4FB7-AA5A-EABEA4AC30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0750" y="3939357"/>
            <a:ext cx="2776735" cy="2768600"/>
          </a:xfrm>
          <a:prstGeom prst="rect">
            <a:avLst/>
          </a:prstGeom>
        </p:spPr>
      </p:pic>
      <p:sp>
        <p:nvSpPr>
          <p:cNvPr id="10" name="Rectangle 9">
            <a:extLst>
              <a:ext uri="{FF2B5EF4-FFF2-40B4-BE49-F238E27FC236}">
                <a16:creationId xmlns:a16="http://schemas.microsoft.com/office/drawing/2014/main" id="{EAB40BCD-0310-464F-80DD-BAE8DB0A6FCD}"/>
              </a:ext>
            </a:extLst>
          </p:cNvPr>
          <p:cNvSpPr/>
          <p:nvPr userDrawn="1"/>
        </p:nvSpPr>
        <p:spPr>
          <a:xfrm>
            <a:off x="6012180" y="0"/>
            <a:ext cx="617982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B7DB95C6-0F65-46FD-90E6-78CC1DB05011}"/>
              </a:ext>
            </a:extLst>
          </p:cNvPr>
          <p:cNvSpPr>
            <a:spLocks noGrp="1"/>
          </p:cNvSpPr>
          <p:nvPr>
            <p:ph type="title" hasCustomPrompt="1"/>
          </p:nvPr>
        </p:nvSpPr>
        <p:spPr>
          <a:xfrm>
            <a:off x="838200" y="365125"/>
            <a:ext cx="4514850" cy="1325563"/>
          </a:xfrm>
        </p:spPr>
        <p:txBody>
          <a:bodyPr>
            <a:normAutofit/>
          </a:bodyPr>
          <a:lstStyle>
            <a:lvl1pPr>
              <a:defRPr sz="3200">
                <a:solidFill>
                  <a:schemeClr val="tx1"/>
                </a:solidFill>
                <a:effectLst>
                  <a:glow rad="38100">
                    <a:schemeClr val="bg1">
                      <a:alpha val="40000"/>
                    </a:schemeClr>
                  </a:glow>
                  <a:outerShdw blurRad="76200" dist="38100" algn="ctr" rotWithShape="0">
                    <a:schemeClr val="accent1">
                      <a:lumMod val="20000"/>
                      <a:lumOff val="80000"/>
                      <a:alpha val="99000"/>
                    </a:schemeClr>
                  </a:outerShdw>
                </a:effectLst>
              </a:defRPr>
            </a:lvl1pPr>
          </a:lstStyle>
          <a:p>
            <a:r>
              <a:rPr lang="en-US"/>
              <a:t>Click to edit title style</a:t>
            </a:r>
            <a:endParaRPr lang="en-CA"/>
          </a:p>
        </p:txBody>
      </p:sp>
      <p:sp>
        <p:nvSpPr>
          <p:cNvPr id="3" name="Content Placeholder 2">
            <a:extLst>
              <a:ext uri="{FF2B5EF4-FFF2-40B4-BE49-F238E27FC236}">
                <a16:creationId xmlns:a16="http://schemas.microsoft.com/office/drawing/2014/main" id="{13449581-EE94-4DB1-81BC-FAAA111E0F62}"/>
              </a:ext>
            </a:extLst>
          </p:cNvPr>
          <p:cNvSpPr>
            <a:spLocks noGrp="1"/>
          </p:cNvSpPr>
          <p:nvPr>
            <p:ph idx="1" hasCustomPrompt="1"/>
          </p:nvPr>
        </p:nvSpPr>
        <p:spPr>
          <a:xfrm>
            <a:off x="838200" y="1825625"/>
            <a:ext cx="4514850" cy="3711575"/>
          </a:xfrm>
        </p:spPr>
        <p:txBody>
          <a:bodyPr/>
          <a:lstStyle>
            <a:lvl1pPr marL="228600" indent="-228600">
              <a:buFont typeface="Wingdings" panose="05000000000000000000" pitchFamily="2" charset="2"/>
              <a:buChar char="§"/>
              <a:defRPr>
                <a:solidFill>
                  <a:schemeClr val="tx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1pPr>
            <a:lvl2pPr marL="685800" indent="-228600">
              <a:buFont typeface="Wingdings" panose="05000000000000000000" pitchFamily="2" charset="2"/>
              <a:buChar char="§"/>
              <a:defRPr>
                <a:solidFill>
                  <a:schemeClr val="tx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2pPr>
            <a:lvl3pPr marL="1143000" indent="-228600">
              <a:buFont typeface="Wingdings" panose="05000000000000000000" pitchFamily="2" charset="2"/>
              <a:buChar char="§"/>
              <a:defRPr>
                <a:solidFill>
                  <a:schemeClr val="tx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3pPr>
            <a:lvl4pPr marL="1600200" indent="-228600">
              <a:buFont typeface="Wingdings" panose="05000000000000000000" pitchFamily="2" charset="2"/>
              <a:buChar char="§"/>
              <a:defRPr>
                <a:solidFill>
                  <a:schemeClr val="tx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4pPr>
            <a:lvl5pPr marL="2057400" indent="-228600">
              <a:buFont typeface="Wingdings" panose="05000000000000000000" pitchFamily="2" charset="2"/>
              <a:buChar char="§"/>
              <a:defRPr>
                <a:solidFill>
                  <a:schemeClr val="tx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5pPr>
          </a:lstStyle>
          <a:p>
            <a:pPr lvl="0"/>
            <a:r>
              <a:rPr lang="en-US"/>
              <a:t>Click to edit Master text styles </a:t>
            </a:r>
          </a:p>
          <a:p>
            <a:pPr lvl="1"/>
            <a:r>
              <a:rPr lang="en-US"/>
              <a:t>Second level</a:t>
            </a:r>
          </a:p>
          <a:p>
            <a:pPr lvl="2"/>
            <a:r>
              <a:rPr lang="en-US"/>
              <a:t>Third level</a:t>
            </a:r>
          </a:p>
          <a:p>
            <a:pPr lvl="3"/>
            <a:r>
              <a:rPr lang="en-US"/>
              <a:t>Fourth level</a:t>
            </a:r>
          </a:p>
          <a:p>
            <a:pPr lvl="4"/>
            <a:r>
              <a:rPr lang="en-US"/>
              <a:t>Fifth level</a:t>
            </a:r>
            <a:endParaRPr lang="en-CA"/>
          </a:p>
        </p:txBody>
      </p:sp>
      <p:sp>
        <p:nvSpPr>
          <p:cNvPr id="13" name="TextBox 12">
            <a:extLst>
              <a:ext uri="{FF2B5EF4-FFF2-40B4-BE49-F238E27FC236}">
                <a16:creationId xmlns:a16="http://schemas.microsoft.com/office/drawing/2014/main" id="{3101FCAD-772F-4A75-8808-5CF97EEDFF8A}"/>
              </a:ext>
            </a:extLst>
          </p:cNvPr>
          <p:cNvSpPr txBox="1"/>
          <p:nvPr userDrawn="1"/>
        </p:nvSpPr>
        <p:spPr>
          <a:xfrm>
            <a:off x="8782791" y="289242"/>
            <a:ext cx="2843317" cy="73866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CA" sz="1400">
                <a:solidFill>
                  <a:schemeClr val="bg1"/>
                </a:solidFill>
                <a:effectLst>
                  <a:glow rad="38100">
                    <a:schemeClr val="bg1">
                      <a:alpha val="40000"/>
                    </a:schemeClr>
                  </a:glow>
                  <a:outerShdw blurRad="76200" dist="38100" algn="ctr" rotWithShape="0">
                    <a:schemeClr val="accent1">
                      <a:lumMod val="40000"/>
                      <a:lumOff val="60000"/>
                      <a:alpha val="89000"/>
                    </a:schemeClr>
                  </a:outerShdw>
                </a:effectLst>
                <a:latin typeface="Arial" panose="020B0604020202020204" pitchFamily="34" charset="0"/>
                <a:cs typeface="Arial" panose="020B0604020202020204" pitchFamily="34" charset="0"/>
              </a:rPr>
              <a:t>CLINIC ROTMAN MMA</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1400">
                <a:solidFill>
                  <a:schemeClr val="bg1"/>
                </a:solidFill>
                <a:effectLst>
                  <a:glow rad="38100">
                    <a:schemeClr val="bg1">
                      <a:alpha val="40000"/>
                    </a:schemeClr>
                  </a:glow>
                  <a:outerShdw blurRad="76200" dist="38100" algn="ctr" rotWithShape="0">
                    <a:schemeClr val="accent1">
                      <a:lumMod val="40000"/>
                      <a:lumOff val="60000"/>
                      <a:alpha val="89000"/>
                    </a:schemeClr>
                  </a:outerShdw>
                </a:effectLst>
                <a:latin typeface="Arial" panose="020B0604020202020204" pitchFamily="34" charset="0"/>
                <a:cs typeface="Arial" panose="020B0604020202020204" pitchFamily="34" charset="0"/>
              </a:rPr>
              <a:t>04/23/2023 06:23:57 PM</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1400">
                <a:solidFill>
                  <a:schemeClr val="bg1"/>
                </a:solidFill>
                <a:effectLst>
                  <a:glow rad="38100">
                    <a:schemeClr val="bg1">
                      <a:alpha val="40000"/>
                    </a:schemeClr>
                  </a:glow>
                  <a:outerShdw blurRad="76200" dist="38100" algn="ctr" rotWithShape="0">
                    <a:schemeClr val="accent1">
                      <a:lumMod val="40000"/>
                      <a:lumOff val="60000"/>
                      <a:alpha val="89000"/>
                    </a:schemeClr>
                  </a:outerShdw>
                </a:effectLst>
                <a:latin typeface="Arial" panose="020B0604020202020204" pitchFamily="34" charset="0"/>
                <a:cs typeface="Arial" panose="020B0604020202020204" pitchFamily="34" charset="0"/>
              </a:rPr>
              <a:t>05:25</a:t>
            </a:r>
          </a:p>
        </p:txBody>
      </p:sp>
      <p:sp>
        <p:nvSpPr>
          <p:cNvPr id="14" name="TextBox 13">
            <a:extLst>
              <a:ext uri="{FF2B5EF4-FFF2-40B4-BE49-F238E27FC236}">
                <a16:creationId xmlns:a16="http://schemas.microsoft.com/office/drawing/2014/main" id="{E0354FA9-6B43-461B-897B-EF0D33852CB6}"/>
              </a:ext>
            </a:extLst>
          </p:cNvPr>
          <p:cNvSpPr txBox="1"/>
          <p:nvPr userDrawn="1"/>
        </p:nvSpPr>
        <p:spPr>
          <a:xfrm>
            <a:off x="763483" y="5955972"/>
            <a:ext cx="384726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a:solidFill>
                  <a:schemeClr val="tx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FA 90</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a:solidFill>
                  <a:schemeClr val="tx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SP: -12 6/15 256x175</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a:solidFill>
                  <a:schemeClr val="tx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FLAIR 6500/1650/104 5mm T</a:t>
            </a:r>
            <a:endParaRPr lang="en-CA">
              <a:solidFill>
                <a:schemeClr val="tx1"/>
              </a:solidFill>
            </a:endParaRPr>
          </a:p>
        </p:txBody>
      </p:sp>
      <p:sp>
        <p:nvSpPr>
          <p:cNvPr id="7" name="Content Placeholder 2">
            <a:extLst>
              <a:ext uri="{FF2B5EF4-FFF2-40B4-BE49-F238E27FC236}">
                <a16:creationId xmlns:a16="http://schemas.microsoft.com/office/drawing/2014/main" id="{85ABA386-8D78-4135-9DD9-92CF668D978F}"/>
              </a:ext>
            </a:extLst>
          </p:cNvPr>
          <p:cNvSpPr>
            <a:spLocks noGrp="1"/>
          </p:cNvSpPr>
          <p:nvPr>
            <p:ph idx="10" hasCustomPrompt="1"/>
          </p:nvPr>
        </p:nvSpPr>
        <p:spPr>
          <a:xfrm>
            <a:off x="6457950" y="1825625"/>
            <a:ext cx="4514850" cy="3711575"/>
          </a:xfrm>
        </p:spPr>
        <p:txBody>
          <a:bodyPr/>
          <a:lstStyle>
            <a:lvl1pPr marL="2286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1pPr>
            <a:lvl2pPr marL="6858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2pPr>
            <a:lvl3pPr marL="11430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3pPr>
            <a:lvl4pPr marL="16002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4pPr>
            <a:lvl5pPr marL="20574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5pPr>
          </a:lstStyle>
          <a:p>
            <a:pPr lvl="0"/>
            <a:r>
              <a:rPr lang="en-US"/>
              <a:t>Click to edit Master text styles </a:t>
            </a:r>
          </a:p>
          <a:p>
            <a:pPr lvl="1"/>
            <a:r>
              <a:rPr lang="en-US"/>
              <a:t>Second level</a:t>
            </a:r>
          </a:p>
          <a:p>
            <a:pPr lvl="2"/>
            <a:r>
              <a:rPr lang="en-US"/>
              <a:t>Third level</a:t>
            </a:r>
          </a:p>
          <a:p>
            <a:pPr lvl="3"/>
            <a:r>
              <a:rPr lang="en-US"/>
              <a:t>Fourth level</a:t>
            </a:r>
          </a:p>
          <a:p>
            <a:pPr lvl="4"/>
            <a:r>
              <a:rPr lang="en-US"/>
              <a:t>Fifth level</a:t>
            </a:r>
            <a:endParaRPr lang="en-CA"/>
          </a:p>
        </p:txBody>
      </p:sp>
      <p:sp>
        <p:nvSpPr>
          <p:cNvPr id="8" name="Title 1">
            <a:extLst>
              <a:ext uri="{FF2B5EF4-FFF2-40B4-BE49-F238E27FC236}">
                <a16:creationId xmlns:a16="http://schemas.microsoft.com/office/drawing/2014/main" id="{CBA6E9CF-3749-487A-8768-ABB18CAF53AC}"/>
              </a:ext>
            </a:extLst>
          </p:cNvPr>
          <p:cNvSpPr txBox="1">
            <a:spLocks/>
          </p:cNvSpPr>
          <p:nvPr userDrawn="1"/>
        </p:nvSpPr>
        <p:spPr>
          <a:xfrm>
            <a:off x="6457950" y="365125"/>
            <a:ext cx="45148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effectLst>
                  <a:glow rad="38100">
                    <a:schemeClr val="bg1">
                      <a:alpha val="40000"/>
                    </a:schemeClr>
                  </a:glow>
                  <a:outerShdw blurRad="76200" dist="38100" algn="ctr" rotWithShape="0">
                    <a:schemeClr val="accent1">
                      <a:lumMod val="20000"/>
                      <a:lumOff val="80000"/>
                      <a:alpha val="99000"/>
                    </a:schemeClr>
                  </a:outerShdw>
                </a:effectLst>
                <a:latin typeface="+mj-lt"/>
                <a:ea typeface="+mj-ea"/>
                <a:cs typeface="+mj-cs"/>
              </a:defRPr>
            </a:lvl1pPr>
          </a:lstStyle>
          <a:p>
            <a:r>
              <a:rPr lang="en-US">
                <a:solidFill>
                  <a:schemeClr val="bg1"/>
                </a:solidFill>
              </a:rPr>
              <a:t>Click to edit title style</a:t>
            </a:r>
            <a:endParaRPr lang="en-CA">
              <a:solidFill>
                <a:schemeClr val="bg1"/>
              </a:solidFill>
            </a:endParaRPr>
          </a:p>
        </p:txBody>
      </p:sp>
      <p:pic>
        <p:nvPicPr>
          <p:cNvPr id="9" name="Picture 8">
            <a:extLst>
              <a:ext uri="{FF2B5EF4-FFF2-40B4-BE49-F238E27FC236}">
                <a16:creationId xmlns:a16="http://schemas.microsoft.com/office/drawing/2014/main" id="{1173038A-511B-454D-BC09-D125E9A5A64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9954"/>
          <a:stretch/>
        </p:blipFill>
        <p:spPr>
          <a:xfrm>
            <a:off x="6012180" y="3939357"/>
            <a:ext cx="1389644" cy="2768600"/>
          </a:xfrm>
          <a:prstGeom prst="rect">
            <a:avLst/>
          </a:prstGeom>
        </p:spPr>
      </p:pic>
    </p:spTree>
    <p:extLst>
      <p:ext uri="{BB962C8B-B14F-4D97-AF65-F5344CB8AC3E}">
        <p14:creationId xmlns:p14="http://schemas.microsoft.com/office/powerpoint/2010/main" val="1070778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064946-7F0F-4FB7-AA5A-EABEA4AC30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0750" y="3939357"/>
            <a:ext cx="2776735" cy="2768600"/>
          </a:xfrm>
          <a:prstGeom prst="rect">
            <a:avLst/>
          </a:prstGeom>
        </p:spPr>
      </p:pic>
      <p:sp>
        <p:nvSpPr>
          <p:cNvPr id="10" name="Rectangle 9">
            <a:extLst>
              <a:ext uri="{FF2B5EF4-FFF2-40B4-BE49-F238E27FC236}">
                <a16:creationId xmlns:a16="http://schemas.microsoft.com/office/drawing/2014/main" id="{EAB40BCD-0310-464F-80DD-BAE8DB0A6FCD}"/>
              </a:ext>
            </a:extLst>
          </p:cNvPr>
          <p:cNvSpPr/>
          <p:nvPr userDrawn="1"/>
        </p:nvSpPr>
        <p:spPr>
          <a:xfrm>
            <a:off x="6012180" y="-83127"/>
            <a:ext cx="6316634" cy="694112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B7DB95C6-0F65-46FD-90E6-78CC1DB05011}"/>
              </a:ext>
            </a:extLst>
          </p:cNvPr>
          <p:cNvSpPr>
            <a:spLocks noGrp="1"/>
          </p:cNvSpPr>
          <p:nvPr>
            <p:ph type="title" hasCustomPrompt="1"/>
          </p:nvPr>
        </p:nvSpPr>
        <p:spPr>
          <a:xfrm>
            <a:off x="838200" y="365125"/>
            <a:ext cx="4514850" cy="1325563"/>
          </a:xfrm>
        </p:spPr>
        <p:txBody>
          <a:bodyPr>
            <a:normAutofit/>
          </a:bodyPr>
          <a:lstStyle>
            <a:lvl1pPr>
              <a:defRPr sz="3200">
                <a:solidFill>
                  <a:schemeClr val="tx1"/>
                </a:solidFill>
                <a:effectLst>
                  <a:glow rad="38100">
                    <a:schemeClr val="bg1">
                      <a:alpha val="40000"/>
                    </a:schemeClr>
                  </a:glow>
                  <a:outerShdw blurRad="76200" dist="38100" algn="ctr" rotWithShape="0">
                    <a:schemeClr val="accent1">
                      <a:lumMod val="20000"/>
                      <a:lumOff val="80000"/>
                      <a:alpha val="99000"/>
                    </a:schemeClr>
                  </a:outerShdw>
                </a:effectLst>
              </a:defRPr>
            </a:lvl1pPr>
          </a:lstStyle>
          <a:p>
            <a:r>
              <a:rPr lang="en-US"/>
              <a:t>Click to edit title style</a:t>
            </a:r>
            <a:endParaRPr lang="en-CA"/>
          </a:p>
        </p:txBody>
      </p:sp>
      <p:sp>
        <p:nvSpPr>
          <p:cNvPr id="3" name="Content Placeholder 2">
            <a:extLst>
              <a:ext uri="{FF2B5EF4-FFF2-40B4-BE49-F238E27FC236}">
                <a16:creationId xmlns:a16="http://schemas.microsoft.com/office/drawing/2014/main" id="{13449581-EE94-4DB1-81BC-FAAA111E0F62}"/>
              </a:ext>
            </a:extLst>
          </p:cNvPr>
          <p:cNvSpPr>
            <a:spLocks noGrp="1"/>
          </p:cNvSpPr>
          <p:nvPr>
            <p:ph idx="1" hasCustomPrompt="1"/>
          </p:nvPr>
        </p:nvSpPr>
        <p:spPr>
          <a:xfrm>
            <a:off x="838200" y="1825625"/>
            <a:ext cx="4514850" cy="3711575"/>
          </a:xfrm>
        </p:spPr>
        <p:txBody>
          <a:bodyPr/>
          <a:lstStyle>
            <a:lvl1pPr marL="228600" indent="-228600">
              <a:buFont typeface="Wingdings" panose="05000000000000000000" pitchFamily="2" charset="2"/>
              <a:buChar char="§"/>
              <a:defRPr>
                <a:solidFill>
                  <a:schemeClr val="tx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1pPr>
            <a:lvl2pPr marL="685800" indent="-228600">
              <a:buFont typeface="Wingdings" panose="05000000000000000000" pitchFamily="2" charset="2"/>
              <a:buChar char="§"/>
              <a:defRPr>
                <a:solidFill>
                  <a:schemeClr val="tx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2pPr>
            <a:lvl3pPr marL="1143000" indent="-228600">
              <a:buFont typeface="Wingdings" panose="05000000000000000000" pitchFamily="2" charset="2"/>
              <a:buChar char="§"/>
              <a:defRPr>
                <a:solidFill>
                  <a:schemeClr val="tx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3pPr>
            <a:lvl4pPr marL="1600200" indent="-228600">
              <a:buFont typeface="Wingdings" panose="05000000000000000000" pitchFamily="2" charset="2"/>
              <a:buChar char="§"/>
              <a:defRPr>
                <a:solidFill>
                  <a:schemeClr val="tx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4pPr>
            <a:lvl5pPr marL="2057400" indent="-228600">
              <a:buFont typeface="Wingdings" panose="05000000000000000000" pitchFamily="2" charset="2"/>
              <a:buChar char="§"/>
              <a:defRPr>
                <a:solidFill>
                  <a:schemeClr val="tx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5pPr>
          </a:lstStyle>
          <a:p>
            <a:pPr lvl="0"/>
            <a:r>
              <a:rPr lang="en-US"/>
              <a:t>Click to edit Master text styles </a:t>
            </a:r>
          </a:p>
          <a:p>
            <a:pPr lvl="1"/>
            <a:r>
              <a:rPr lang="en-US"/>
              <a:t>Second level</a:t>
            </a:r>
          </a:p>
          <a:p>
            <a:pPr lvl="2"/>
            <a:r>
              <a:rPr lang="en-US"/>
              <a:t>Third level</a:t>
            </a:r>
          </a:p>
          <a:p>
            <a:pPr lvl="3"/>
            <a:r>
              <a:rPr lang="en-US"/>
              <a:t>Fourth level</a:t>
            </a:r>
          </a:p>
          <a:p>
            <a:pPr lvl="4"/>
            <a:r>
              <a:rPr lang="en-US"/>
              <a:t>Fifth level</a:t>
            </a:r>
            <a:endParaRPr lang="en-CA"/>
          </a:p>
        </p:txBody>
      </p:sp>
      <p:sp>
        <p:nvSpPr>
          <p:cNvPr id="13" name="TextBox 12">
            <a:extLst>
              <a:ext uri="{FF2B5EF4-FFF2-40B4-BE49-F238E27FC236}">
                <a16:creationId xmlns:a16="http://schemas.microsoft.com/office/drawing/2014/main" id="{3101FCAD-772F-4A75-8808-5CF97EEDFF8A}"/>
              </a:ext>
            </a:extLst>
          </p:cNvPr>
          <p:cNvSpPr txBox="1"/>
          <p:nvPr userDrawn="1"/>
        </p:nvSpPr>
        <p:spPr>
          <a:xfrm>
            <a:off x="8782791" y="289242"/>
            <a:ext cx="2843317" cy="73866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CA" sz="1400">
                <a:solidFill>
                  <a:schemeClr val="bg1"/>
                </a:solidFill>
                <a:effectLst>
                  <a:glow rad="38100">
                    <a:schemeClr val="bg1">
                      <a:alpha val="40000"/>
                    </a:schemeClr>
                  </a:glow>
                  <a:outerShdw blurRad="76200" dist="38100" algn="ctr" rotWithShape="0">
                    <a:schemeClr val="accent1">
                      <a:lumMod val="40000"/>
                      <a:lumOff val="60000"/>
                      <a:alpha val="89000"/>
                    </a:schemeClr>
                  </a:outerShdw>
                </a:effectLst>
                <a:latin typeface="Arial" panose="020B0604020202020204" pitchFamily="34" charset="0"/>
                <a:cs typeface="Arial" panose="020B0604020202020204" pitchFamily="34" charset="0"/>
              </a:rPr>
              <a:t>CLINIC ROTMAN MMA</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1400">
                <a:solidFill>
                  <a:schemeClr val="bg1"/>
                </a:solidFill>
                <a:effectLst>
                  <a:glow rad="38100">
                    <a:schemeClr val="bg1">
                      <a:alpha val="40000"/>
                    </a:schemeClr>
                  </a:glow>
                  <a:outerShdw blurRad="76200" dist="38100" algn="ctr" rotWithShape="0">
                    <a:schemeClr val="accent1">
                      <a:lumMod val="40000"/>
                      <a:lumOff val="60000"/>
                      <a:alpha val="89000"/>
                    </a:schemeClr>
                  </a:outerShdw>
                </a:effectLst>
                <a:latin typeface="Arial" panose="020B0604020202020204" pitchFamily="34" charset="0"/>
                <a:cs typeface="Arial" panose="020B0604020202020204" pitchFamily="34" charset="0"/>
              </a:rPr>
              <a:t>04/23/2023 06:23:57 PM</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1400">
                <a:solidFill>
                  <a:schemeClr val="bg1"/>
                </a:solidFill>
                <a:effectLst>
                  <a:glow rad="38100">
                    <a:schemeClr val="bg1">
                      <a:alpha val="40000"/>
                    </a:schemeClr>
                  </a:glow>
                  <a:outerShdw blurRad="76200" dist="38100" algn="ctr" rotWithShape="0">
                    <a:schemeClr val="accent1">
                      <a:lumMod val="40000"/>
                      <a:lumOff val="60000"/>
                      <a:alpha val="89000"/>
                    </a:schemeClr>
                  </a:outerShdw>
                </a:effectLst>
                <a:latin typeface="Arial" panose="020B0604020202020204" pitchFamily="34" charset="0"/>
                <a:cs typeface="Arial" panose="020B0604020202020204" pitchFamily="34" charset="0"/>
              </a:rPr>
              <a:t>05:25</a:t>
            </a:r>
          </a:p>
        </p:txBody>
      </p:sp>
      <p:sp>
        <p:nvSpPr>
          <p:cNvPr id="14" name="TextBox 13">
            <a:extLst>
              <a:ext uri="{FF2B5EF4-FFF2-40B4-BE49-F238E27FC236}">
                <a16:creationId xmlns:a16="http://schemas.microsoft.com/office/drawing/2014/main" id="{E0354FA9-6B43-461B-897B-EF0D33852CB6}"/>
              </a:ext>
            </a:extLst>
          </p:cNvPr>
          <p:cNvSpPr txBox="1"/>
          <p:nvPr userDrawn="1"/>
        </p:nvSpPr>
        <p:spPr>
          <a:xfrm>
            <a:off x="763483" y="5955972"/>
            <a:ext cx="384726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a:solidFill>
                  <a:schemeClr val="tx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FA 90</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a:solidFill>
                  <a:schemeClr val="tx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SP: -12 6/15 256x175</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a:solidFill>
                  <a:schemeClr val="tx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FLAIR 6500/1650/104 5mm T</a:t>
            </a:r>
            <a:endParaRPr lang="en-CA">
              <a:solidFill>
                <a:schemeClr val="tx1"/>
              </a:solidFill>
            </a:endParaRPr>
          </a:p>
        </p:txBody>
      </p:sp>
      <p:sp>
        <p:nvSpPr>
          <p:cNvPr id="7" name="Content Placeholder 2">
            <a:extLst>
              <a:ext uri="{FF2B5EF4-FFF2-40B4-BE49-F238E27FC236}">
                <a16:creationId xmlns:a16="http://schemas.microsoft.com/office/drawing/2014/main" id="{85ABA386-8D78-4135-9DD9-92CF668D978F}"/>
              </a:ext>
            </a:extLst>
          </p:cNvPr>
          <p:cNvSpPr>
            <a:spLocks noGrp="1"/>
          </p:cNvSpPr>
          <p:nvPr>
            <p:ph idx="10" hasCustomPrompt="1"/>
          </p:nvPr>
        </p:nvSpPr>
        <p:spPr>
          <a:xfrm>
            <a:off x="6457950" y="1825625"/>
            <a:ext cx="4514850" cy="3711575"/>
          </a:xfrm>
        </p:spPr>
        <p:txBody>
          <a:bodyPr/>
          <a:lstStyle>
            <a:lvl1pPr marL="2286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1pPr>
            <a:lvl2pPr marL="6858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2pPr>
            <a:lvl3pPr marL="11430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3pPr>
            <a:lvl4pPr marL="16002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4pPr>
            <a:lvl5pPr marL="20574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5pPr>
          </a:lstStyle>
          <a:p>
            <a:pPr lvl="0"/>
            <a:r>
              <a:rPr lang="en-US"/>
              <a:t>Click to edit Master text styles </a:t>
            </a:r>
          </a:p>
          <a:p>
            <a:pPr lvl="1"/>
            <a:r>
              <a:rPr lang="en-US"/>
              <a:t>Second level</a:t>
            </a:r>
          </a:p>
          <a:p>
            <a:pPr lvl="2"/>
            <a:r>
              <a:rPr lang="en-US"/>
              <a:t>Third level</a:t>
            </a:r>
          </a:p>
          <a:p>
            <a:pPr lvl="3"/>
            <a:r>
              <a:rPr lang="en-US"/>
              <a:t>Fourth level</a:t>
            </a:r>
          </a:p>
          <a:p>
            <a:pPr lvl="4"/>
            <a:r>
              <a:rPr lang="en-US"/>
              <a:t>Fifth level</a:t>
            </a:r>
            <a:endParaRPr lang="en-CA"/>
          </a:p>
        </p:txBody>
      </p:sp>
      <p:pic>
        <p:nvPicPr>
          <p:cNvPr id="9" name="Picture 8">
            <a:extLst>
              <a:ext uri="{FF2B5EF4-FFF2-40B4-BE49-F238E27FC236}">
                <a16:creationId xmlns:a16="http://schemas.microsoft.com/office/drawing/2014/main" id="{1173038A-511B-454D-BC09-D125E9A5A64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9954"/>
          <a:stretch/>
        </p:blipFill>
        <p:spPr>
          <a:xfrm>
            <a:off x="6012180" y="3939357"/>
            <a:ext cx="1389644" cy="2768600"/>
          </a:xfrm>
          <a:prstGeom prst="rect">
            <a:avLst/>
          </a:prstGeom>
        </p:spPr>
      </p:pic>
      <p:sp>
        <p:nvSpPr>
          <p:cNvPr id="12" name="Text Placeholder 11">
            <a:extLst>
              <a:ext uri="{FF2B5EF4-FFF2-40B4-BE49-F238E27FC236}">
                <a16:creationId xmlns:a16="http://schemas.microsoft.com/office/drawing/2014/main" id="{DEB9985A-9B8F-D537-D646-0251A07076D4}"/>
              </a:ext>
            </a:extLst>
          </p:cNvPr>
          <p:cNvSpPr>
            <a:spLocks noGrp="1"/>
          </p:cNvSpPr>
          <p:nvPr>
            <p:ph type="body" sz="quarter" idx="11"/>
          </p:nvPr>
        </p:nvSpPr>
        <p:spPr>
          <a:xfrm>
            <a:off x="6395720" y="392906"/>
            <a:ext cx="4577080" cy="1297782"/>
          </a:xfrm>
        </p:spPr>
        <p:txBody>
          <a:bodyPr anchor="ctr" anchorCtr="0">
            <a:normAutofit/>
          </a:bodyPr>
          <a:lstStyle>
            <a:lvl1pPr marL="0" indent="0" algn="l" defTabSz="914400" rtl="0" eaLnBrk="1" latinLnBrk="0" hangingPunct="1">
              <a:lnSpc>
                <a:spcPct val="90000"/>
              </a:lnSpc>
              <a:spcBef>
                <a:spcPct val="0"/>
              </a:spcBef>
              <a:buNone/>
              <a:defRPr lang="en-CA" sz="3200" kern="1200" dirty="0">
                <a:solidFill>
                  <a:schemeClr val="bg1"/>
                </a:solidFill>
                <a:effectLst>
                  <a:glow rad="38100">
                    <a:schemeClr val="bg1">
                      <a:alpha val="40000"/>
                    </a:schemeClr>
                  </a:glow>
                  <a:outerShdw blurRad="76200" dist="38100" algn="ctr" rotWithShape="0">
                    <a:schemeClr val="accent1">
                      <a:lumMod val="20000"/>
                      <a:lumOff val="80000"/>
                      <a:alpha val="99000"/>
                    </a:schemeClr>
                  </a:outerShdw>
                </a:effectLst>
                <a:latin typeface="+mj-lt"/>
                <a:ea typeface="+mj-ea"/>
                <a:cs typeface="+mj-cs"/>
              </a:defRPr>
            </a:lvl1pPr>
          </a:lstStyle>
          <a:p>
            <a:pPr lvl="0"/>
            <a:r>
              <a:rPr lang="en-US"/>
              <a:t>Click to edit</a:t>
            </a:r>
            <a:endParaRPr lang="en-CA"/>
          </a:p>
        </p:txBody>
      </p:sp>
    </p:spTree>
    <p:extLst>
      <p:ext uri="{BB962C8B-B14F-4D97-AF65-F5344CB8AC3E}">
        <p14:creationId xmlns:p14="http://schemas.microsoft.com/office/powerpoint/2010/main" val="1070778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41A46-F004-4D69-8E88-A38D4E4608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3CEB1F8C-1E02-4136-A929-2159FA6BBC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1D831AD2-6270-4A8E-AD52-62685906F5DE}"/>
              </a:ext>
            </a:extLst>
          </p:cNvPr>
          <p:cNvSpPr>
            <a:spLocks noGrp="1"/>
          </p:cNvSpPr>
          <p:nvPr>
            <p:ph type="dt" sz="half" idx="10"/>
          </p:nvPr>
        </p:nvSpPr>
        <p:spPr/>
        <p:txBody>
          <a:bodyPr/>
          <a:lstStyle/>
          <a:p>
            <a:fld id="{1D36BD31-340A-43FA-B77B-2EB74193D072}" type="datetimeFigureOut">
              <a:rPr lang="en-CA" smtClean="0"/>
              <a:t>2023-04-24</a:t>
            </a:fld>
            <a:endParaRPr lang="en-CA"/>
          </a:p>
        </p:txBody>
      </p:sp>
      <p:sp>
        <p:nvSpPr>
          <p:cNvPr id="5" name="Footer Placeholder 4">
            <a:extLst>
              <a:ext uri="{FF2B5EF4-FFF2-40B4-BE49-F238E27FC236}">
                <a16:creationId xmlns:a16="http://schemas.microsoft.com/office/drawing/2014/main" id="{D3280FB3-D665-4CA8-A97C-289EC48C7C8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A2FBE40-BCA4-4430-A3FC-88E70D787EAE}"/>
              </a:ext>
            </a:extLst>
          </p:cNvPr>
          <p:cNvSpPr>
            <a:spLocks noGrp="1"/>
          </p:cNvSpPr>
          <p:nvPr>
            <p:ph type="sldNum" sz="quarter" idx="12"/>
          </p:nvPr>
        </p:nvSpPr>
        <p:spPr/>
        <p:txBody>
          <a:bodyPr/>
          <a:lstStyle/>
          <a:p>
            <a:fld id="{B31479FA-A726-42F7-9EF8-5BCF76536E93}" type="slidenum">
              <a:rPr lang="en-CA" smtClean="0"/>
              <a:t>‹#›</a:t>
            </a:fld>
            <a:endParaRPr lang="en-CA"/>
          </a:p>
        </p:txBody>
      </p:sp>
    </p:spTree>
    <p:extLst>
      <p:ext uri="{BB962C8B-B14F-4D97-AF65-F5344CB8AC3E}">
        <p14:creationId xmlns:p14="http://schemas.microsoft.com/office/powerpoint/2010/main" val="3497352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B95C6-0F65-46FD-90E6-78CC1DB0501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3449581-EE94-4DB1-81BC-FAAA111E0F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A82106A-D4CA-4DB2-BEB7-C168E88F71D7}"/>
              </a:ext>
            </a:extLst>
          </p:cNvPr>
          <p:cNvSpPr>
            <a:spLocks noGrp="1"/>
          </p:cNvSpPr>
          <p:nvPr>
            <p:ph type="dt" sz="half" idx="10"/>
          </p:nvPr>
        </p:nvSpPr>
        <p:spPr/>
        <p:txBody>
          <a:bodyPr/>
          <a:lstStyle/>
          <a:p>
            <a:fld id="{1D36BD31-340A-43FA-B77B-2EB74193D072}" type="datetimeFigureOut">
              <a:rPr lang="en-CA" smtClean="0"/>
              <a:t>2023-04-24</a:t>
            </a:fld>
            <a:endParaRPr lang="en-CA"/>
          </a:p>
        </p:txBody>
      </p:sp>
      <p:sp>
        <p:nvSpPr>
          <p:cNvPr id="5" name="Footer Placeholder 4">
            <a:extLst>
              <a:ext uri="{FF2B5EF4-FFF2-40B4-BE49-F238E27FC236}">
                <a16:creationId xmlns:a16="http://schemas.microsoft.com/office/drawing/2014/main" id="{CB4DF426-DC42-4C88-9C09-7B7706262DD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2E4A4D5-C6CF-45F0-95B5-94E25B8E6A7B}"/>
              </a:ext>
            </a:extLst>
          </p:cNvPr>
          <p:cNvSpPr>
            <a:spLocks noGrp="1"/>
          </p:cNvSpPr>
          <p:nvPr>
            <p:ph type="sldNum" sz="quarter" idx="12"/>
          </p:nvPr>
        </p:nvSpPr>
        <p:spPr/>
        <p:txBody>
          <a:bodyPr/>
          <a:lstStyle/>
          <a:p>
            <a:fld id="{B31479FA-A726-42F7-9EF8-5BCF76536E93}" type="slidenum">
              <a:rPr lang="en-CA" smtClean="0"/>
              <a:t>‹#›</a:t>
            </a:fld>
            <a:endParaRPr lang="en-CA"/>
          </a:p>
        </p:txBody>
      </p:sp>
    </p:spTree>
    <p:extLst>
      <p:ext uri="{BB962C8B-B14F-4D97-AF65-F5344CB8AC3E}">
        <p14:creationId xmlns:p14="http://schemas.microsoft.com/office/powerpoint/2010/main" val="175151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3D4B-548C-416C-8354-C7A61570FD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A65502E3-928D-4992-9131-5284336F3A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EEFE59-1111-4E9B-917F-927627C45457}"/>
              </a:ext>
            </a:extLst>
          </p:cNvPr>
          <p:cNvSpPr>
            <a:spLocks noGrp="1"/>
          </p:cNvSpPr>
          <p:nvPr>
            <p:ph type="dt" sz="half" idx="10"/>
          </p:nvPr>
        </p:nvSpPr>
        <p:spPr/>
        <p:txBody>
          <a:bodyPr/>
          <a:lstStyle/>
          <a:p>
            <a:fld id="{1D36BD31-340A-43FA-B77B-2EB74193D072}" type="datetimeFigureOut">
              <a:rPr lang="en-CA" smtClean="0"/>
              <a:t>2023-04-24</a:t>
            </a:fld>
            <a:endParaRPr lang="en-CA"/>
          </a:p>
        </p:txBody>
      </p:sp>
      <p:sp>
        <p:nvSpPr>
          <p:cNvPr id="5" name="Footer Placeholder 4">
            <a:extLst>
              <a:ext uri="{FF2B5EF4-FFF2-40B4-BE49-F238E27FC236}">
                <a16:creationId xmlns:a16="http://schemas.microsoft.com/office/drawing/2014/main" id="{E282BEF1-AF02-407F-B460-6DA9511DFED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098DDE9-60CD-4145-B5F6-7083FF410700}"/>
              </a:ext>
            </a:extLst>
          </p:cNvPr>
          <p:cNvSpPr>
            <a:spLocks noGrp="1"/>
          </p:cNvSpPr>
          <p:nvPr>
            <p:ph type="sldNum" sz="quarter" idx="12"/>
          </p:nvPr>
        </p:nvSpPr>
        <p:spPr/>
        <p:txBody>
          <a:bodyPr/>
          <a:lstStyle/>
          <a:p>
            <a:fld id="{B31479FA-A726-42F7-9EF8-5BCF76536E93}" type="slidenum">
              <a:rPr lang="en-CA" smtClean="0"/>
              <a:t>‹#›</a:t>
            </a:fld>
            <a:endParaRPr lang="en-CA"/>
          </a:p>
        </p:txBody>
      </p:sp>
    </p:spTree>
    <p:extLst>
      <p:ext uri="{BB962C8B-B14F-4D97-AF65-F5344CB8AC3E}">
        <p14:creationId xmlns:p14="http://schemas.microsoft.com/office/powerpoint/2010/main" val="856059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BD28A-EBF8-414F-A0FF-D252DDA93F1C}"/>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3C31A576-826F-40AE-803E-EB74DC7D61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BFF904F1-D7AF-4E12-8CDA-DEE8520A2CA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816730C3-DD3F-45CF-B5FD-7AC45AD07CAF}"/>
              </a:ext>
            </a:extLst>
          </p:cNvPr>
          <p:cNvSpPr>
            <a:spLocks noGrp="1"/>
          </p:cNvSpPr>
          <p:nvPr>
            <p:ph type="dt" sz="half" idx="10"/>
          </p:nvPr>
        </p:nvSpPr>
        <p:spPr/>
        <p:txBody>
          <a:bodyPr/>
          <a:lstStyle/>
          <a:p>
            <a:fld id="{1D36BD31-340A-43FA-B77B-2EB74193D072}" type="datetimeFigureOut">
              <a:rPr lang="en-CA" smtClean="0"/>
              <a:t>2023-04-24</a:t>
            </a:fld>
            <a:endParaRPr lang="en-CA"/>
          </a:p>
        </p:txBody>
      </p:sp>
      <p:sp>
        <p:nvSpPr>
          <p:cNvPr id="6" name="Footer Placeholder 5">
            <a:extLst>
              <a:ext uri="{FF2B5EF4-FFF2-40B4-BE49-F238E27FC236}">
                <a16:creationId xmlns:a16="http://schemas.microsoft.com/office/drawing/2014/main" id="{5EA1F291-0FF5-459E-B4A8-F1E11B4294F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D12B12D-A6E8-47CF-BBD7-F705B9354227}"/>
              </a:ext>
            </a:extLst>
          </p:cNvPr>
          <p:cNvSpPr>
            <a:spLocks noGrp="1"/>
          </p:cNvSpPr>
          <p:nvPr>
            <p:ph type="sldNum" sz="quarter" idx="12"/>
          </p:nvPr>
        </p:nvSpPr>
        <p:spPr/>
        <p:txBody>
          <a:bodyPr/>
          <a:lstStyle/>
          <a:p>
            <a:fld id="{B31479FA-A726-42F7-9EF8-5BCF76536E93}" type="slidenum">
              <a:rPr lang="en-CA" smtClean="0"/>
              <a:t>‹#›</a:t>
            </a:fld>
            <a:endParaRPr lang="en-CA"/>
          </a:p>
        </p:txBody>
      </p:sp>
    </p:spTree>
    <p:extLst>
      <p:ext uri="{BB962C8B-B14F-4D97-AF65-F5344CB8AC3E}">
        <p14:creationId xmlns:p14="http://schemas.microsoft.com/office/powerpoint/2010/main" val="3085368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AB40BCD-0310-464F-80DD-BAE8DB0A6FCD}"/>
              </a:ext>
            </a:extLst>
          </p:cNvPr>
          <p:cNvSpPr/>
          <p:nvPr userDrawn="1"/>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pic>
        <p:nvPicPr>
          <p:cNvPr id="15" name="Picture 14">
            <a:extLst>
              <a:ext uri="{FF2B5EF4-FFF2-40B4-BE49-F238E27FC236}">
                <a16:creationId xmlns:a16="http://schemas.microsoft.com/office/drawing/2014/main" id="{EE23CBCE-D97A-49E7-BC72-62C86E641B74}"/>
              </a:ext>
            </a:extLst>
          </p:cNvPr>
          <p:cNvPicPr>
            <a:picLocks noChangeAspect="1"/>
          </p:cNvPicPr>
          <p:nvPr userDrawn="1"/>
        </p:nvPicPr>
        <p:blipFill>
          <a:blip r:embed="rId2">
            <a:alphaModFix amt="68000"/>
            <a:extLst>
              <a:ext uri="{28A0092B-C50C-407E-A947-70E740481C1C}">
                <a14:useLocalDpi xmlns:a14="http://schemas.microsoft.com/office/drawing/2010/main" val="0"/>
              </a:ext>
            </a:extLst>
          </a:blip>
          <a:stretch>
            <a:fillRect/>
          </a:stretch>
        </p:blipFill>
        <p:spPr>
          <a:xfrm>
            <a:off x="8845074" y="956216"/>
            <a:ext cx="5814585" cy="5797550"/>
          </a:xfrm>
          <a:prstGeom prst="rect">
            <a:avLst/>
          </a:prstGeom>
        </p:spPr>
      </p:pic>
      <p:sp>
        <p:nvSpPr>
          <p:cNvPr id="16" name="Rectangle 15">
            <a:extLst>
              <a:ext uri="{FF2B5EF4-FFF2-40B4-BE49-F238E27FC236}">
                <a16:creationId xmlns:a16="http://schemas.microsoft.com/office/drawing/2014/main" id="{43AD5E5A-8293-4293-88BF-BD45469A583A}"/>
              </a:ext>
            </a:extLst>
          </p:cNvPr>
          <p:cNvSpPr/>
          <p:nvPr userDrawn="1"/>
        </p:nvSpPr>
        <p:spPr>
          <a:xfrm>
            <a:off x="8839200" y="937166"/>
            <a:ext cx="5816600" cy="5816600"/>
          </a:xfrm>
          <a:prstGeom prst="rect">
            <a:avLst/>
          </a:prstGeom>
          <a:gradFill flip="none" rotWithShape="1">
            <a:gsLst>
              <a:gs pos="0">
                <a:schemeClr val="tx1">
                  <a:alpha val="75000"/>
                </a:schemeClr>
              </a:gs>
              <a:gs pos="43000">
                <a:schemeClr val="tx1">
                  <a:alpha val="85000"/>
                </a:schemeClr>
              </a:gs>
              <a:gs pos="100000">
                <a:schemeClr val="tx1"/>
              </a:gs>
            </a:gsLst>
            <a:lin ang="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B7DB95C6-0F65-46FD-90E6-78CC1DB05011}"/>
              </a:ext>
            </a:extLst>
          </p:cNvPr>
          <p:cNvSpPr>
            <a:spLocks noGrp="1"/>
          </p:cNvSpPr>
          <p:nvPr>
            <p:ph type="title"/>
          </p:nvPr>
        </p:nvSpPr>
        <p:spPr>
          <a:xfrm>
            <a:off x="838200" y="365125"/>
            <a:ext cx="8528050" cy="1325563"/>
          </a:xfrm>
        </p:spPr>
        <p:txBody>
          <a:bodyPr/>
          <a:lstStyle>
            <a:lvl1pPr>
              <a:defRPr>
                <a:solidFill>
                  <a:schemeClr val="bg1"/>
                </a:solidFill>
                <a:effectLst>
                  <a:glow rad="38100">
                    <a:schemeClr val="bg1">
                      <a:alpha val="40000"/>
                    </a:schemeClr>
                  </a:glow>
                  <a:outerShdw blurRad="76200" dist="38100" algn="ctr" rotWithShape="0">
                    <a:schemeClr val="accent1">
                      <a:lumMod val="20000"/>
                      <a:lumOff val="80000"/>
                      <a:alpha val="99000"/>
                    </a:schemeClr>
                  </a:outerShdw>
                </a:effectLst>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13449581-EE94-4DB1-81BC-FAAA111E0F62}"/>
              </a:ext>
            </a:extLst>
          </p:cNvPr>
          <p:cNvSpPr>
            <a:spLocks noGrp="1"/>
          </p:cNvSpPr>
          <p:nvPr>
            <p:ph idx="1" hasCustomPrompt="1"/>
          </p:nvPr>
        </p:nvSpPr>
        <p:spPr>
          <a:xfrm>
            <a:off x="838200" y="1825625"/>
            <a:ext cx="10223500" cy="3874650"/>
          </a:xfrm>
        </p:spPr>
        <p:txBody>
          <a:bodyPr/>
          <a:lstStyle>
            <a:lvl1pPr marL="2286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1pPr>
            <a:lvl2pPr marL="6858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2pPr>
            <a:lvl3pPr marL="11430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3pPr>
            <a:lvl4pPr marL="16002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4pPr>
            <a:lvl5pPr marL="20574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5pPr>
          </a:lstStyle>
          <a:p>
            <a:pPr lvl="0"/>
            <a:r>
              <a:rPr lang="en-US"/>
              <a:t>Click to edit Master text styles </a:t>
            </a:r>
          </a:p>
          <a:p>
            <a:pPr lvl="1"/>
            <a:r>
              <a:rPr lang="en-US"/>
              <a:t>Second level</a:t>
            </a:r>
          </a:p>
          <a:p>
            <a:pPr lvl="2"/>
            <a:r>
              <a:rPr lang="en-US"/>
              <a:t>Third level</a:t>
            </a:r>
          </a:p>
          <a:p>
            <a:pPr lvl="3"/>
            <a:r>
              <a:rPr lang="en-US"/>
              <a:t>Fourth level</a:t>
            </a:r>
          </a:p>
          <a:p>
            <a:pPr lvl="4"/>
            <a:r>
              <a:rPr lang="en-US"/>
              <a:t>Fifth level</a:t>
            </a:r>
            <a:endParaRPr lang="en-CA"/>
          </a:p>
        </p:txBody>
      </p:sp>
      <p:sp>
        <p:nvSpPr>
          <p:cNvPr id="13" name="TextBox 12">
            <a:extLst>
              <a:ext uri="{FF2B5EF4-FFF2-40B4-BE49-F238E27FC236}">
                <a16:creationId xmlns:a16="http://schemas.microsoft.com/office/drawing/2014/main" id="{3101FCAD-772F-4A75-8808-5CF97EEDFF8A}"/>
              </a:ext>
            </a:extLst>
          </p:cNvPr>
          <p:cNvSpPr txBox="1"/>
          <p:nvPr userDrawn="1"/>
        </p:nvSpPr>
        <p:spPr>
          <a:xfrm>
            <a:off x="8782791" y="289242"/>
            <a:ext cx="2843317" cy="73866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CA" sz="1400">
                <a:solidFill>
                  <a:schemeClr val="bg1"/>
                </a:solidFill>
                <a:effectLst>
                  <a:glow rad="38100">
                    <a:schemeClr val="bg1">
                      <a:alpha val="40000"/>
                    </a:schemeClr>
                  </a:glow>
                  <a:outerShdw blurRad="76200" dist="38100" algn="ctr" rotWithShape="0">
                    <a:schemeClr val="accent1">
                      <a:lumMod val="40000"/>
                      <a:lumOff val="60000"/>
                      <a:alpha val="89000"/>
                    </a:schemeClr>
                  </a:outerShdw>
                </a:effectLst>
                <a:latin typeface="Arial" panose="020B0604020202020204" pitchFamily="34" charset="0"/>
                <a:cs typeface="Arial" panose="020B0604020202020204" pitchFamily="34" charset="0"/>
              </a:rPr>
              <a:t>CLINIC ROTMAN MMA</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1400">
                <a:solidFill>
                  <a:schemeClr val="bg1"/>
                </a:solidFill>
                <a:effectLst>
                  <a:glow rad="38100">
                    <a:schemeClr val="bg1">
                      <a:alpha val="40000"/>
                    </a:schemeClr>
                  </a:glow>
                  <a:outerShdw blurRad="76200" dist="38100" algn="ctr" rotWithShape="0">
                    <a:schemeClr val="accent1">
                      <a:lumMod val="40000"/>
                      <a:lumOff val="60000"/>
                      <a:alpha val="89000"/>
                    </a:schemeClr>
                  </a:outerShdw>
                </a:effectLst>
                <a:latin typeface="Arial" panose="020B0604020202020204" pitchFamily="34" charset="0"/>
                <a:cs typeface="Arial" panose="020B0604020202020204" pitchFamily="34" charset="0"/>
              </a:rPr>
              <a:t>04/23/2023 06:23:57 PM</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1400">
                <a:solidFill>
                  <a:schemeClr val="bg1"/>
                </a:solidFill>
                <a:effectLst>
                  <a:glow rad="38100">
                    <a:schemeClr val="bg1">
                      <a:alpha val="40000"/>
                    </a:schemeClr>
                  </a:glow>
                  <a:outerShdw blurRad="76200" dist="38100" algn="ctr" rotWithShape="0">
                    <a:schemeClr val="accent1">
                      <a:lumMod val="40000"/>
                      <a:lumOff val="60000"/>
                      <a:alpha val="89000"/>
                    </a:schemeClr>
                  </a:outerShdw>
                </a:effectLst>
                <a:latin typeface="Arial" panose="020B0604020202020204" pitchFamily="34" charset="0"/>
                <a:cs typeface="Arial" panose="020B0604020202020204" pitchFamily="34" charset="0"/>
              </a:rPr>
              <a:t>05:25</a:t>
            </a:r>
          </a:p>
        </p:txBody>
      </p:sp>
      <p:sp>
        <p:nvSpPr>
          <p:cNvPr id="14" name="TextBox 13">
            <a:extLst>
              <a:ext uri="{FF2B5EF4-FFF2-40B4-BE49-F238E27FC236}">
                <a16:creationId xmlns:a16="http://schemas.microsoft.com/office/drawing/2014/main" id="{E0354FA9-6B43-461B-897B-EF0D33852CB6}"/>
              </a:ext>
            </a:extLst>
          </p:cNvPr>
          <p:cNvSpPr txBox="1"/>
          <p:nvPr userDrawn="1"/>
        </p:nvSpPr>
        <p:spPr>
          <a:xfrm>
            <a:off x="763483" y="5955972"/>
            <a:ext cx="384726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FA 90</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SP: -12 6/15 256x175</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FLAIR 6500/1650/104 5mm T</a:t>
            </a:r>
            <a:endParaRPr lang="en-CA"/>
          </a:p>
        </p:txBody>
      </p:sp>
    </p:spTree>
    <p:extLst>
      <p:ext uri="{BB962C8B-B14F-4D97-AF65-F5344CB8AC3E}">
        <p14:creationId xmlns:p14="http://schemas.microsoft.com/office/powerpoint/2010/main" val="250311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9129A-D10F-439B-AA8A-878B2E71D24A}"/>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24E3088A-8529-4453-8478-5AB08BAC63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2E8764-0420-42BD-90C6-D3A47B8F28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41D78A7C-C8E3-4D2B-AC3F-C3AE0B96D9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A13AD5-E1B4-4D57-971A-D1977E36087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32017F87-9B49-4FA2-8975-43FD9CD0EAB9}"/>
              </a:ext>
            </a:extLst>
          </p:cNvPr>
          <p:cNvSpPr>
            <a:spLocks noGrp="1"/>
          </p:cNvSpPr>
          <p:nvPr>
            <p:ph type="dt" sz="half" idx="10"/>
          </p:nvPr>
        </p:nvSpPr>
        <p:spPr/>
        <p:txBody>
          <a:bodyPr/>
          <a:lstStyle/>
          <a:p>
            <a:fld id="{1D36BD31-340A-43FA-B77B-2EB74193D072}" type="datetimeFigureOut">
              <a:rPr lang="en-CA" smtClean="0"/>
              <a:t>2023-04-24</a:t>
            </a:fld>
            <a:endParaRPr lang="en-CA"/>
          </a:p>
        </p:txBody>
      </p:sp>
      <p:sp>
        <p:nvSpPr>
          <p:cNvPr id="8" name="Footer Placeholder 7">
            <a:extLst>
              <a:ext uri="{FF2B5EF4-FFF2-40B4-BE49-F238E27FC236}">
                <a16:creationId xmlns:a16="http://schemas.microsoft.com/office/drawing/2014/main" id="{C12F3573-7F71-4D4D-857B-7EA2F8CEA966}"/>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8E2053BB-56B2-4A6B-A809-B8CE8DE2C8E0}"/>
              </a:ext>
            </a:extLst>
          </p:cNvPr>
          <p:cNvSpPr>
            <a:spLocks noGrp="1"/>
          </p:cNvSpPr>
          <p:nvPr>
            <p:ph type="sldNum" sz="quarter" idx="12"/>
          </p:nvPr>
        </p:nvSpPr>
        <p:spPr/>
        <p:txBody>
          <a:bodyPr/>
          <a:lstStyle/>
          <a:p>
            <a:fld id="{B31479FA-A726-42F7-9EF8-5BCF76536E93}" type="slidenum">
              <a:rPr lang="en-CA" smtClean="0"/>
              <a:t>‹#›</a:t>
            </a:fld>
            <a:endParaRPr lang="en-CA"/>
          </a:p>
        </p:txBody>
      </p:sp>
    </p:spTree>
    <p:extLst>
      <p:ext uri="{BB962C8B-B14F-4D97-AF65-F5344CB8AC3E}">
        <p14:creationId xmlns:p14="http://schemas.microsoft.com/office/powerpoint/2010/main" val="9000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D3363-E1B5-4657-BB5D-C7A60B872E80}"/>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14C2C492-A65A-4734-AB59-DE90315AF958}"/>
              </a:ext>
            </a:extLst>
          </p:cNvPr>
          <p:cNvSpPr>
            <a:spLocks noGrp="1"/>
          </p:cNvSpPr>
          <p:nvPr>
            <p:ph type="dt" sz="half" idx="10"/>
          </p:nvPr>
        </p:nvSpPr>
        <p:spPr/>
        <p:txBody>
          <a:bodyPr/>
          <a:lstStyle/>
          <a:p>
            <a:fld id="{1D36BD31-340A-43FA-B77B-2EB74193D072}" type="datetimeFigureOut">
              <a:rPr lang="en-CA" smtClean="0"/>
              <a:t>2023-04-24</a:t>
            </a:fld>
            <a:endParaRPr lang="en-CA"/>
          </a:p>
        </p:txBody>
      </p:sp>
      <p:sp>
        <p:nvSpPr>
          <p:cNvPr id="4" name="Footer Placeholder 3">
            <a:extLst>
              <a:ext uri="{FF2B5EF4-FFF2-40B4-BE49-F238E27FC236}">
                <a16:creationId xmlns:a16="http://schemas.microsoft.com/office/drawing/2014/main" id="{8EFAA1AE-F1B3-485B-9CD5-8CFB0094751B}"/>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81086D30-30D4-4BB1-86D4-105CC8B511E8}"/>
              </a:ext>
            </a:extLst>
          </p:cNvPr>
          <p:cNvSpPr>
            <a:spLocks noGrp="1"/>
          </p:cNvSpPr>
          <p:nvPr>
            <p:ph type="sldNum" sz="quarter" idx="12"/>
          </p:nvPr>
        </p:nvSpPr>
        <p:spPr/>
        <p:txBody>
          <a:bodyPr/>
          <a:lstStyle/>
          <a:p>
            <a:fld id="{B31479FA-A726-42F7-9EF8-5BCF76536E93}" type="slidenum">
              <a:rPr lang="en-CA" smtClean="0"/>
              <a:t>‹#›</a:t>
            </a:fld>
            <a:endParaRPr lang="en-CA"/>
          </a:p>
        </p:txBody>
      </p:sp>
    </p:spTree>
    <p:extLst>
      <p:ext uri="{BB962C8B-B14F-4D97-AF65-F5344CB8AC3E}">
        <p14:creationId xmlns:p14="http://schemas.microsoft.com/office/powerpoint/2010/main" val="1741905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11A69A-2896-4CF2-9266-C3319337110F}"/>
              </a:ext>
            </a:extLst>
          </p:cNvPr>
          <p:cNvSpPr>
            <a:spLocks noGrp="1"/>
          </p:cNvSpPr>
          <p:nvPr>
            <p:ph type="dt" sz="half" idx="10"/>
          </p:nvPr>
        </p:nvSpPr>
        <p:spPr/>
        <p:txBody>
          <a:bodyPr/>
          <a:lstStyle/>
          <a:p>
            <a:fld id="{1D36BD31-340A-43FA-B77B-2EB74193D072}" type="datetimeFigureOut">
              <a:rPr lang="en-CA" smtClean="0"/>
              <a:t>2023-04-24</a:t>
            </a:fld>
            <a:endParaRPr lang="en-CA"/>
          </a:p>
        </p:txBody>
      </p:sp>
      <p:sp>
        <p:nvSpPr>
          <p:cNvPr id="3" name="Footer Placeholder 2">
            <a:extLst>
              <a:ext uri="{FF2B5EF4-FFF2-40B4-BE49-F238E27FC236}">
                <a16:creationId xmlns:a16="http://schemas.microsoft.com/office/drawing/2014/main" id="{EEFFA714-8203-4E77-A3E8-AE970250CDFB}"/>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06BB7444-9597-44E6-9D5B-A6DDC52F1D58}"/>
              </a:ext>
            </a:extLst>
          </p:cNvPr>
          <p:cNvSpPr>
            <a:spLocks noGrp="1"/>
          </p:cNvSpPr>
          <p:nvPr>
            <p:ph type="sldNum" sz="quarter" idx="12"/>
          </p:nvPr>
        </p:nvSpPr>
        <p:spPr/>
        <p:txBody>
          <a:bodyPr/>
          <a:lstStyle/>
          <a:p>
            <a:fld id="{B31479FA-A726-42F7-9EF8-5BCF76536E93}" type="slidenum">
              <a:rPr lang="en-CA" smtClean="0"/>
              <a:t>‹#›</a:t>
            </a:fld>
            <a:endParaRPr lang="en-CA"/>
          </a:p>
        </p:txBody>
      </p:sp>
    </p:spTree>
    <p:extLst>
      <p:ext uri="{BB962C8B-B14F-4D97-AF65-F5344CB8AC3E}">
        <p14:creationId xmlns:p14="http://schemas.microsoft.com/office/powerpoint/2010/main" val="336980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9104D-FF3F-46F0-A0AD-953251C5C6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2B41BF84-348E-4217-BA05-72A4C17DEB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9BE32625-041F-4A2F-9B62-7A8E0B1FCA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42890D-29D6-4D06-9B9B-22582F643A11}"/>
              </a:ext>
            </a:extLst>
          </p:cNvPr>
          <p:cNvSpPr>
            <a:spLocks noGrp="1"/>
          </p:cNvSpPr>
          <p:nvPr>
            <p:ph type="dt" sz="half" idx="10"/>
          </p:nvPr>
        </p:nvSpPr>
        <p:spPr/>
        <p:txBody>
          <a:bodyPr/>
          <a:lstStyle/>
          <a:p>
            <a:fld id="{1D36BD31-340A-43FA-B77B-2EB74193D072}" type="datetimeFigureOut">
              <a:rPr lang="en-CA" smtClean="0"/>
              <a:t>2023-04-24</a:t>
            </a:fld>
            <a:endParaRPr lang="en-CA"/>
          </a:p>
        </p:txBody>
      </p:sp>
      <p:sp>
        <p:nvSpPr>
          <p:cNvPr id="6" name="Footer Placeholder 5">
            <a:extLst>
              <a:ext uri="{FF2B5EF4-FFF2-40B4-BE49-F238E27FC236}">
                <a16:creationId xmlns:a16="http://schemas.microsoft.com/office/drawing/2014/main" id="{78B55DBD-C5E7-4119-8ABE-F2F256ACBBF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E2ACF02-87BA-4E1C-BE84-35D827B07688}"/>
              </a:ext>
            </a:extLst>
          </p:cNvPr>
          <p:cNvSpPr>
            <a:spLocks noGrp="1"/>
          </p:cNvSpPr>
          <p:nvPr>
            <p:ph type="sldNum" sz="quarter" idx="12"/>
          </p:nvPr>
        </p:nvSpPr>
        <p:spPr/>
        <p:txBody>
          <a:bodyPr/>
          <a:lstStyle/>
          <a:p>
            <a:fld id="{B31479FA-A726-42F7-9EF8-5BCF76536E93}" type="slidenum">
              <a:rPr lang="en-CA" smtClean="0"/>
              <a:t>‹#›</a:t>
            </a:fld>
            <a:endParaRPr lang="en-CA"/>
          </a:p>
        </p:txBody>
      </p:sp>
    </p:spTree>
    <p:extLst>
      <p:ext uri="{BB962C8B-B14F-4D97-AF65-F5344CB8AC3E}">
        <p14:creationId xmlns:p14="http://schemas.microsoft.com/office/powerpoint/2010/main" val="2090064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1D8E-E132-45C5-B575-B29AB0D91F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699ABA5A-F8D7-4193-AB90-1EA8EA2F41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8741AE5F-CB32-48F8-91D4-D990D4EC1C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E1C40D-32B6-41F7-BE82-1066762E948A}"/>
              </a:ext>
            </a:extLst>
          </p:cNvPr>
          <p:cNvSpPr>
            <a:spLocks noGrp="1"/>
          </p:cNvSpPr>
          <p:nvPr>
            <p:ph type="dt" sz="half" idx="10"/>
          </p:nvPr>
        </p:nvSpPr>
        <p:spPr/>
        <p:txBody>
          <a:bodyPr/>
          <a:lstStyle/>
          <a:p>
            <a:fld id="{1D36BD31-340A-43FA-B77B-2EB74193D072}" type="datetimeFigureOut">
              <a:rPr lang="en-CA" smtClean="0"/>
              <a:t>2023-04-24</a:t>
            </a:fld>
            <a:endParaRPr lang="en-CA"/>
          </a:p>
        </p:txBody>
      </p:sp>
      <p:sp>
        <p:nvSpPr>
          <p:cNvPr id="6" name="Footer Placeholder 5">
            <a:extLst>
              <a:ext uri="{FF2B5EF4-FFF2-40B4-BE49-F238E27FC236}">
                <a16:creationId xmlns:a16="http://schemas.microsoft.com/office/drawing/2014/main" id="{79870999-DBC7-4AFC-973D-EBE180DC538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B3EAED9-F251-4F2A-AFE8-884235D73271}"/>
              </a:ext>
            </a:extLst>
          </p:cNvPr>
          <p:cNvSpPr>
            <a:spLocks noGrp="1"/>
          </p:cNvSpPr>
          <p:nvPr>
            <p:ph type="sldNum" sz="quarter" idx="12"/>
          </p:nvPr>
        </p:nvSpPr>
        <p:spPr/>
        <p:txBody>
          <a:bodyPr/>
          <a:lstStyle/>
          <a:p>
            <a:fld id="{B31479FA-A726-42F7-9EF8-5BCF76536E93}" type="slidenum">
              <a:rPr lang="en-CA" smtClean="0"/>
              <a:t>‹#›</a:t>
            </a:fld>
            <a:endParaRPr lang="en-CA"/>
          </a:p>
        </p:txBody>
      </p:sp>
    </p:spTree>
    <p:extLst>
      <p:ext uri="{BB962C8B-B14F-4D97-AF65-F5344CB8AC3E}">
        <p14:creationId xmlns:p14="http://schemas.microsoft.com/office/powerpoint/2010/main" val="513292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8ED0A-C937-457E-95C2-5A8D914DFF0B}"/>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EF1FA25-F715-4E86-8AA9-35A727E0AA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3909316-3946-4384-80CA-72288ACD1F33}"/>
              </a:ext>
            </a:extLst>
          </p:cNvPr>
          <p:cNvSpPr>
            <a:spLocks noGrp="1"/>
          </p:cNvSpPr>
          <p:nvPr>
            <p:ph type="dt" sz="half" idx="10"/>
          </p:nvPr>
        </p:nvSpPr>
        <p:spPr/>
        <p:txBody>
          <a:bodyPr/>
          <a:lstStyle/>
          <a:p>
            <a:fld id="{1D36BD31-340A-43FA-B77B-2EB74193D072}" type="datetimeFigureOut">
              <a:rPr lang="en-CA" smtClean="0"/>
              <a:t>2023-04-24</a:t>
            </a:fld>
            <a:endParaRPr lang="en-CA"/>
          </a:p>
        </p:txBody>
      </p:sp>
      <p:sp>
        <p:nvSpPr>
          <p:cNvPr id="5" name="Footer Placeholder 4">
            <a:extLst>
              <a:ext uri="{FF2B5EF4-FFF2-40B4-BE49-F238E27FC236}">
                <a16:creationId xmlns:a16="http://schemas.microsoft.com/office/drawing/2014/main" id="{10938A18-749F-4547-8346-662A885046D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498C9AC-C4EB-4C06-A181-3E6ED6E6D3E9}"/>
              </a:ext>
            </a:extLst>
          </p:cNvPr>
          <p:cNvSpPr>
            <a:spLocks noGrp="1"/>
          </p:cNvSpPr>
          <p:nvPr>
            <p:ph type="sldNum" sz="quarter" idx="12"/>
          </p:nvPr>
        </p:nvSpPr>
        <p:spPr/>
        <p:txBody>
          <a:bodyPr/>
          <a:lstStyle/>
          <a:p>
            <a:fld id="{B31479FA-A726-42F7-9EF8-5BCF76536E93}" type="slidenum">
              <a:rPr lang="en-CA" smtClean="0"/>
              <a:t>‹#›</a:t>
            </a:fld>
            <a:endParaRPr lang="en-CA"/>
          </a:p>
        </p:txBody>
      </p:sp>
    </p:spTree>
    <p:extLst>
      <p:ext uri="{BB962C8B-B14F-4D97-AF65-F5344CB8AC3E}">
        <p14:creationId xmlns:p14="http://schemas.microsoft.com/office/powerpoint/2010/main" val="1422144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BDD4FB-A503-450B-B702-459E460BF17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397C0F2-9996-427E-A2CD-54B5E0E913B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F8ADCBD-672C-4A4E-89A3-2511EDCEC0CF}"/>
              </a:ext>
            </a:extLst>
          </p:cNvPr>
          <p:cNvSpPr>
            <a:spLocks noGrp="1"/>
          </p:cNvSpPr>
          <p:nvPr>
            <p:ph type="dt" sz="half" idx="10"/>
          </p:nvPr>
        </p:nvSpPr>
        <p:spPr/>
        <p:txBody>
          <a:bodyPr/>
          <a:lstStyle/>
          <a:p>
            <a:fld id="{1D36BD31-340A-43FA-B77B-2EB74193D072}" type="datetimeFigureOut">
              <a:rPr lang="en-CA" smtClean="0"/>
              <a:t>2023-04-24</a:t>
            </a:fld>
            <a:endParaRPr lang="en-CA"/>
          </a:p>
        </p:txBody>
      </p:sp>
      <p:sp>
        <p:nvSpPr>
          <p:cNvPr id="5" name="Footer Placeholder 4">
            <a:extLst>
              <a:ext uri="{FF2B5EF4-FFF2-40B4-BE49-F238E27FC236}">
                <a16:creationId xmlns:a16="http://schemas.microsoft.com/office/drawing/2014/main" id="{8EB932FF-2AB3-4510-8500-340ACA3539A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5198180-3A1E-404E-B982-57B594105339}"/>
              </a:ext>
            </a:extLst>
          </p:cNvPr>
          <p:cNvSpPr>
            <a:spLocks noGrp="1"/>
          </p:cNvSpPr>
          <p:nvPr>
            <p:ph type="sldNum" sz="quarter" idx="12"/>
          </p:nvPr>
        </p:nvSpPr>
        <p:spPr/>
        <p:txBody>
          <a:bodyPr/>
          <a:lstStyle/>
          <a:p>
            <a:fld id="{B31479FA-A726-42F7-9EF8-5BCF76536E93}" type="slidenum">
              <a:rPr lang="en-CA" smtClean="0"/>
              <a:t>‹#›</a:t>
            </a:fld>
            <a:endParaRPr lang="en-CA"/>
          </a:p>
        </p:txBody>
      </p:sp>
    </p:spTree>
    <p:extLst>
      <p:ext uri="{BB962C8B-B14F-4D97-AF65-F5344CB8AC3E}">
        <p14:creationId xmlns:p14="http://schemas.microsoft.com/office/powerpoint/2010/main" val="3190705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AB40BCD-0310-464F-80DD-BAE8DB0A6FCD}"/>
              </a:ext>
            </a:extLst>
          </p:cNvPr>
          <p:cNvSpPr/>
          <p:nvPr userDrawn="1"/>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B7DB95C6-0F65-46FD-90E6-78CC1DB05011}"/>
              </a:ext>
            </a:extLst>
          </p:cNvPr>
          <p:cNvSpPr>
            <a:spLocks noGrp="1"/>
          </p:cNvSpPr>
          <p:nvPr>
            <p:ph type="title"/>
          </p:nvPr>
        </p:nvSpPr>
        <p:spPr>
          <a:xfrm>
            <a:off x="838200" y="365125"/>
            <a:ext cx="8528050" cy="1325563"/>
          </a:xfrm>
        </p:spPr>
        <p:txBody>
          <a:bodyPr/>
          <a:lstStyle>
            <a:lvl1pPr>
              <a:defRPr>
                <a:solidFill>
                  <a:schemeClr val="bg1"/>
                </a:solidFill>
                <a:effectLst>
                  <a:glow rad="38100">
                    <a:schemeClr val="bg1">
                      <a:alpha val="40000"/>
                    </a:schemeClr>
                  </a:glow>
                  <a:outerShdw blurRad="76200" dist="38100" algn="ctr" rotWithShape="0">
                    <a:schemeClr val="accent1">
                      <a:lumMod val="20000"/>
                      <a:lumOff val="80000"/>
                      <a:alpha val="99000"/>
                    </a:schemeClr>
                  </a:outerShdw>
                </a:effectLst>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13449581-EE94-4DB1-81BC-FAAA111E0F62}"/>
              </a:ext>
            </a:extLst>
          </p:cNvPr>
          <p:cNvSpPr>
            <a:spLocks noGrp="1"/>
          </p:cNvSpPr>
          <p:nvPr>
            <p:ph idx="1" hasCustomPrompt="1"/>
          </p:nvPr>
        </p:nvSpPr>
        <p:spPr>
          <a:xfrm>
            <a:off x="838200" y="1825625"/>
            <a:ext cx="9810750" cy="3711575"/>
          </a:xfrm>
        </p:spPr>
        <p:txBody>
          <a:bodyPr/>
          <a:lstStyle>
            <a:lvl1pPr marL="2286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1pPr>
            <a:lvl2pPr marL="6858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2pPr>
            <a:lvl3pPr marL="11430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3pPr>
            <a:lvl4pPr marL="16002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4pPr>
            <a:lvl5pPr marL="20574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5pPr>
          </a:lstStyle>
          <a:p>
            <a:pPr lvl="0"/>
            <a:r>
              <a:rPr lang="en-US"/>
              <a:t>Click to edit Master text styles </a:t>
            </a:r>
          </a:p>
          <a:p>
            <a:pPr lvl="1"/>
            <a:r>
              <a:rPr lang="en-US"/>
              <a:t>Second level</a:t>
            </a:r>
          </a:p>
          <a:p>
            <a:pPr lvl="2"/>
            <a:r>
              <a:rPr lang="en-US"/>
              <a:t>Third level</a:t>
            </a:r>
          </a:p>
          <a:p>
            <a:pPr lvl="3"/>
            <a:r>
              <a:rPr lang="en-US"/>
              <a:t>Fourth level</a:t>
            </a:r>
          </a:p>
          <a:p>
            <a:pPr lvl="4"/>
            <a:r>
              <a:rPr lang="en-US"/>
              <a:t>Fifth level</a:t>
            </a:r>
            <a:endParaRPr lang="en-CA"/>
          </a:p>
        </p:txBody>
      </p:sp>
      <p:sp>
        <p:nvSpPr>
          <p:cNvPr id="13" name="TextBox 12">
            <a:extLst>
              <a:ext uri="{FF2B5EF4-FFF2-40B4-BE49-F238E27FC236}">
                <a16:creationId xmlns:a16="http://schemas.microsoft.com/office/drawing/2014/main" id="{3101FCAD-772F-4A75-8808-5CF97EEDFF8A}"/>
              </a:ext>
            </a:extLst>
          </p:cNvPr>
          <p:cNvSpPr txBox="1"/>
          <p:nvPr userDrawn="1"/>
        </p:nvSpPr>
        <p:spPr>
          <a:xfrm>
            <a:off x="8782791" y="289242"/>
            <a:ext cx="2843317" cy="73866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CA" sz="1400">
                <a:solidFill>
                  <a:schemeClr val="bg1"/>
                </a:solidFill>
                <a:effectLst>
                  <a:glow rad="38100">
                    <a:schemeClr val="bg1">
                      <a:alpha val="40000"/>
                    </a:schemeClr>
                  </a:glow>
                  <a:outerShdw blurRad="76200" dist="38100" algn="ctr" rotWithShape="0">
                    <a:schemeClr val="accent1">
                      <a:lumMod val="40000"/>
                      <a:lumOff val="60000"/>
                      <a:alpha val="89000"/>
                    </a:schemeClr>
                  </a:outerShdw>
                </a:effectLst>
                <a:latin typeface="Arial" panose="020B0604020202020204" pitchFamily="34" charset="0"/>
                <a:cs typeface="Arial" panose="020B0604020202020204" pitchFamily="34" charset="0"/>
              </a:rPr>
              <a:t>CLINIC ROTMAN MMA</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1400">
                <a:solidFill>
                  <a:schemeClr val="bg1"/>
                </a:solidFill>
                <a:effectLst>
                  <a:glow rad="38100">
                    <a:schemeClr val="bg1">
                      <a:alpha val="40000"/>
                    </a:schemeClr>
                  </a:glow>
                  <a:outerShdw blurRad="76200" dist="38100" algn="ctr" rotWithShape="0">
                    <a:schemeClr val="accent1">
                      <a:lumMod val="40000"/>
                      <a:lumOff val="60000"/>
                      <a:alpha val="89000"/>
                    </a:schemeClr>
                  </a:outerShdw>
                </a:effectLst>
                <a:latin typeface="Arial" panose="020B0604020202020204" pitchFamily="34" charset="0"/>
                <a:cs typeface="Arial" panose="020B0604020202020204" pitchFamily="34" charset="0"/>
              </a:rPr>
              <a:t>04/23/2023 06:23:57 PM</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1400">
                <a:solidFill>
                  <a:schemeClr val="bg1"/>
                </a:solidFill>
                <a:effectLst>
                  <a:glow rad="38100">
                    <a:schemeClr val="bg1">
                      <a:alpha val="40000"/>
                    </a:schemeClr>
                  </a:glow>
                  <a:outerShdw blurRad="76200" dist="38100" algn="ctr" rotWithShape="0">
                    <a:schemeClr val="accent1">
                      <a:lumMod val="40000"/>
                      <a:lumOff val="60000"/>
                      <a:alpha val="89000"/>
                    </a:schemeClr>
                  </a:outerShdw>
                </a:effectLst>
                <a:latin typeface="Arial" panose="020B0604020202020204" pitchFamily="34" charset="0"/>
                <a:cs typeface="Arial" panose="020B0604020202020204" pitchFamily="34" charset="0"/>
              </a:rPr>
              <a:t>05:25</a:t>
            </a:r>
          </a:p>
        </p:txBody>
      </p:sp>
      <p:sp>
        <p:nvSpPr>
          <p:cNvPr id="14" name="TextBox 13">
            <a:extLst>
              <a:ext uri="{FF2B5EF4-FFF2-40B4-BE49-F238E27FC236}">
                <a16:creationId xmlns:a16="http://schemas.microsoft.com/office/drawing/2014/main" id="{E0354FA9-6B43-461B-897B-EF0D33852CB6}"/>
              </a:ext>
            </a:extLst>
          </p:cNvPr>
          <p:cNvSpPr txBox="1"/>
          <p:nvPr userDrawn="1"/>
        </p:nvSpPr>
        <p:spPr>
          <a:xfrm>
            <a:off x="763483" y="5955972"/>
            <a:ext cx="384726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FA 90</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SP: -12 6/15 256x175</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FLAIR 6500/1650/104 5mm T</a:t>
            </a:r>
            <a:endParaRPr lang="en-CA"/>
          </a:p>
        </p:txBody>
      </p:sp>
    </p:spTree>
    <p:extLst>
      <p:ext uri="{BB962C8B-B14F-4D97-AF65-F5344CB8AC3E}">
        <p14:creationId xmlns:p14="http://schemas.microsoft.com/office/powerpoint/2010/main" val="2207010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AB40BCD-0310-464F-80DD-BAE8DB0A6FCD}"/>
              </a:ext>
            </a:extLst>
          </p:cNvPr>
          <p:cNvSpPr/>
          <p:nvPr userDrawn="1"/>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B7DB95C6-0F65-46FD-90E6-78CC1DB05011}"/>
              </a:ext>
            </a:extLst>
          </p:cNvPr>
          <p:cNvSpPr>
            <a:spLocks noGrp="1"/>
          </p:cNvSpPr>
          <p:nvPr>
            <p:ph type="title"/>
          </p:nvPr>
        </p:nvSpPr>
        <p:spPr>
          <a:xfrm>
            <a:off x="2025940" y="365125"/>
            <a:ext cx="8528050" cy="952023"/>
          </a:xfrm>
        </p:spPr>
        <p:txBody>
          <a:bodyPr/>
          <a:lstStyle>
            <a:lvl1pPr algn="ctr">
              <a:defRPr>
                <a:solidFill>
                  <a:schemeClr val="bg1"/>
                </a:solidFill>
                <a:effectLst>
                  <a:glow rad="38100">
                    <a:schemeClr val="bg1">
                      <a:alpha val="40000"/>
                    </a:schemeClr>
                  </a:glow>
                  <a:outerShdw blurRad="76200" dist="38100" algn="ctr" rotWithShape="0">
                    <a:schemeClr val="accent1">
                      <a:lumMod val="20000"/>
                      <a:lumOff val="80000"/>
                      <a:alpha val="99000"/>
                    </a:schemeClr>
                  </a:outerShdw>
                </a:effectLst>
              </a:defRPr>
            </a:lvl1pPr>
          </a:lstStyle>
          <a:p>
            <a:r>
              <a:rPr lang="en-US"/>
              <a:t>Click to edit Master title style</a:t>
            </a:r>
            <a:endParaRPr lang="en-CA"/>
          </a:p>
        </p:txBody>
      </p:sp>
      <p:sp>
        <p:nvSpPr>
          <p:cNvPr id="4" name="Rectangle 3">
            <a:extLst>
              <a:ext uri="{FF2B5EF4-FFF2-40B4-BE49-F238E27FC236}">
                <a16:creationId xmlns:a16="http://schemas.microsoft.com/office/drawing/2014/main" id="{2EC933DF-ED18-4042-8397-88C072980B8F}"/>
              </a:ext>
            </a:extLst>
          </p:cNvPr>
          <p:cNvSpPr/>
          <p:nvPr userDrawn="1"/>
        </p:nvSpPr>
        <p:spPr>
          <a:xfrm>
            <a:off x="2240280" y="1676400"/>
            <a:ext cx="2316480" cy="2072640"/>
          </a:xfrm>
          <a:prstGeom prst="rect">
            <a:avLst/>
          </a:prstGeom>
          <a:noFill/>
          <a:ln w="19050">
            <a:solidFill>
              <a:schemeClr val="bg1"/>
            </a:solidFill>
          </a:ln>
          <a:effectLst>
            <a:glow rad="38100">
              <a:schemeClr val="bg1">
                <a:alpha val="31000"/>
              </a:schemeClr>
            </a:glow>
            <a:outerShdw blurRad="190500" dist="12700" algn="ctr" rotWithShape="0">
              <a:schemeClr val="bg1">
                <a:alpha val="5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Box 8">
            <a:extLst>
              <a:ext uri="{FF2B5EF4-FFF2-40B4-BE49-F238E27FC236}">
                <a16:creationId xmlns:a16="http://schemas.microsoft.com/office/drawing/2014/main" id="{65589808-6730-4651-882A-E68C5917782C}"/>
              </a:ext>
            </a:extLst>
          </p:cNvPr>
          <p:cNvSpPr txBox="1"/>
          <p:nvPr userDrawn="1"/>
        </p:nvSpPr>
        <p:spPr>
          <a:xfrm>
            <a:off x="2240280" y="1740515"/>
            <a:ext cx="944880" cy="324505"/>
          </a:xfrm>
          <a:prstGeom prst="rect">
            <a:avLst/>
          </a:prstGeom>
          <a:noFill/>
        </p:spPr>
        <p:txBody>
          <a:bodyPr wrap="square">
            <a:spAutoFit/>
          </a:bodyPr>
          <a:lstStyle/>
          <a:p>
            <a:r>
              <a:rPr lang="en-CA" sz="500">
                <a:solidFill>
                  <a:schemeClr val="bg1"/>
                </a:solidFill>
                <a:effectLst>
                  <a:glow rad="38100">
                    <a:schemeClr val="bg1">
                      <a:alpha val="40000"/>
                    </a:schemeClr>
                  </a:glow>
                  <a:outerShdw blurRad="76200" dist="38100" dir="10800000" sx="108000" sy="108000" algn="ctr" rotWithShape="0">
                    <a:schemeClr val="tx2">
                      <a:lumMod val="60000"/>
                      <a:lumOff val="40000"/>
                      <a:alpha val="89000"/>
                    </a:schemeClr>
                  </a:outerShdw>
                </a:effectLst>
                <a:latin typeface="Arial" panose="020B0604020202020204" pitchFamily="34" charset="0"/>
                <a:cs typeface="Arial" panose="020B0604020202020204" pitchFamily="34" charset="0"/>
              </a:rPr>
              <a:t>14157</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5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01/</a:t>
            </a:r>
            <a:r>
              <a:rPr lang="en-CA" sz="500" err="1">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Zabotina</a:t>
            </a:r>
            <a:r>
              <a:rPr lang="en-CA" sz="5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 L. A.</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5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F/77Y</a:t>
            </a:r>
          </a:p>
        </p:txBody>
      </p:sp>
      <p:sp>
        <p:nvSpPr>
          <p:cNvPr id="11" name="TextBox 10">
            <a:extLst>
              <a:ext uri="{FF2B5EF4-FFF2-40B4-BE49-F238E27FC236}">
                <a16:creationId xmlns:a16="http://schemas.microsoft.com/office/drawing/2014/main" id="{0E2C81C9-BC2F-47FE-8E0C-5F0E50C1EF64}"/>
              </a:ext>
            </a:extLst>
          </p:cNvPr>
          <p:cNvSpPr txBox="1"/>
          <p:nvPr userDrawn="1"/>
        </p:nvSpPr>
        <p:spPr>
          <a:xfrm>
            <a:off x="3444240" y="1740515"/>
            <a:ext cx="1112520"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CA" sz="5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CLINIC ROTMAN MMA</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5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04/23/2023 06:23:57 PM</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5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05:25</a:t>
            </a:r>
          </a:p>
          <a:p>
            <a:endParaRPr lang="en-CA" sz="500"/>
          </a:p>
        </p:txBody>
      </p:sp>
      <p:sp>
        <p:nvSpPr>
          <p:cNvPr id="15" name="TextBox 14">
            <a:extLst>
              <a:ext uri="{FF2B5EF4-FFF2-40B4-BE49-F238E27FC236}">
                <a16:creationId xmlns:a16="http://schemas.microsoft.com/office/drawing/2014/main" id="{FF67EF77-41AA-49A8-B607-174F03807AFC}"/>
              </a:ext>
            </a:extLst>
          </p:cNvPr>
          <p:cNvSpPr txBox="1"/>
          <p:nvPr userDrawn="1"/>
        </p:nvSpPr>
        <p:spPr>
          <a:xfrm>
            <a:off x="2240280" y="3392141"/>
            <a:ext cx="1136437"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500" kern="12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FA 90</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500" kern="12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SP: -12 6/15 256x175</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500" kern="12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FLAIR 6500/1650/104 5mm T</a:t>
            </a:r>
          </a:p>
        </p:txBody>
      </p:sp>
      <p:sp>
        <p:nvSpPr>
          <p:cNvPr id="16" name="TextBox 15">
            <a:extLst>
              <a:ext uri="{FF2B5EF4-FFF2-40B4-BE49-F238E27FC236}">
                <a16:creationId xmlns:a16="http://schemas.microsoft.com/office/drawing/2014/main" id="{2603D51F-F147-41C6-97D9-2B434221C0D2}"/>
              </a:ext>
            </a:extLst>
          </p:cNvPr>
          <p:cNvSpPr txBox="1"/>
          <p:nvPr userDrawn="1"/>
        </p:nvSpPr>
        <p:spPr>
          <a:xfrm>
            <a:off x="3773446" y="3392141"/>
            <a:ext cx="783314" cy="3231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CA" sz="500" err="1">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Fov</a:t>
            </a:r>
            <a:r>
              <a:rPr lang="en-CA" sz="5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 240.0x240.0</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5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W: 979 L:550</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5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XGY OPER-0.35</a:t>
            </a:r>
          </a:p>
        </p:txBody>
      </p:sp>
      <p:sp>
        <p:nvSpPr>
          <p:cNvPr id="17" name="TextBox 16">
            <a:extLst>
              <a:ext uri="{FF2B5EF4-FFF2-40B4-BE49-F238E27FC236}">
                <a16:creationId xmlns:a16="http://schemas.microsoft.com/office/drawing/2014/main" id="{FCDE940A-B65F-48E1-A161-8F1356CD98A8}"/>
              </a:ext>
            </a:extLst>
          </p:cNvPr>
          <p:cNvSpPr txBox="1"/>
          <p:nvPr userDrawn="1"/>
        </p:nvSpPr>
        <p:spPr>
          <a:xfrm>
            <a:off x="3077820" y="1940570"/>
            <a:ext cx="998870" cy="1015663"/>
          </a:xfrm>
          <a:prstGeom prst="rect">
            <a:avLst/>
          </a:prstGeom>
          <a:noFill/>
        </p:spPr>
        <p:txBody>
          <a:bodyPr wrap="square">
            <a:spAutoFit/>
          </a:bodyPr>
          <a:lstStyle/>
          <a:p>
            <a:r>
              <a:rPr lang="en-CA" sz="60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1</a:t>
            </a:r>
            <a:endParaRPr lang="en-CA" sz="6000"/>
          </a:p>
        </p:txBody>
      </p:sp>
      <p:sp>
        <p:nvSpPr>
          <p:cNvPr id="22" name="Text Placeholder 21">
            <a:extLst>
              <a:ext uri="{FF2B5EF4-FFF2-40B4-BE49-F238E27FC236}">
                <a16:creationId xmlns:a16="http://schemas.microsoft.com/office/drawing/2014/main" id="{9C373A57-BF45-4316-BBA6-64CA725530C5}"/>
              </a:ext>
            </a:extLst>
          </p:cNvPr>
          <p:cNvSpPr>
            <a:spLocks noGrp="1"/>
          </p:cNvSpPr>
          <p:nvPr>
            <p:ph type="body" sz="quarter" idx="11"/>
          </p:nvPr>
        </p:nvSpPr>
        <p:spPr>
          <a:xfrm>
            <a:off x="2306848" y="2840882"/>
            <a:ext cx="2139737" cy="517525"/>
          </a:xfrm>
        </p:spPr>
        <p:txBody>
          <a:bodyPr>
            <a:normAutofit/>
          </a:bodyPr>
          <a:lstStyle>
            <a:lvl1pPr marL="0" indent="0" algn="ctr">
              <a:buNone/>
              <a:defRPr lang="en-CA" sz="2400" kern="12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defRPr>
            </a:lvl1pPr>
          </a:lstStyle>
          <a:p>
            <a:pPr lvl="0"/>
            <a:r>
              <a:rPr lang="en-CA"/>
              <a:t>Click to edit</a:t>
            </a:r>
          </a:p>
        </p:txBody>
      </p:sp>
      <p:sp>
        <p:nvSpPr>
          <p:cNvPr id="30" name="Rectangle 29">
            <a:extLst>
              <a:ext uri="{FF2B5EF4-FFF2-40B4-BE49-F238E27FC236}">
                <a16:creationId xmlns:a16="http://schemas.microsoft.com/office/drawing/2014/main" id="{01A49486-92C7-484F-9ED6-1DB865A5F9EC}"/>
              </a:ext>
            </a:extLst>
          </p:cNvPr>
          <p:cNvSpPr/>
          <p:nvPr userDrawn="1"/>
        </p:nvSpPr>
        <p:spPr>
          <a:xfrm>
            <a:off x="5120630" y="1676400"/>
            <a:ext cx="2316480" cy="2072640"/>
          </a:xfrm>
          <a:prstGeom prst="rect">
            <a:avLst/>
          </a:prstGeom>
          <a:noFill/>
          <a:ln w="19050">
            <a:solidFill>
              <a:schemeClr val="bg1"/>
            </a:solidFill>
          </a:ln>
          <a:effectLst>
            <a:glow rad="38100">
              <a:schemeClr val="bg1">
                <a:alpha val="31000"/>
              </a:schemeClr>
            </a:glow>
            <a:outerShdw blurRad="190500" dist="12700" algn="ctr" rotWithShape="0">
              <a:schemeClr val="bg1">
                <a:alpha val="5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TextBox 30">
            <a:extLst>
              <a:ext uri="{FF2B5EF4-FFF2-40B4-BE49-F238E27FC236}">
                <a16:creationId xmlns:a16="http://schemas.microsoft.com/office/drawing/2014/main" id="{4C5A46F8-E741-4B62-BD39-9383F4600FDE}"/>
              </a:ext>
            </a:extLst>
          </p:cNvPr>
          <p:cNvSpPr txBox="1"/>
          <p:nvPr userDrawn="1"/>
        </p:nvSpPr>
        <p:spPr>
          <a:xfrm>
            <a:off x="5120630" y="1740515"/>
            <a:ext cx="944880" cy="324505"/>
          </a:xfrm>
          <a:prstGeom prst="rect">
            <a:avLst/>
          </a:prstGeom>
          <a:noFill/>
        </p:spPr>
        <p:txBody>
          <a:bodyPr wrap="square">
            <a:spAutoFit/>
          </a:bodyPr>
          <a:lstStyle/>
          <a:p>
            <a:r>
              <a:rPr lang="en-CA" sz="500">
                <a:solidFill>
                  <a:schemeClr val="bg1"/>
                </a:solidFill>
                <a:effectLst>
                  <a:glow rad="38100">
                    <a:schemeClr val="bg1">
                      <a:alpha val="40000"/>
                    </a:schemeClr>
                  </a:glow>
                  <a:outerShdw blurRad="76200" dist="38100" dir="10800000" sx="108000" sy="108000" algn="ctr" rotWithShape="0">
                    <a:schemeClr val="tx2">
                      <a:lumMod val="60000"/>
                      <a:lumOff val="40000"/>
                      <a:alpha val="89000"/>
                    </a:schemeClr>
                  </a:outerShdw>
                </a:effectLst>
                <a:latin typeface="Arial" panose="020B0604020202020204" pitchFamily="34" charset="0"/>
                <a:cs typeface="Arial" panose="020B0604020202020204" pitchFamily="34" charset="0"/>
              </a:rPr>
              <a:t>14157</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5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01/</a:t>
            </a:r>
            <a:r>
              <a:rPr lang="en-CA" sz="500" err="1">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Zabotina</a:t>
            </a:r>
            <a:r>
              <a:rPr lang="en-CA" sz="5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 L. A.</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5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F/77Y</a:t>
            </a:r>
          </a:p>
        </p:txBody>
      </p:sp>
      <p:sp>
        <p:nvSpPr>
          <p:cNvPr id="32" name="TextBox 31">
            <a:extLst>
              <a:ext uri="{FF2B5EF4-FFF2-40B4-BE49-F238E27FC236}">
                <a16:creationId xmlns:a16="http://schemas.microsoft.com/office/drawing/2014/main" id="{93AB8168-1B9C-4F5F-9609-8BFFA81EDAD4}"/>
              </a:ext>
            </a:extLst>
          </p:cNvPr>
          <p:cNvSpPr txBox="1"/>
          <p:nvPr userDrawn="1"/>
        </p:nvSpPr>
        <p:spPr>
          <a:xfrm>
            <a:off x="6324590" y="1740515"/>
            <a:ext cx="1112520"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CA" sz="5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CLINIC ROTMAN MMA</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5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04/23/2023 06:23:57 PM</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5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05:25</a:t>
            </a:r>
          </a:p>
          <a:p>
            <a:endParaRPr lang="en-CA" sz="500"/>
          </a:p>
        </p:txBody>
      </p:sp>
      <p:sp>
        <p:nvSpPr>
          <p:cNvPr id="33" name="TextBox 32">
            <a:extLst>
              <a:ext uri="{FF2B5EF4-FFF2-40B4-BE49-F238E27FC236}">
                <a16:creationId xmlns:a16="http://schemas.microsoft.com/office/drawing/2014/main" id="{B115D2DE-F3D8-4925-82A0-21AEC248BA4F}"/>
              </a:ext>
            </a:extLst>
          </p:cNvPr>
          <p:cNvSpPr txBox="1"/>
          <p:nvPr userDrawn="1"/>
        </p:nvSpPr>
        <p:spPr>
          <a:xfrm>
            <a:off x="5120630" y="3392141"/>
            <a:ext cx="1136437"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500" kern="12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FA 90</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500" kern="12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SP: -12 6/15 256x175</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500" kern="12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FLAIR 6500/1650/104 5mm T</a:t>
            </a:r>
          </a:p>
        </p:txBody>
      </p:sp>
      <p:sp>
        <p:nvSpPr>
          <p:cNvPr id="34" name="TextBox 33">
            <a:extLst>
              <a:ext uri="{FF2B5EF4-FFF2-40B4-BE49-F238E27FC236}">
                <a16:creationId xmlns:a16="http://schemas.microsoft.com/office/drawing/2014/main" id="{396FE304-7A37-4851-8A02-DE2C55A66D94}"/>
              </a:ext>
            </a:extLst>
          </p:cNvPr>
          <p:cNvSpPr txBox="1"/>
          <p:nvPr userDrawn="1"/>
        </p:nvSpPr>
        <p:spPr>
          <a:xfrm>
            <a:off x="6653796" y="3392141"/>
            <a:ext cx="783314" cy="3231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CA" sz="500" err="1">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Fov</a:t>
            </a:r>
            <a:r>
              <a:rPr lang="en-CA" sz="5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 240.0x240.0</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5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W: 979 L:550</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5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XGY OPER-0.35</a:t>
            </a:r>
          </a:p>
        </p:txBody>
      </p:sp>
      <p:sp>
        <p:nvSpPr>
          <p:cNvPr id="35" name="TextBox 34">
            <a:extLst>
              <a:ext uri="{FF2B5EF4-FFF2-40B4-BE49-F238E27FC236}">
                <a16:creationId xmlns:a16="http://schemas.microsoft.com/office/drawing/2014/main" id="{1AFA45BB-DE9B-4415-9716-CC02A01E3FCF}"/>
              </a:ext>
            </a:extLst>
          </p:cNvPr>
          <p:cNvSpPr txBox="1"/>
          <p:nvPr userDrawn="1"/>
        </p:nvSpPr>
        <p:spPr>
          <a:xfrm>
            <a:off x="5958170" y="1940570"/>
            <a:ext cx="998870" cy="1015663"/>
          </a:xfrm>
          <a:prstGeom prst="rect">
            <a:avLst/>
          </a:prstGeom>
          <a:noFill/>
        </p:spPr>
        <p:txBody>
          <a:bodyPr wrap="square">
            <a:spAutoFit/>
          </a:bodyPr>
          <a:lstStyle/>
          <a:p>
            <a:r>
              <a:rPr lang="en-CA" sz="60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2</a:t>
            </a:r>
            <a:endParaRPr lang="en-CA" sz="6000"/>
          </a:p>
        </p:txBody>
      </p:sp>
      <p:sp>
        <p:nvSpPr>
          <p:cNvPr id="36" name="Text Placeholder 21">
            <a:extLst>
              <a:ext uri="{FF2B5EF4-FFF2-40B4-BE49-F238E27FC236}">
                <a16:creationId xmlns:a16="http://schemas.microsoft.com/office/drawing/2014/main" id="{6CC06782-3A17-4335-B931-42B8B857230E}"/>
              </a:ext>
            </a:extLst>
          </p:cNvPr>
          <p:cNvSpPr>
            <a:spLocks noGrp="1"/>
          </p:cNvSpPr>
          <p:nvPr>
            <p:ph type="body" sz="quarter" idx="12"/>
          </p:nvPr>
        </p:nvSpPr>
        <p:spPr>
          <a:xfrm>
            <a:off x="5187198" y="2840882"/>
            <a:ext cx="2139737" cy="517525"/>
          </a:xfrm>
        </p:spPr>
        <p:txBody>
          <a:bodyPr>
            <a:normAutofit/>
          </a:bodyPr>
          <a:lstStyle>
            <a:lvl1pPr marL="0" indent="0" algn="ctr">
              <a:buNone/>
              <a:defRPr lang="en-CA" sz="2400" kern="12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defRPr>
            </a:lvl1pPr>
          </a:lstStyle>
          <a:p>
            <a:pPr lvl="0"/>
            <a:r>
              <a:rPr lang="en-CA"/>
              <a:t>Click to edit</a:t>
            </a:r>
          </a:p>
        </p:txBody>
      </p:sp>
      <p:sp>
        <p:nvSpPr>
          <p:cNvPr id="37" name="Rectangle 36">
            <a:extLst>
              <a:ext uri="{FF2B5EF4-FFF2-40B4-BE49-F238E27FC236}">
                <a16:creationId xmlns:a16="http://schemas.microsoft.com/office/drawing/2014/main" id="{8D1F0EC3-4B9B-4355-A36F-EF700B5ADA79}"/>
              </a:ext>
            </a:extLst>
          </p:cNvPr>
          <p:cNvSpPr/>
          <p:nvPr userDrawn="1"/>
        </p:nvSpPr>
        <p:spPr>
          <a:xfrm>
            <a:off x="8000980" y="1676400"/>
            <a:ext cx="2316480" cy="2072640"/>
          </a:xfrm>
          <a:prstGeom prst="rect">
            <a:avLst/>
          </a:prstGeom>
          <a:noFill/>
          <a:ln w="19050">
            <a:solidFill>
              <a:schemeClr val="bg1"/>
            </a:solidFill>
          </a:ln>
          <a:effectLst>
            <a:glow rad="38100">
              <a:schemeClr val="bg1">
                <a:alpha val="31000"/>
              </a:schemeClr>
            </a:glow>
            <a:outerShdw blurRad="190500" dist="12700" algn="ctr" rotWithShape="0">
              <a:schemeClr val="bg1">
                <a:alpha val="5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TextBox 37">
            <a:extLst>
              <a:ext uri="{FF2B5EF4-FFF2-40B4-BE49-F238E27FC236}">
                <a16:creationId xmlns:a16="http://schemas.microsoft.com/office/drawing/2014/main" id="{0E4FE5B2-4231-4B68-B68B-6FBB4CC023A0}"/>
              </a:ext>
            </a:extLst>
          </p:cNvPr>
          <p:cNvSpPr txBox="1"/>
          <p:nvPr userDrawn="1"/>
        </p:nvSpPr>
        <p:spPr>
          <a:xfrm>
            <a:off x="8000980" y="1740515"/>
            <a:ext cx="944880" cy="324505"/>
          </a:xfrm>
          <a:prstGeom prst="rect">
            <a:avLst/>
          </a:prstGeom>
          <a:noFill/>
        </p:spPr>
        <p:txBody>
          <a:bodyPr wrap="square">
            <a:spAutoFit/>
          </a:bodyPr>
          <a:lstStyle/>
          <a:p>
            <a:r>
              <a:rPr lang="en-CA" sz="500">
                <a:solidFill>
                  <a:schemeClr val="bg1"/>
                </a:solidFill>
                <a:effectLst>
                  <a:glow rad="38100">
                    <a:schemeClr val="bg1">
                      <a:alpha val="40000"/>
                    </a:schemeClr>
                  </a:glow>
                  <a:outerShdw blurRad="76200" dist="38100" dir="10800000" sx="108000" sy="108000" algn="ctr" rotWithShape="0">
                    <a:schemeClr val="tx2">
                      <a:lumMod val="60000"/>
                      <a:lumOff val="40000"/>
                      <a:alpha val="89000"/>
                    </a:schemeClr>
                  </a:outerShdw>
                </a:effectLst>
                <a:latin typeface="Arial" panose="020B0604020202020204" pitchFamily="34" charset="0"/>
                <a:cs typeface="Arial" panose="020B0604020202020204" pitchFamily="34" charset="0"/>
              </a:rPr>
              <a:t>14157</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5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01/</a:t>
            </a:r>
            <a:r>
              <a:rPr lang="en-CA" sz="500" err="1">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Zabotina</a:t>
            </a:r>
            <a:r>
              <a:rPr lang="en-CA" sz="5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 L. A.</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5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F/77Y</a:t>
            </a:r>
          </a:p>
        </p:txBody>
      </p:sp>
      <p:sp>
        <p:nvSpPr>
          <p:cNvPr id="39" name="TextBox 38">
            <a:extLst>
              <a:ext uri="{FF2B5EF4-FFF2-40B4-BE49-F238E27FC236}">
                <a16:creationId xmlns:a16="http://schemas.microsoft.com/office/drawing/2014/main" id="{500838FC-DA9D-4364-9DC5-374B5E0E8502}"/>
              </a:ext>
            </a:extLst>
          </p:cNvPr>
          <p:cNvSpPr txBox="1"/>
          <p:nvPr userDrawn="1"/>
        </p:nvSpPr>
        <p:spPr>
          <a:xfrm>
            <a:off x="9204940" y="1740515"/>
            <a:ext cx="1112520"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CA" sz="5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CLINIC ROTMAN MMA</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5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04/23/2023 06:23:57 PM</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5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05:25</a:t>
            </a:r>
          </a:p>
          <a:p>
            <a:endParaRPr lang="en-CA" sz="500"/>
          </a:p>
        </p:txBody>
      </p:sp>
      <p:sp>
        <p:nvSpPr>
          <p:cNvPr id="40" name="TextBox 39">
            <a:extLst>
              <a:ext uri="{FF2B5EF4-FFF2-40B4-BE49-F238E27FC236}">
                <a16:creationId xmlns:a16="http://schemas.microsoft.com/office/drawing/2014/main" id="{AFA3E3F0-FA6F-426E-B861-E5E9F587A8E9}"/>
              </a:ext>
            </a:extLst>
          </p:cNvPr>
          <p:cNvSpPr txBox="1"/>
          <p:nvPr userDrawn="1"/>
        </p:nvSpPr>
        <p:spPr>
          <a:xfrm>
            <a:off x="8000980" y="3392141"/>
            <a:ext cx="1136437"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500" kern="12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FA 90</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500" kern="12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SP: -12 6/15 256x175</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500" kern="12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FLAIR 6500/1650/104 5mm T</a:t>
            </a:r>
          </a:p>
        </p:txBody>
      </p:sp>
      <p:sp>
        <p:nvSpPr>
          <p:cNvPr id="41" name="TextBox 40">
            <a:extLst>
              <a:ext uri="{FF2B5EF4-FFF2-40B4-BE49-F238E27FC236}">
                <a16:creationId xmlns:a16="http://schemas.microsoft.com/office/drawing/2014/main" id="{D732A1B2-9EF0-42FD-A896-21CB509310D1}"/>
              </a:ext>
            </a:extLst>
          </p:cNvPr>
          <p:cNvSpPr txBox="1"/>
          <p:nvPr userDrawn="1"/>
        </p:nvSpPr>
        <p:spPr>
          <a:xfrm>
            <a:off x="9534146" y="3392141"/>
            <a:ext cx="783314" cy="3231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CA" sz="500" err="1">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Fov</a:t>
            </a:r>
            <a:r>
              <a:rPr lang="en-CA" sz="5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 240.0x240.0</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5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W: 979 L:550</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5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XGY OPER-0.35</a:t>
            </a:r>
          </a:p>
        </p:txBody>
      </p:sp>
      <p:sp>
        <p:nvSpPr>
          <p:cNvPr id="42" name="TextBox 41">
            <a:extLst>
              <a:ext uri="{FF2B5EF4-FFF2-40B4-BE49-F238E27FC236}">
                <a16:creationId xmlns:a16="http://schemas.microsoft.com/office/drawing/2014/main" id="{EBD0ABBE-FAB0-4ADF-B27E-838E5AC158FC}"/>
              </a:ext>
            </a:extLst>
          </p:cNvPr>
          <p:cNvSpPr txBox="1"/>
          <p:nvPr userDrawn="1"/>
        </p:nvSpPr>
        <p:spPr>
          <a:xfrm>
            <a:off x="8838520" y="1940570"/>
            <a:ext cx="998870" cy="1015663"/>
          </a:xfrm>
          <a:prstGeom prst="rect">
            <a:avLst/>
          </a:prstGeom>
          <a:noFill/>
        </p:spPr>
        <p:txBody>
          <a:bodyPr wrap="square">
            <a:spAutoFit/>
          </a:bodyPr>
          <a:lstStyle/>
          <a:p>
            <a:r>
              <a:rPr lang="en-CA" sz="60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3</a:t>
            </a:r>
            <a:endParaRPr lang="en-CA" sz="6000"/>
          </a:p>
        </p:txBody>
      </p:sp>
      <p:sp>
        <p:nvSpPr>
          <p:cNvPr id="43" name="Text Placeholder 21">
            <a:extLst>
              <a:ext uri="{FF2B5EF4-FFF2-40B4-BE49-F238E27FC236}">
                <a16:creationId xmlns:a16="http://schemas.microsoft.com/office/drawing/2014/main" id="{72871867-B238-4D80-AAFB-C2C630CB8236}"/>
              </a:ext>
            </a:extLst>
          </p:cNvPr>
          <p:cNvSpPr>
            <a:spLocks noGrp="1"/>
          </p:cNvSpPr>
          <p:nvPr>
            <p:ph type="body" sz="quarter" idx="13"/>
          </p:nvPr>
        </p:nvSpPr>
        <p:spPr>
          <a:xfrm>
            <a:off x="8067548" y="2840882"/>
            <a:ext cx="2139737" cy="517525"/>
          </a:xfrm>
        </p:spPr>
        <p:txBody>
          <a:bodyPr>
            <a:normAutofit/>
          </a:bodyPr>
          <a:lstStyle>
            <a:lvl1pPr marL="0" indent="0" algn="ctr">
              <a:buNone/>
              <a:defRPr lang="en-CA" sz="2400" kern="12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defRPr>
            </a:lvl1pPr>
          </a:lstStyle>
          <a:p>
            <a:pPr lvl="0"/>
            <a:r>
              <a:rPr lang="en-CA"/>
              <a:t>Click to edit</a:t>
            </a:r>
          </a:p>
        </p:txBody>
      </p:sp>
      <p:sp>
        <p:nvSpPr>
          <p:cNvPr id="59" name="Rectangle 58">
            <a:extLst>
              <a:ext uri="{FF2B5EF4-FFF2-40B4-BE49-F238E27FC236}">
                <a16:creationId xmlns:a16="http://schemas.microsoft.com/office/drawing/2014/main" id="{09F880F2-57D6-4095-B2AD-45A5EB241D28}"/>
              </a:ext>
            </a:extLst>
          </p:cNvPr>
          <p:cNvSpPr/>
          <p:nvPr userDrawn="1"/>
        </p:nvSpPr>
        <p:spPr>
          <a:xfrm>
            <a:off x="2240280" y="4006107"/>
            <a:ext cx="2316480" cy="2072640"/>
          </a:xfrm>
          <a:prstGeom prst="rect">
            <a:avLst/>
          </a:prstGeom>
          <a:noFill/>
          <a:ln w="19050">
            <a:solidFill>
              <a:schemeClr val="bg1"/>
            </a:solidFill>
          </a:ln>
          <a:effectLst>
            <a:glow rad="38100">
              <a:schemeClr val="bg1">
                <a:alpha val="31000"/>
              </a:schemeClr>
            </a:glow>
            <a:outerShdw blurRad="190500" dist="12700" algn="ctr" rotWithShape="0">
              <a:schemeClr val="bg1">
                <a:alpha val="5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TextBox 59">
            <a:extLst>
              <a:ext uri="{FF2B5EF4-FFF2-40B4-BE49-F238E27FC236}">
                <a16:creationId xmlns:a16="http://schemas.microsoft.com/office/drawing/2014/main" id="{0385F099-372E-41C6-806E-1AAE02B1433E}"/>
              </a:ext>
            </a:extLst>
          </p:cNvPr>
          <p:cNvSpPr txBox="1"/>
          <p:nvPr userDrawn="1"/>
        </p:nvSpPr>
        <p:spPr>
          <a:xfrm>
            <a:off x="2240280" y="4070222"/>
            <a:ext cx="944880" cy="324505"/>
          </a:xfrm>
          <a:prstGeom prst="rect">
            <a:avLst/>
          </a:prstGeom>
          <a:noFill/>
        </p:spPr>
        <p:txBody>
          <a:bodyPr wrap="square">
            <a:spAutoFit/>
          </a:bodyPr>
          <a:lstStyle/>
          <a:p>
            <a:r>
              <a:rPr lang="en-CA" sz="500">
                <a:solidFill>
                  <a:schemeClr val="bg1"/>
                </a:solidFill>
                <a:effectLst>
                  <a:glow rad="38100">
                    <a:schemeClr val="bg1">
                      <a:alpha val="40000"/>
                    </a:schemeClr>
                  </a:glow>
                  <a:outerShdw blurRad="76200" dist="38100" dir="10800000" sx="108000" sy="108000" algn="ctr" rotWithShape="0">
                    <a:schemeClr val="tx2">
                      <a:lumMod val="60000"/>
                      <a:lumOff val="40000"/>
                      <a:alpha val="89000"/>
                    </a:schemeClr>
                  </a:outerShdw>
                </a:effectLst>
                <a:latin typeface="Arial" panose="020B0604020202020204" pitchFamily="34" charset="0"/>
                <a:cs typeface="Arial" panose="020B0604020202020204" pitchFamily="34" charset="0"/>
              </a:rPr>
              <a:t>14157</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5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01/</a:t>
            </a:r>
            <a:r>
              <a:rPr lang="en-CA" sz="500" err="1">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Zabotina</a:t>
            </a:r>
            <a:r>
              <a:rPr lang="en-CA" sz="5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 L. A.</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5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F/77Y</a:t>
            </a:r>
          </a:p>
        </p:txBody>
      </p:sp>
      <p:sp>
        <p:nvSpPr>
          <p:cNvPr id="61" name="TextBox 60">
            <a:extLst>
              <a:ext uri="{FF2B5EF4-FFF2-40B4-BE49-F238E27FC236}">
                <a16:creationId xmlns:a16="http://schemas.microsoft.com/office/drawing/2014/main" id="{DBB052B9-D2EA-4626-83EC-16A7A5004CC3}"/>
              </a:ext>
            </a:extLst>
          </p:cNvPr>
          <p:cNvSpPr txBox="1"/>
          <p:nvPr userDrawn="1"/>
        </p:nvSpPr>
        <p:spPr>
          <a:xfrm>
            <a:off x="3444240" y="4070222"/>
            <a:ext cx="1112520"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CA" sz="5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CLINIC ROTMAN MMA</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5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04/23/2023 06:23:57 PM</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5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05:25</a:t>
            </a:r>
          </a:p>
          <a:p>
            <a:endParaRPr lang="en-CA" sz="500"/>
          </a:p>
        </p:txBody>
      </p:sp>
      <p:sp>
        <p:nvSpPr>
          <p:cNvPr id="62" name="TextBox 61">
            <a:extLst>
              <a:ext uri="{FF2B5EF4-FFF2-40B4-BE49-F238E27FC236}">
                <a16:creationId xmlns:a16="http://schemas.microsoft.com/office/drawing/2014/main" id="{3E84B398-A942-4880-8A3C-EEC1800FF992}"/>
              </a:ext>
            </a:extLst>
          </p:cNvPr>
          <p:cNvSpPr txBox="1"/>
          <p:nvPr userDrawn="1"/>
        </p:nvSpPr>
        <p:spPr>
          <a:xfrm>
            <a:off x="2240280" y="5721848"/>
            <a:ext cx="1136437"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500" kern="12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FA 90</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500" kern="12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SP: -12 6/15 256x175</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500" kern="12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FLAIR 6500/1650/104 5mm T</a:t>
            </a:r>
          </a:p>
        </p:txBody>
      </p:sp>
      <p:sp>
        <p:nvSpPr>
          <p:cNvPr id="63" name="TextBox 62">
            <a:extLst>
              <a:ext uri="{FF2B5EF4-FFF2-40B4-BE49-F238E27FC236}">
                <a16:creationId xmlns:a16="http://schemas.microsoft.com/office/drawing/2014/main" id="{8460D438-0603-42CA-9090-8484821EF8DA}"/>
              </a:ext>
            </a:extLst>
          </p:cNvPr>
          <p:cNvSpPr txBox="1"/>
          <p:nvPr userDrawn="1"/>
        </p:nvSpPr>
        <p:spPr>
          <a:xfrm>
            <a:off x="3773446" y="5721848"/>
            <a:ext cx="783314" cy="3231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CA" sz="500" err="1">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Fov</a:t>
            </a:r>
            <a:r>
              <a:rPr lang="en-CA" sz="5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 240.0x240.0</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5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W: 979 L:550</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5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XGY OPER-0.35</a:t>
            </a:r>
          </a:p>
        </p:txBody>
      </p:sp>
      <p:sp>
        <p:nvSpPr>
          <p:cNvPr id="64" name="TextBox 63">
            <a:extLst>
              <a:ext uri="{FF2B5EF4-FFF2-40B4-BE49-F238E27FC236}">
                <a16:creationId xmlns:a16="http://schemas.microsoft.com/office/drawing/2014/main" id="{DC543F75-6142-4864-8EA2-B0EC131CB907}"/>
              </a:ext>
            </a:extLst>
          </p:cNvPr>
          <p:cNvSpPr txBox="1"/>
          <p:nvPr userDrawn="1"/>
        </p:nvSpPr>
        <p:spPr>
          <a:xfrm>
            <a:off x="3077820" y="4270277"/>
            <a:ext cx="998870" cy="1015663"/>
          </a:xfrm>
          <a:prstGeom prst="rect">
            <a:avLst/>
          </a:prstGeom>
          <a:noFill/>
        </p:spPr>
        <p:txBody>
          <a:bodyPr wrap="square">
            <a:spAutoFit/>
          </a:bodyPr>
          <a:lstStyle/>
          <a:p>
            <a:r>
              <a:rPr lang="en-CA" sz="60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4</a:t>
            </a:r>
            <a:endParaRPr lang="en-CA" sz="6000"/>
          </a:p>
        </p:txBody>
      </p:sp>
      <p:sp>
        <p:nvSpPr>
          <p:cNvPr id="65" name="Text Placeholder 21">
            <a:extLst>
              <a:ext uri="{FF2B5EF4-FFF2-40B4-BE49-F238E27FC236}">
                <a16:creationId xmlns:a16="http://schemas.microsoft.com/office/drawing/2014/main" id="{D14A5F16-0EAD-4654-8092-8033EEF34CB4}"/>
              </a:ext>
            </a:extLst>
          </p:cNvPr>
          <p:cNvSpPr>
            <a:spLocks noGrp="1"/>
          </p:cNvSpPr>
          <p:nvPr>
            <p:ph type="body" sz="quarter" idx="14"/>
          </p:nvPr>
        </p:nvSpPr>
        <p:spPr>
          <a:xfrm>
            <a:off x="2306848" y="5170589"/>
            <a:ext cx="2139737" cy="517525"/>
          </a:xfrm>
        </p:spPr>
        <p:txBody>
          <a:bodyPr>
            <a:normAutofit/>
          </a:bodyPr>
          <a:lstStyle>
            <a:lvl1pPr marL="0" indent="0" algn="ctr">
              <a:buNone/>
              <a:defRPr lang="en-CA" sz="2400" kern="12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defRPr>
            </a:lvl1pPr>
          </a:lstStyle>
          <a:p>
            <a:pPr lvl="0"/>
            <a:r>
              <a:rPr lang="en-CA"/>
              <a:t>Click to edit</a:t>
            </a:r>
          </a:p>
        </p:txBody>
      </p:sp>
      <p:sp>
        <p:nvSpPr>
          <p:cNvPr id="66" name="Rectangle 65">
            <a:extLst>
              <a:ext uri="{FF2B5EF4-FFF2-40B4-BE49-F238E27FC236}">
                <a16:creationId xmlns:a16="http://schemas.microsoft.com/office/drawing/2014/main" id="{BB7AEAE9-066B-47D0-907C-00D7DC6F2E06}"/>
              </a:ext>
            </a:extLst>
          </p:cNvPr>
          <p:cNvSpPr/>
          <p:nvPr userDrawn="1"/>
        </p:nvSpPr>
        <p:spPr>
          <a:xfrm>
            <a:off x="5120630" y="4006107"/>
            <a:ext cx="2316480" cy="2072640"/>
          </a:xfrm>
          <a:prstGeom prst="rect">
            <a:avLst/>
          </a:prstGeom>
          <a:noFill/>
          <a:ln w="19050">
            <a:solidFill>
              <a:schemeClr val="bg1"/>
            </a:solidFill>
          </a:ln>
          <a:effectLst>
            <a:glow rad="38100">
              <a:schemeClr val="bg1">
                <a:alpha val="31000"/>
              </a:schemeClr>
            </a:glow>
            <a:outerShdw blurRad="190500" dist="12700" algn="ctr" rotWithShape="0">
              <a:schemeClr val="bg1">
                <a:alpha val="5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TextBox 66">
            <a:extLst>
              <a:ext uri="{FF2B5EF4-FFF2-40B4-BE49-F238E27FC236}">
                <a16:creationId xmlns:a16="http://schemas.microsoft.com/office/drawing/2014/main" id="{B7FC32D0-B689-4292-9D19-4A8EDA969CF6}"/>
              </a:ext>
            </a:extLst>
          </p:cNvPr>
          <p:cNvSpPr txBox="1"/>
          <p:nvPr userDrawn="1"/>
        </p:nvSpPr>
        <p:spPr>
          <a:xfrm>
            <a:off x="5120630" y="4070222"/>
            <a:ext cx="944880" cy="324505"/>
          </a:xfrm>
          <a:prstGeom prst="rect">
            <a:avLst/>
          </a:prstGeom>
          <a:noFill/>
        </p:spPr>
        <p:txBody>
          <a:bodyPr wrap="square">
            <a:spAutoFit/>
          </a:bodyPr>
          <a:lstStyle/>
          <a:p>
            <a:r>
              <a:rPr lang="en-CA" sz="500">
                <a:solidFill>
                  <a:schemeClr val="bg1"/>
                </a:solidFill>
                <a:effectLst>
                  <a:glow rad="38100">
                    <a:schemeClr val="bg1">
                      <a:alpha val="40000"/>
                    </a:schemeClr>
                  </a:glow>
                  <a:outerShdw blurRad="76200" dist="38100" dir="10800000" sx="108000" sy="108000" algn="ctr" rotWithShape="0">
                    <a:schemeClr val="tx2">
                      <a:lumMod val="60000"/>
                      <a:lumOff val="40000"/>
                      <a:alpha val="89000"/>
                    </a:schemeClr>
                  </a:outerShdw>
                </a:effectLst>
                <a:latin typeface="Arial" panose="020B0604020202020204" pitchFamily="34" charset="0"/>
                <a:cs typeface="Arial" panose="020B0604020202020204" pitchFamily="34" charset="0"/>
              </a:rPr>
              <a:t>14157</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5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01/</a:t>
            </a:r>
            <a:r>
              <a:rPr lang="en-CA" sz="500" err="1">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Zabotina</a:t>
            </a:r>
            <a:r>
              <a:rPr lang="en-CA" sz="5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 L. A.</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5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F/77Y</a:t>
            </a:r>
          </a:p>
        </p:txBody>
      </p:sp>
      <p:sp>
        <p:nvSpPr>
          <p:cNvPr id="68" name="TextBox 67">
            <a:extLst>
              <a:ext uri="{FF2B5EF4-FFF2-40B4-BE49-F238E27FC236}">
                <a16:creationId xmlns:a16="http://schemas.microsoft.com/office/drawing/2014/main" id="{9B0214CD-F163-44A8-A619-F32BD0CFD390}"/>
              </a:ext>
            </a:extLst>
          </p:cNvPr>
          <p:cNvSpPr txBox="1"/>
          <p:nvPr userDrawn="1"/>
        </p:nvSpPr>
        <p:spPr>
          <a:xfrm>
            <a:off x="6324590" y="4070222"/>
            <a:ext cx="1112520"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CA" sz="5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CLINIC ROTMAN MMA</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5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04/23/2023 06:23:57 PM</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5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05:25</a:t>
            </a:r>
          </a:p>
          <a:p>
            <a:endParaRPr lang="en-CA" sz="500"/>
          </a:p>
        </p:txBody>
      </p:sp>
      <p:sp>
        <p:nvSpPr>
          <p:cNvPr id="69" name="TextBox 68">
            <a:extLst>
              <a:ext uri="{FF2B5EF4-FFF2-40B4-BE49-F238E27FC236}">
                <a16:creationId xmlns:a16="http://schemas.microsoft.com/office/drawing/2014/main" id="{90FC7132-EBB3-4CEE-A889-98EAB0AEC609}"/>
              </a:ext>
            </a:extLst>
          </p:cNvPr>
          <p:cNvSpPr txBox="1"/>
          <p:nvPr userDrawn="1"/>
        </p:nvSpPr>
        <p:spPr>
          <a:xfrm>
            <a:off x="5120630" y="5721848"/>
            <a:ext cx="1136437"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500" kern="12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FA 90</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500" kern="12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SP: -12 6/15 256x175</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500" kern="12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FLAIR 6500/1650/104 5mm T</a:t>
            </a:r>
          </a:p>
        </p:txBody>
      </p:sp>
      <p:sp>
        <p:nvSpPr>
          <p:cNvPr id="70" name="TextBox 69">
            <a:extLst>
              <a:ext uri="{FF2B5EF4-FFF2-40B4-BE49-F238E27FC236}">
                <a16:creationId xmlns:a16="http://schemas.microsoft.com/office/drawing/2014/main" id="{FB03B4C0-06D4-4364-82C0-36A3F9578D55}"/>
              </a:ext>
            </a:extLst>
          </p:cNvPr>
          <p:cNvSpPr txBox="1"/>
          <p:nvPr userDrawn="1"/>
        </p:nvSpPr>
        <p:spPr>
          <a:xfrm>
            <a:off x="6653796" y="5721848"/>
            <a:ext cx="783314" cy="3231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CA" sz="500" err="1">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Fov</a:t>
            </a:r>
            <a:r>
              <a:rPr lang="en-CA" sz="5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 240.0x240.0</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5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W: 979 L:550</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5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XGY OPER-0.35</a:t>
            </a:r>
          </a:p>
        </p:txBody>
      </p:sp>
      <p:sp>
        <p:nvSpPr>
          <p:cNvPr id="71" name="TextBox 70">
            <a:extLst>
              <a:ext uri="{FF2B5EF4-FFF2-40B4-BE49-F238E27FC236}">
                <a16:creationId xmlns:a16="http://schemas.microsoft.com/office/drawing/2014/main" id="{F38C5079-F180-421C-8F57-081F0840095C}"/>
              </a:ext>
            </a:extLst>
          </p:cNvPr>
          <p:cNvSpPr txBox="1"/>
          <p:nvPr userDrawn="1"/>
        </p:nvSpPr>
        <p:spPr>
          <a:xfrm>
            <a:off x="5958170" y="4270277"/>
            <a:ext cx="998870" cy="1015663"/>
          </a:xfrm>
          <a:prstGeom prst="rect">
            <a:avLst/>
          </a:prstGeom>
          <a:noFill/>
        </p:spPr>
        <p:txBody>
          <a:bodyPr wrap="square">
            <a:spAutoFit/>
          </a:bodyPr>
          <a:lstStyle/>
          <a:p>
            <a:r>
              <a:rPr lang="en-CA" sz="60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5</a:t>
            </a:r>
            <a:endParaRPr lang="en-CA" sz="6000"/>
          </a:p>
        </p:txBody>
      </p:sp>
      <p:sp>
        <p:nvSpPr>
          <p:cNvPr id="72" name="Text Placeholder 21">
            <a:extLst>
              <a:ext uri="{FF2B5EF4-FFF2-40B4-BE49-F238E27FC236}">
                <a16:creationId xmlns:a16="http://schemas.microsoft.com/office/drawing/2014/main" id="{C30AF880-0930-4141-9D38-0B8B4ABEAF25}"/>
              </a:ext>
            </a:extLst>
          </p:cNvPr>
          <p:cNvSpPr>
            <a:spLocks noGrp="1"/>
          </p:cNvSpPr>
          <p:nvPr>
            <p:ph type="body" sz="quarter" idx="15"/>
          </p:nvPr>
        </p:nvSpPr>
        <p:spPr>
          <a:xfrm>
            <a:off x="5187198" y="5170589"/>
            <a:ext cx="2139737" cy="517525"/>
          </a:xfrm>
        </p:spPr>
        <p:txBody>
          <a:bodyPr>
            <a:normAutofit/>
          </a:bodyPr>
          <a:lstStyle>
            <a:lvl1pPr marL="0" indent="0" algn="ctr">
              <a:buNone/>
              <a:defRPr lang="en-CA" sz="2400" kern="12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defRPr>
            </a:lvl1pPr>
          </a:lstStyle>
          <a:p>
            <a:pPr lvl="0"/>
            <a:r>
              <a:rPr lang="en-CA"/>
              <a:t>Click to edit</a:t>
            </a:r>
          </a:p>
        </p:txBody>
      </p:sp>
      <p:sp>
        <p:nvSpPr>
          <p:cNvPr id="73" name="Rectangle 72">
            <a:extLst>
              <a:ext uri="{FF2B5EF4-FFF2-40B4-BE49-F238E27FC236}">
                <a16:creationId xmlns:a16="http://schemas.microsoft.com/office/drawing/2014/main" id="{72B156D6-A945-4401-829B-39C3C487195E}"/>
              </a:ext>
            </a:extLst>
          </p:cNvPr>
          <p:cNvSpPr/>
          <p:nvPr userDrawn="1"/>
        </p:nvSpPr>
        <p:spPr>
          <a:xfrm>
            <a:off x="8000980" y="4006107"/>
            <a:ext cx="2316480" cy="2072640"/>
          </a:xfrm>
          <a:prstGeom prst="rect">
            <a:avLst/>
          </a:prstGeom>
          <a:noFill/>
          <a:ln w="19050">
            <a:solidFill>
              <a:schemeClr val="bg1"/>
            </a:solidFill>
          </a:ln>
          <a:effectLst>
            <a:glow rad="38100">
              <a:schemeClr val="bg1">
                <a:alpha val="31000"/>
              </a:schemeClr>
            </a:glow>
            <a:outerShdw blurRad="190500" dist="12700" algn="ctr" rotWithShape="0">
              <a:schemeClr val="bg1">
                <a:alpha val="5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TextBox 73">
            <a:extLst>
              <a:ext uri="{FF2B5EF4-FFF2-40B4-BE49-F238E27FC236}">
                <a16:creationId xmlns:a16="http://schemas.microsoft.com/office/drawing/2014/main" id="{CDEA08F8-5793-4F11-A839-4FBD452BA519}"/>
              </a:ext>
            </a:extLst>
          </p:cNvPr>
          <p:cNvSpPr txBox="1"/>
          <p:nvPr userDrawn="1"/>
        </p:nvSpPr>
        <p:spPr>
          <a:xfrm>
            <a:off x="8000980" y="4070222"/>
            <a:ext cx="944880" cy="324505"/>
          </a:xfrm>
          <a:prstGeom prst="rect">
            <a:avLst/>
          </a:prstGeom>
          <a:noFill/>
        </p:spPr>
        <p:txBody>
          <a:bodyPr wrap="square">
            <a:spAutoFit/>
          </a:bodyPr>
          <a:lstStyle/>
          <a:p>
            <a:r>
              <a:rPr lang="en-CA" sz="500">
                <a:solidFill>
                  <a:schemeClr val="bg1"/>
                </a:solidFill>
                <a:effectLst>
                  <a:glow rad="38100">
                    <a:schemeClr val="bg1">
                      <a:alpha val="40000"/>
                    </a:schemeClr>
                  </a:glow>
                  <a:outerShdw blurRad="76200" dist="38100" dir="10800000" sx="108000" sy="108000" algn="ctr" rotWithShape="0">
                    <a:schemeClr val="tx2">
                      <a:lumMod val="60000"/>
                      <a:lumOff val="40000"/>
                      <a:alpha val="89000"/>
                    </a:schemeClr>
                  </a:outerShdw>
                </a:effectLst>
                <a:latin typeface="Arial" panose="020B0604020202020204" pitchFamily="34" charset="0"/>
                <a:cs typeface="Arial" panose="020B0604020202020204" pitchFamily="34" charset="0"/>
              </a:rPr>
              <a:t>14157</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5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01/</a:t>
            </a:r>
            <a:r>
              <a:rPr lang="en-CA" sz="500" err="1">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Zabotina</a:t>
            </a:r>
            <a:r>
              <a:rPr lang="en-CA" sz="5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 L. A.</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5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F/77Y</a:t>
            </a:r>
          </a:p>
        </p:txBody>
      </p:sp>
      <p:sp>
        <p:nvSpPr>
          <p:cNvPr id="75" name="TextBox 74">
            <a:extLst>
              <a:ext uri="{FF2B5EF4-FFF2-40B4-BE49-F238E27FC236}">
                <a16:creationId xmlns:a16="http://schemas.microsoft.com/office/drawing/2014/main" id="{84A1FDB3-03A9-41D8-977F-0B95BD049EE3}"/>
              </a:ext>
            </a:extLst>
          </p:cNvPr>
          <p:cNvSpPr txBox="1"/>
          <p:nvPr userDrawn="1"/>
        </p:nvSpPr>
        <p:spPr>
          <a:xfrm>
            <a:off x="9204940" y="4070222"/>
            <a:ext cx="1112520"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CA" sz="5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CLINIC ROTMAN MMA</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5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04/23/2023 06:23:57 PM</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5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05:25</a:t>
            </a:r>
          </a:p>
          <a:p>
            <a:endParaRPr lang="en-CA" sz="500"/>
          </a:p>
        </p:txBody>
      </p:sp>
      <p:sp>
        <p:nvSpPr>
          <p:cNvPr id="76" name="TextBox 75">
            <a:extLst>
              <a:ext uri="{FF2B5EF4-FFF2-40B4-BE49-F238E27FC236}">
                <a16:creationId xmlns:a16="http://schemas.microsoft.com/office/drawing/2014/main" id="{C6FF8415-D93D-410D-8A1B-069CC37F199A}"/>
              </a:ext>
            </a:extLst>
          </p:cNvPr>
          <p:cNvSpPr txBox="1"/>
          <p:nvPr userDrawn="1"/>
        </p:nvSpPr>
        <p:spPr>
          <a:xfrm>
            <a:off x="8000980" y="5721848"/>
            <a:ext cx="1136437"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500" kern="12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FA 90</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500" kern="12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SP: -12 6/15 256x175</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500" kern="12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FLAIR 6500/1650/104 5mm T</a:t>
            </a:r>
          </a:p>
        </p:txBody>
      </p:sp>
      <p:sp>
        <p:nvSpPr>
          <p:cNvPr id="77" name="TextBox 76">
            <a:extLst>
              <a:ext uri="{FF2B5EF4-FFF2-40B4-BE49-F238E27FC236}">
                <a16:creationId xmlns:a16="http://schemas.microsoft.com/office/drawing/2014/main" id="{E966D472-1BFC-4872-9C50-33CACFFB07B6}"/>
              </a:ext>
            </a:extLst>
          </p:cNvPr>
          <p:cNvSpPr txBox="1"/>
          <p:nvPr userDrawn="1"/>
        </p:nvSpPr>
        <p:spPr>
          <a:xfrm>
            <a:off x="9534146" y="5721848"/>
            <a:ext cx="783314" cy="3231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CA" sz="500" err="1">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Fov</a:t>
            </a:r>
            <a:r>
              <a:rPr lang="en-CA" sz="5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 240.0x240.0</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5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W: 979 L:550</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5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XGY OPER-0.35</a:t>
            </a:r>
          </a:p>
        </p:txBody>
      </p:sp>
      <p:sp>
        <p:nvSpPr>
          <p:cNvPr id="78" name="TextBox 77">
            <a:extLst>
              <a:ext uri="{FF2B5EF4-FFF2-40B4-BE49-F238E27FC236}">
                <a16:creationId xmlns:a16="http://schemas.microsoft.com/office/drawing/2014/main" id="{7135BCE0-A64F-4D6E-ACC4-468DA514CA81}"/>
              </a:ext>
            </a:extLst>
          </p:cNvPr>
          <p:cNvSpPr txBox="1"/>
          <p:nvPr userDrawn="1"/>
        </p:nvSpPr>
        <p:spPr>
          <a:xfrm>
            <a:off x="8838520" y="4270277"/>
            <a:ext cx="998870" cy="1015663"/>
          </a:xfrm>
          <a:prstGeom prst="rect">
            <a:avLst/>
          </a:prstGeom>
          <a:noFill/>
        </p:spPr>
        <p:txBody>
          <a:bodyPr wrap="square">
            <a:spAutoFit/>
          </a:bodyPr>
          <a:lstStyle/>
          <a:p>
            <a:r>
              <a:rPr lang="en-CA" sz="600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7</a:t>
            </a:r>
            <a:endParaRPr lang="en-CA" sz="6000"/>
          </a:p>
        </p:txBody>
      </p:sp>
      <p:sp>
        <p:nvSpPr>
          <p:cNvPr id="79" name="Text Placeholder 21">
            <a:extLst>
              <a:ext uri="{FF2B5EF4-FFF2-40B4-BE49-F238E27FC236}">
                <a16:creationId xmlns:a16="http://schemas.microsoft.com/office/drawing/2014/main" id="{DF0D4152-2433-4C44-9EB6-F01AAA6F4438}"/>
              </a:ext>
            </a:extLst>
          </p:cNvPr>
          <p:cNvSpPr>
            <a:spLocks noGrp="1"/>
          </p:cNvSpPr>
          <p:nvPr>
            <p:ph type="body" sz="quarter" idx="16"/>
          </p:nvPr>
        </p:nvSpPr>
        <p:spPr>
          <a:xfrm>
            <a:off x="8067548" y="5170589"/>
            <a:ext cx="2139737" cy="517525"/>
          </a:xfrm>
        </p:spPr>
        <p:txBody>
          <a:bodyPr>
            <a:normAutofit/>
          </a:bodyPr>
          <a:lstStyle>
            <a:lvl1pPr marL="0" indent="0" algn="ctr">
              <a:buNone/>
              <a:defRPr lang="en-CA" sz="2400" kern="12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defRPr>
            </a:lvl1pPr>
          </a:lstStyle>
          <a:p>
            <a:pPr lvl="0"/>
            <a:r>
              <a:rPr lang="en-CA"/>
              <a:t>Click to edit</a:t>
            </a:r>
          </a:p>
        </p:txBody>
      </p:sp>
    </p:spTree>
    <p:extLst>
      <p:ext uri="{BB962C8B-B14F-4D97-AF65-F5344CB8AC3E}">
        <p14:creationId xmlns:p14="http://schemas.microsoft.com/office/powerpoint/2010/main" val="1351427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AB40BCD-0310-464F-80DD-BAE8DB0A6FCD}"/>
              </a:ext>
            </a:extLst>
          </p:cNvPr>
          <p:cNvSpPr/>
          <p:nvPr userDrawn="1"/>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B7DB95C6-0F65-46FD-90E6-78CC1DB05011}"/>
              </a:ext>
            </a:extLst>
          </p:cNvPr>
          <p:cNvSpPr>
            <a:spLocks noGrp="1"/>
          </p:cNvSpPr>
          <p:nvPr>
            <p:ph type="title"/>
          </p:nvPr>
        </p:nvSpPr>
        <p:spPr>
          <a:xfrm>
            <a:off x="1089660" y="418783"/>
            <a:ext cx="10012680" cy="716915"/>
          </a:xfrm>
        </p:spPr>
        <p:txBody>
          <a:bodyPr/>
          <a:lstStyle>
            <a:lvl1pPr algn="ctr">
              <a:defRPr>
                <a:solidFill>
                  <a:schemeClr val="bg1"/>
                </a:solidFill>
                <a:effectLst>
                  <a:glow rad="38100">
                    <a:schemeClr val="bg1">
                      <a:alpha val="40000"/>
                    </a:schemeClr>
                  </a:glow>
                  <a:outerShdw blurRad="76200" dist="38100" algn="ctr" rotWithShape="0">
                    <a:schemeClr val="accent1">
                      <a:lumMod val="20000"/>
                      <a:lumOff val="80000"/>
                      <a:alpha val="99000"/>
                    </a:schemeClr>
                  </a:outerShdw>
                </a:effectLst>
              </a:defRPr>
            </a:lvl1pPr>
          </a:lstStyle>
          <a:p>
            <a:r>
              <a:rPr lang="en-US"/>
              <a:t>Click to edit Master title style</a:t>
            </a:r>
            <a:endParaRPr lang="en-CA"/>
          </a:p>
        </p:txBody>
      </p:sp>
      <p:pic>
        <p:nvPicPr>
          <p:cNvPr id="9" name="Picture 8">
            <a:extLst>
              <a:ext uri="{FF2B5EF4-FFF2-40B4-BE49-F238E27FC236}">
                <a16:creationId xmlns:a16="http://schemas.microsoft.com/office/drawing/2014/main" id="{826B810B-4570-4D38-823C-65B03F3F7603}"/>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87000"/>
                    </a14:imgEffect>
                  </a14:imgLayer>
                </a14:imgProps>
              </a:ext>
              <a:ext uri="{28A0092B-C50C-407E-A947-70E740481C1C}">
                <a14:useLocalDpi xmlns:a14="http://schemas.microsoft.com/office/drawing/2010/main" val="0"/>
              </a:ext>
            </a:extLst>
          </a:blip>
          <a:srcRect t="12381" b="15416"/>
          <a:stretch/>
        </p:blipFill>
        <p:spPr>
          <a:xfrm>
            <a:off x="0" y="1393349"/>
            <a:ext cx="12192000" cy="4401502"/>
          </a:xfrm>
          <a:prstGeom prst="rect">
            <a:avLst/>
          </a:prstGeom>
        </p:spPr>
      </p:pic>
      <p:sp>
        <p:nvSpPr>
          <p:cNvPr id="3" name="Content Placeholder 2">
            <a:extLst>
              <a:ext uri="{FF2B5EF4-FFF2-40B4-BE49-F238E27FC236}">
                <a16:creationId xmlns:a16="http://schemas.microsoft.com/office/drawing/2014/main" id="{13449581-EE94-4DB1-81BC-FAAA111E0F62}"/>
              </a:ext>
            </a:extLst>
          </p:cNvPr>
          <p:cNvSpPr>
            <a:spLocks noGrp="1"/>
          </p:cNvSpPr>
          <p:nvPr>
            <p:ph idx="1" hasCustomPrompt="1"/>
          </p:nvPr>
        </p:nvSpPr>
        <p:spPr>
          <a:xfrm>
            <a:off x="838200" y="1825625"/>
            <a:ext cx="9810750" cy="3711575"/>
          </a:xfrm>
        </p:spPr>
        <p:txBody>
          <a:bodyPr/>
          <a:lstStyle>
            <a:lvl1pPr marL="2286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1pPr>
            <a:lvl2pPr marL="6858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2pPr>
            <a:lvl3pPr marL="11430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3pPr>
            <a:lvl4pPr marL="16002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4pPr>
            <a:lvl5pPr marL="20574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5pPr>
          </a:lstStyle>
          <a:p>
            <a:pPr lvl="0"/>
            <a:r>
              <a:rPr lang="en-US"/>
              <a:t>Click to edit Master text styles </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194153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AB40BCD-0310-464F-80DD-BAE8DB0A6FCD}"/>
              </a:ext>
            </a:extLst>
          </p:cNvPr>
          <p:cNvSpPr/>
          <p:nvPr userDrawn="1"/>
        </p:nvSpPr>
        <p:spPr>
          <a:xfrm>
            <a:off x="6012180" y="0"/>
            <a:ext cx="617982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B7DB95C6-0F65-46FD-90E6-78CC1DB05011}"/>
              </a:ext>
            </a:extLst>
          </p:cNvPr>
          <p:cNvSpPr>
            <a:spLocks noGrp="1"/>
          </p:cNvSpPr>
          <p:nvPr>
            <p:ph type="title" hasCustomPrompt="1"/>
          </p:nvPr>
        </p:nvSpPr>
        <p:spPr>
          <a:xfrm>
            <a:off x="838200" y="365125"/>
            <a:ext cx="4514850" cy="1325563"/>
          </a:xfrm>
        </p:spPr>
        <p:txBody>
          <a:bodyPr>
            <a:normAutofit/>
          </a:bodyPr>
          <a:lstStyle>
            <a:lvl1pPr>
              <a:defRPr sz="3200">
                <a:solidFill>
                  <a:schemeClr val="tx1"/>
                </a:solidFill>
                <a:effectLst>
                  <a:glow rad="38100">
                    <a:schemeClr val="bg1">
                      <a:alpha val="40000"/>
                    </a:schemeClr>
                  </a:glow>
                  <a:outerShdw blurRad="76200" dist="38100" algn="ctr" rotWithShape="0">
                    <a:schemeClr val="accent1">
                      <a:lumMod val="20000"/>
                      <a:lumOff val="80000"/>
                      <a:alpha val="99000"/>
                    </a:schemeClr>
                  </a:outerShdw>
                </a:effectLst>
              </a:defRPr>
            </a:lvl1pPr>
          </a:lstStyle>
          <a:p>
            <a:r>
              <a:rPr lang="en-US"/>
              <a:t>Click to edit title style</a:t>
            </a:r>
            <a:endParaRPr lang="en-CA"/>
          </a:p>
        </p:txBody>
      </p:sp>
      <p:sp>
        <p:nvSpPr>
          <p:cNvPr id="3" name="Content Placeholder 2">
            <a:extLst>
              <a:ext uri="{FF2B5EF4-FFF2-40B4-BE49-F238E27FC236}">
                <a16:creationId xmlns:a16="http://schemas.microsoft.com/office/drawing/2014/main" id="{13449581-EE94-4DB1-81BC-FAAA111E0F62}"/>
              </a:ext>
            </a:extLst>
          </p:cNvPr>
          <p:cNvSpPr>
            <a:spLocks noGrp="1"/>
          </p:cNvSpPr>
          <p:nvPr>
            <p:ph idx="1" hasCustomPrompt="1"/>
          </p:nvPr>
        </p:nvSpPr>
        <p:spPr>
          <a:xfrm>
            <a:off x="838200" y="1825625"/>
            <a:ext cx="4514850" cy="3711575"/>
          </a:xfrm>
        </p:spPr>
        <p:txBody>
          <a:bodyPr/>
          <a:lstStyle>
            <a:lvl1pPr marL="228600" indent="-228600">
              <a:buFont typeface="Wingdings" panose="05000000000000000000" pitchFamily="2" charset="2"/>
              <a:buChar char="§"/>
              <a:defRPr>
                <a:solidFill>
                  <a:schemeClr val="tx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1pPr>
            <a:lvl2pPr marL="685800" indent="-228600">
              <a:buFont typeface="Wingdings" panose="05000000000000000000" pitchFamily="2" charset="2"/>
              <a:buChar char="§"/>
              <a:defRPr>
                <a:solidFill>
                  <a:schemeClr val="tx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2pPr>
            <a:lvl3pPr marL="1143000" indent="-228600">
              <a:buFont typeface="Wingdings" panose="05000000000000000000" pitchFamily="2" charset="2"/>
              <a:buChar char="§"/>
              <a:defRPr>
                <a:solidFill>
                  <a:schemeClr val="tx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3pPr>
            <a:lvl4pPr marL="1600200" indent="-228600">
              <a:buFont typeface="Wingdings" panose="05000000000000000000" pitchFamily="2" charset="2"/>
              <a:buChar char="§"/>
              <a:defRPr>
                <a:solidFill>
                  <a:schemeClr val="tx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4pPr>
            <a:lvl5pPr marL="2057400" indent="-228600">
              <a:buFont typeface="Wingdings" panose="05000000000000000000" pitchFamily="2" charset="2"/>
              <a:buChar char="§"/>
              <a:defRPr>
                <a:solidFill>
                  <a:schemeClr val="tx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5pPr>
          </a:lstStyle>
          <a:p>
            <a:pPr lvl="0"/>
            <a:r>
              <a:rPr lang="en-US"/>
              <a:t>Click to edit Master text styles </a:t>
            </a:r>
          </a:p>
          <a:p>
            <a:pPr lvl="1"/>
            <a:r>
              <a:rPr lang="en-US"/>
              <a:t>Second level</a:t>
            </a:r>
          </a:p>
          <a:p>
            <a:pPr lvl="2"/>
            <a:r>
              <a:rPr lang="en-US"/>
              <a:t>Third level</a:t>
            </a:r>
          </a:p>
          <a:p>
            <a:pPr lvl="3"/>
            <a:r>
              <a:rPr lang="en-US"/>
              <a:t>Fourth level</a:t>
            </a:r>
          </a:p>
          <a:p>
            <a:pPr lvl="4"/>
            <a:r>
              <a:rPr lang="en-US"/>
              <a:t>Fifth level</a:t>
            </a:r>
            <a:endParaRPr lang="en-CA"/>
          </a:p>
        </p:txBody>
      </p:sp>
      <p:sp>
        <p:nvSpPr>
          <p:cNvPr id="13" name="TextBox 12">
            <a:extLst>
              <a:ext uri="{FF2B5EF4-FFF2-40B4-BE49-F238E27FC236}">
                <a16:creationId xmlns:a16="http://schemas.microsoft.com/office/drawing/2014/main" id="{3101FCAD-772F-4A75-8808-5CF97EEDFF8A}"/>
              </a:ext>
            </a:extLst>
          </p:cNvPr>
          <p:cNvSpPr txBox="1"/>
          <p:nvPr userDrawn="1"/>
        </p:nvSpPr>
        <p:spPr>
          <a:xfrm>
            <a:off x="8782791" y="289242"/>
            <a:ext cx="2843317" cy="73866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CA" sz="1400">
                <a:solidFill>
                  <a:schemeClr val="bg1"/>
                </a:solidFill>
                <a:effectLst>
                  <a:glow rad="38100">
                    <a:schemeClr val="bg1">
                      <a:alpha val="40000"/>
                    </a:schemeClr>
                  </a:glow>
                  <a:outerShdw blurRad="76200" dist="38100" algn="ctr" rotWithShape="0">
                    <a:schemeClr val="accent1">
                      <a:lumMod val="40000"/>
                      <a:lumOff val="60000"/>
                      <a:alpha val="89000"/>
                    </a:schemeClr>
                  </a:outerShdw>
                </a:effectLst>
                <a:latin typeface="Arial" panose="020B0604020202020204" pitchFamily="34" charset="0"/>
                <a:cs typeface="Arial" panose="020B0604020202020204" pitchFamily="34" charset="0"/>
              </a:rPr>
              <a:t>CLINIC ROTMAN MMA</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1400">
                <a:solidFill>
                  <a:schemeClr val="bg1"/>
                </a:solidFill>
                <a:effectLst>
                  <a:glow rad="38100">
                    <a:schemeClr val="bg1">
                      <a:alpha val="40000"/>
                    </a:schemeClr>
                  </a:glow>
                  <a:outerShdw blurRad="76200" dist="38100" algn="ctr" rotWithShape="0">
                    <a:schemeClr val="accent1">
                      <a:lumMod val="40000"/>
                      <a:lumOff val="60000"/>
                      <a:alpha val="89000"/>
                    </a:schemeClr>
                  </a:outerShdw>
                </a:effectLst>
                <a:latin typeface="Arial" panose="020B0604020202020204" pitchFamily="34" charset="0"/>
                <a:cs typeface="Arial" panose="020B0604020202020204" pitchFamily="34" charset="0"/>
              </a:rPr>
              <a:t>04/23/2023 06:23:57 PM</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1400">
                <a:solidFill>
                  <a:schemeClr val="bg1"/>
                </a:solidFill>
                <a:effectLst>
                  <a:glow rad="38100">
                    <a:schemeClr val="bg1">
                      <a:alpha val="40000"/>
                    </a:schemeClr>
                  </a:glow>
                  <a:outerShdw blurRad="76200" dist="38100" algn="ctr" rotWithShape="0">
                    <a:schemeClr val="accent1">
                      <a:lumMod val="40000"/>
                      <a:lumOff val="60000"/>
                      <a:alpha val="89000"/>
                    </a:schemeClr>
                  </a:outerShdw>
                </a:effectLst>
                <a:latin typeface="Arial" panose="020B0604020202020204" pitchFamily="34" charset="0"/>
                <a:cs typeface="Arial" panose="020B0604020202020204" pitchFamily="34" charset="0"/>
              </a:rPr>
              <a:t>05:25</a:t>
            </a:r>
          </a:p>
        </p:txBody>
      </p:sp>
      <p:sp>
        <p:nvSpPr>
          <p:cNvPr id="14" name="TextBox 13">
            <a:extLst>
              <a:ext uri="{FF2B5EF4-FFF2-40B4-BE49-F238E27FC236}">
                <a16:creationId xmlns:a16="http://schemas.microsoft.com/office/drawing/2014/main" id="{E0354FA9-6B43-461B-897B-EF0D33852CB6}"/>
              </a:ext>
            </a:extLst>
          </p:cNvPr>
          <p:cNvSpPr txBox="1"/>
          <p:nvPr userDrawn="1"/>
        </p:nvSpPr>
        <p:spPr>
          <a:xfrm>
            <a:off x="763483" y="5955972"/>
            <a:ext cx="384726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a:solidFill>
                  <a:schemeClr val="tx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FA 90</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a:solidFill>
                  <a:schemeClr val="tx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SP: -12 6/15 256x175</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a:solidFill>
                  <a:schemeClr val="tx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FLAIR 6500/1650/104 5mm T</a:t>
            </a:r>
            <a:endParaRPr lang="en-CA">
              <a:solidFill>
                <a:schemeClr val="tx1"/>
              </a:solidFill>
            </a:endParaRPr>
          </a:p>
        </p:txBody>
      </p:sp>
      <p:sp>
        <p:nvSpPr>
          <p:cNvPr id="7" name="Content Placeholder 2">
            <a:extLst>
              <a:ext uri="{FF2B5EF4-FFF2-40B4-BE49-F238E27FC236}">
                <a16:creationId xmlns:a16="http://schemas.microsoft.com/office/drawing/2014/main" id="{85ABA386-8D78-4135-9DD9-92CF668D978F}"/>
              </a:ext>
            </a:extLst>
          </p:cNvPr>
          <p:cNvSpPr>
            <a:spLocks noGrp="1"/>
          </p:cNvSpPr>
          <p:nvPr>
            <p:ph idx="10" hasCustomPrompt="1"/>
          </p:nvPr>
        </p:nvSpPr>
        <p:spPr>
          <a:xfrm>
            <a:off x="6457950" y="1825625"/>
            <a:ext cx="4514850" cy="3711575"/>
          </a:xfrm>
        </p:spPr>
        <p:txBody>
          <a:bodyPr/>
          <a:lstStyle>
            <a:lvl1pPr marL="2286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1pPr>
            <a:lvl2pPr marL="6858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2pPr>
            <a:lvl3pPr marL="11430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3pPr>
            <a:lvl4pPr marL="16002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4pPr>
            <a:lvl5pPr marL="20574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5pPr>
          </a:lstStyle>
          <a:p>
            <a:pPr lvl="0"/>
            <a:r>
              <a:rPr lang="en-US"/>
              <a:t>Click to edit Master text styles </a:t>
            </a:r>
          </a:p>
          <a:p>
            <a:pPr lvl="1"/>
            <a:r>
              <a:rPr lang="en-US"/>
              <a:t>Second level</a:t>
            </a:r>
          </a:p>
          <a:p>
            <a:pPr lvl="2"/>
            <a:r>
              <a:rPr lang="en-US"/>
              <a:t>Third level</a:t>
            </a:r>
          </a:p>
          <a:p>
            <a:pPr lvl="3"/>
            <a:r>
              <a:rPr lang="en-US"/>
              <a:t>Fourth level</a:t>
            </a:r>
          </a:p>
          <a:p>
            <a:pPr lvl="4"/>
            <a:r>
              <a:rPr lang="en-US"/>
              <a:t>Fifth level</a:t>
            </a:r>
            <a:endParaRPr lang="en-CA"/>
          </a:p>
        </p:txBody>
      </p:sp>
      <p:sp>
        <p:nvSpPr>
          <p:cNvPr id="8" name="Title 1">
            <a:extLst>
              <a:ext uri="{FF2B5EF4-FFF2-40B4-BE49-F238E27FC236}">
                <a16:creationId xmlns:a16="http://schemas.microsoft.com/office/drawing/2014/main" id="{CBA6E9CF-3749-487A-8768-ABB18CAF53AC}"/>
              </a:ext>
            </a:extLst>
          </p:cNvPr>
          <p:cNvSpPr txBox="1">
            <a:spLocks/>
          </p:cNvSpPr>
          <p:nvPr userDrawn="1"/>
        </p:nvSpPr>
        <p:spPr>
          <a:xfrm>
            <a:off x="6457950" y="365125"/>
            <a:ext cx="45148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effectLst>
                  <a:glow rad="38100">
                    <a:schemeClr val="bg1">
                      <a:alpha val="40000"/>
                    </a:schemeClr>
                  </a:glow>
                  <a:outerShdw blurRad="76200" dist="38100" algn="ctr" rotWithShape="0">
                    <a:schemeClr val="accent1">
                      <a:lumMod val="20000"/>
                      <a:lumOff val="80000"/>
                      <a:alpha val="99000"/>
                    </a:schemeClr>
                  </a:outerShdw>
                </a:effectLst>
                <a:latin typeface="+mj-lt"/>
                <a:ea typeface="+mj-ea"/>
                <a:cs typeface="+mj-cs"/>
              </a:defRPr>
            </a:lvl1pPr>
          </a:lstStyle>
          <a:p>
            <a:r>
              <a:rPr lang="en-US">
                <a:solidFill>
                  <a:schemeClr val="bg1"/>
                </a:solidFill>
              </a:rPr>
              <a:t>Click to edit title style</a:t>
            </a:r>
            <a:endParaRPr lang="en-CA">
              <a:solidFill>
                <a:schemeClr val="bg1"/>
              </a:solidFill>
            </a:endParaRPr>
          </a:p>
        </p:txBody>
      </p:sp>
    </p:spTree>
    <p:extLst>
      <p:ext uri="{BB962C8B-B14F-4D97-AF65-F5344CB8AC3E}">
        <p14:creationId xmlns:p14="http://schemas.microsoft.com/office/powerpoint/2010/main" val="2837965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AB40BCD-0310-464F-80DD-BAE8DB0A6FCD}"/>
              </a:ext>
            </a:extLst>
          </p:cNvPr>
          <p:cNvSpPr/>
          <p:nvPr userDrawn="1"/>
        </p:nvSpPr>
        <p:spPr>
          <a:xfrm>
            <a:off x="6012180" y="-259773"/>
            <a:ext cx="6179820" cy="711777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B7DB95C6-0F65-46FD-90E6-78CC1DB05011}"/>
              </a:ext>
            </a:extLst>
          </p:cNvPr>
          <p:cNvSpPr>
            <a:spLocks noGrp="1"/>
          </p:cNvSpPr>
          <p:nvPr>
            <p:ph type="title" hasCustomPrompt="1"/>
          </p:nvPr>
        </p:nvSpPr>
        <p:spPr>
          <a:xfrm>
            <a:off x="838200" y="365125"/>
            <a:ext cx="4514850" cy="1325563"/>
          </a:xfrm>
        </p:spPr>
        <p:txBody>
          <a:bodyPr>
            <a:normAutofit/>
          </a:bodyPr>
          <a:lstStyle>
            <a:lvl1pPr>
              <a:defRPr sz="3200">
                <a:solidFill>
                  <a:schemeClr val="tx1"/>
                </a:solidFill>
                <a:effectLst>
                  <a:glow rad="38100">
                    <a:schemeClr val="bg1">
                      <a:alpha val="40000"/>
                    </a:schemeClr>
                  </a:glow>
                  <a:outerShdw blurRad="76200" dist="38100" algn="ctr" rotWithShape="0">
                    <a:schemeClr val="accent1">
                      <a:lumMod val="20000"/>
                      <a:lumOff val="80000"/>
                      <a:alpha val="99000"/>
                    </a:schemeClr>
                  </a:outerShdw>
                </a:effectLst>
              </a:defRPr>
            </a:lvl1pPr>
          </a:lstStyle>
          <a:p>
            <a:r>
              <a:rPr lang="en-US"/>
              <a:t>Click to edit title style</a:t>
            </a:r>
            <a:endParaRPr lang="en-CA"/>
          </a:p>
        </p:txBody>
      </p:sp>
      <p:sp>
        <p:nvSpPr>
          <p:cNvPr id="3" name="Content Placeholder 2">
            <a:extLst>
              <a:ext uri="{FF2B5EF4-FFF2-40B4-BE49-F238E27FC236}">
                <a16:creationId xmlns:a16="http://schemas.microsoft.com/office/drawing/2014/main" id="{13449581-EE94-4DB1-81BC-FAAA111E0F62}"/>
              </a:ext>
            </a:extLst>
          </p:cNvPr>
          <p:cNvSpPr>
            <a:spLocks noGrp="1"/>
          </p:cNvSpPr>
          <p:nvPr>
            <p:ph idx="1" hasCustomPrompt="1"/>
          </p:nvPr>
        </p:nvSpPr>
        <p:spPr>
          <a:xfrm>
            <a:off x="838200" y="1825625"/>
            <a:ext cx="4514850" cy="3711575"/>
          </a:xfrm>
        </p:spPr>
        <p:txBody>
          <a:bodyPr/>
          <a:lstStyle>
            <a:lvl1pPr marL="228600" indent="-228600">
              <a:buFont typeface="Wingdings" panose="05000000000000000000" pitchFamily="2" charset="2"/>
              <a:buChar char="§"/>
              <a:defRPr>
                <a:solidFill>
                  <a:schemeClr val="tx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1pPr>
            <a:lvl2pPr marL="685800" indent="-228600">
              <a:buFont typeface="Wingdings" panose="05000000000000000000" pitchFamily="2" charset="2"/>
              <a:buChar char="§"/>
              <a:defRPr>
                <a:solidFill>
                  <a:schemeClr val="tx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2pPr>
            <a:lvl3pPr marL="1143000" indent="-228600">
              <a:buFont typeface="Wingdings" panose="05000000000000000000" pitchFamily="2" charset="2"/>
              <a:buChar char="§"/>
              <a:defRPr>
                <a:solidFill>
                  <a:schemeClr val="tx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3pPr>
            <a:lvl4pPr marL="1600200" indent="-228600">
              <a:buFont typeface="Wingdings" panose="05000000000000000000" pitchFamily="2" charset="2"/>
              <a:buChar char="§"/>
              <a:defRPr>
                <a:solidFill>
                  <a:schemeClr val="tx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4pPr>
            <a:lvl5pPr marL="2057400" indent="-228600">
              <a:buFont typeface="Wingdings" panose="05000000000000000000" pitchFamily="2" charset="2"/>
              <a:buChar char="§"/>
              <a:defRPr>
                <a:solidFill>
                  <a:schemeClr val="tx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5pPr>
          </a:lstStyle>
          <a:p>
            <a:pPr lvl="0"/>
            <a:r>
              <a:rPr lang="en-US"/>
              <a:t>Click to edit Master text styles </a:t>
            </a:r>
          </a:p>
          <a:p>
            <a:pPr lvl="1"/>
            <a:r>
              <a:rPr lang="en-US"/>
              <a:t>Second level</a:t>
            </a:r>
          </a:p>
          <a:p>
            <a:pPr lvl="2"/>
            <a:r>
              <a:rPr lang="en-US"/>
              <a:t>Third level</a:t>
            </a:r>
          </a:p>
          <a:p>
            <a:pPr lvl="3"/>
            <a:r>
              <a:rPr lang="en-US"/>
              <a:t>Fourth level</a:t>
            </a:r>
          </a:p>
          <a:p>
            <a:pPr lvl="4"/>
            <a:r>
              <a:rPr lang="en-US"/>
              <a:t>Fifth level</a:t>
            </a:r>
            <a:endParaRPr lang="en-CA"/>
          </a:p>
        </p:txBody>
      </p:sp>
      <p:sp>
        <p:nvSpPr>
          <p:cNvPr id="13" name="TextBox 12">
            <a:extLst>
              <a:ext uri="{FF2B5EF4-FFF2-40B4-BE49-F238E27FC236}">
                <a16:creationId xmlns:a16="http://schemas.microsoft.com/office/drawing/2014/main" id="{3101FCAD-772F-4A75-8808-5CF97EEDFF8A}"/>
              </a:ext>
            </a:extLst>
          </p:cNvPr>
          <p:cNvSpPr txBox="1"/>
          <p:nvPr userDrawn="1"/>
        </p:nvSpPr>
        <p:spPr>
          <a:xfrm>
            <a:off x="8782791" y="289242"/>
            <a:ext cx="2843317" cy="73866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CA" sz="1400">
                <a:solidFill>
                  <a:schemeClr val="bg1"/>
                </a:solidFill>
                <a:effectLst>
                  <a:glow rad="38100">
                    <a:schemeClr val="bg1">
                      <a:alpha val="40000"/>
                    </a:schemeClr>
                  </a:glow>
                  <a:outerShdw blurRad="76200" dist="38100" algn="ctr" rotWithShape="0">
                    <a:schemeClr val="accent1">
                      <a:lumMod val="40000"/>
                      <a:lumOff val="60000"/>
                      <a:alpha val="89000"/>
                    </a:schemeClr>
                  </a:outerShdw>
                </a:effectLst>
                <a:latin typeface="Arial" panose="020B0604020202020204" pitchFamily="34" charset="0"/>
                <a:cs typeface="Arial" panose="020B0604020202020204" pitchFamily="34" charset="0"/>
              </a:rPr>
              <a:t>CLINIC ROTMAN MMA</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1400">
                <a:solidFill>
                  <a:schemeClr val="bg1"/>
                </a:solidFill>
                <a:effectLst>
                  <a:glow rad="38100">
                    <a:schemeClr val="bg1">
                      <a:alpha val="40000"/>
                    </a:schemeClr>
                  </a:glow>
                  <a:outerShdw blurRad="76200" dist="38100" algn="ctr" rotWithShape="0">
                    <a:schemeClr val="accent1">
                      <a:lumMod val="40000"/>
                      <a:lumOff val="60000"/>
                      <a:alpha val="89000"/>
                    </a:schemeClr>
                  </a:outerShdw>
                </a:effectLst>
                <a:latin typeface="Arial" panose="020B0604020202020204" pitchFamily="34" charset="0"/>
                <a:cs typeface="Arial" panose="020B0604020202020204" pitchFamily="34" charset="0"/>
              </a:rPr>
              <a:t>04/23/2023 06:23:57 PM</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1400">
                <a:solidFill>
                  <a:schemeClr val="bg1"/>
                </a:solidFill>
                <a:effectLst>
                  <a:glow rad="38100">
                    <a:schemeClr val="bg1">
                      <a:alpha val="40000"/>
                    </a:schemeClr>
                  </a:glow>
                  <a:outerShdw blurRad="76200" dist="38100" algn="ctr" rotWithShape="0">
                    <a:schemeClr val="accent1">
                      <a:lumMod val="40000"/>
                      <a:lumOff val="60000"/>
                      <a:alpha val="89000"/>
                    </a:schemeClr>
                  </a:outerShdw>
                </a:effectLst>
                <a:latin typeface="Arial" panose="020B0604020202020204" pitchFamily="34" charset="0"/>
                <a:cs typeface="Arial" panose="020B0604020202020204" pitchFamily="34" charset="0"/>
              </a:rPr>
              <a:t>05:25</a:t>
            </a:r>
          </a:p>
        </p:txBody>
      </p:sp>
      <p:sp>
        <p:nvSpPr>
          <p:cNvPr id="14" name="TextBox 13">
            <a:extLst>
              <a:ext uri="{FF2B5EF4-FFF2-40B4-BE49-F238E27FC236}">
                <a16:creationId xmlns:a16="http://schemas.microsoft.com/office/drawing/2014/main" id="{E0354FA9-6B43-461B-897B-EF0D33852CB6}"/>
              </a:ext>
            </a:extLst>
          </p:cNvPr>
          <p:cNvSpPr txBox="1"/>
          <p:nvPr userDrawn="1"/>
        </p:nvSpPr>
        <p:spPr>
          <a:xfrm>
            <a:off x="763483" y="5955972"/>
            <a:ext cx="384726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a:solidFill>
                  <a:schemeClr val="tx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FA 90</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a:solidFill>
                  <a:schemeClr val="tx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SP: -12 6/15 256x175</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a:solidFill>
                  <a:schemeClr val="tx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FLAIR 6500/1650/104 5mm T</a:t>
            </a:r>
            <a:endParaRPr lang="en-CA">
              <a:solidFill>
                <a:schemeClr val="tx1"/>
              </a:solidFill>
            </a:endParaRPr>
          </a:p>
        </p:txBody>
      </p:sp>
      <p:sp>
        <p:nvSpPr>
          <p:cNvPr id="7" name="Content Placeholder 2">
            <a:extLst>
              <a:ext uri="{FF2B5EF4-FFF2-40B4-BE49-F238E27FC236}">
                <a16:creationId xmlns:a16="http://schemas.microsoft.com/office/drawing/2014/main" id="{85ABA386-8D78-4135-9DD9-92CF668D978F}"/>
              </a:ext>
            </a:extLst>
          </p:cNvPr>
          <p:cNvSpPr>
            <a:spLocks noGrp="1"/>
          </p:cNvSpPr>
          <p:nvPr>
            <p:ph idx="10" hasCustomPrompt="1"/>
          </p:nvPr>
        </p:nvSpPr>
        <p:spPr>
          <a:xfrm>
            <a:off x="6457950" y="1825625"/>
            <a:ext cx="4514850" cy="3711575"/>
          </a:xfrm>
        </p:spPr>
        <p:txBody>
          <a:bodyPr/>
          <a:lstStyle>
            <a:lvl1pPr marL="2286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1pPr>
            <a:lvl2pPr marL="6858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2pPr>
            <a:lvl3pPr marL="11430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3pPr>
            <a:lvl4pPr marL="16002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4pPr>
            <a:lvl5pPr marL="20574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5pPr>
          </a:lstStyle>
          <a:p>
            <a:pPr lvl="0"/>
            <a:r>
              <a:rPr lang="en-US"/>
              <a:t>Click to edit Master text styles </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11">
            <a:extLst>
              <a:ext uri="{FF2B5EF4-FFF2-40B4-BE49-F238E27FC236}">
                <a16:creationId xmlns:a16="http://schemas.microsoft.com/office/drawing/2014/main" id="{CAFDCB8D-ED86-FB07-9A5B-72D1F9DEF236}"/>
              </a:ext>
            </a:extLst>
          </p:cNvPr>
          <p:cNvSpPr>
            <a:spLocks noGrp="1"/>
          </p:cNvSpPr>
          <p:nvPr>
            <p:ph type="body" sz="quarter" idx="11"/>
          </p:nvPr>
        </p:nvSpPr>
        <p:spPr>
          <a:xfrm>
            <a:off x="6457950" y="392906"/>
            <a:ext cx="4577080" cy="1297782"/>
          </a:xfrm>
        </p:spPr>
        <p:txBody>
          <a:bodyPr anchor="ctr" anchorCtr="0">
            <a:normAutofit/>
          </a:bodyPr>
          <a:lstStyle>
            <a:lvl1pPr marL="0" indent="0" algn="l" defTabSz="914400" rtl="0" eaLnBrk="1" latinLnBrk="0" hangingPunct="1">
              <a:lnSpc>
                <a:spcPct val="90000"/>
              </a:lnSpc>
              <a:spcBef>
                <a:spcPct val="0"/>
              </a:spcBef>
              <a:buNone/>
              <a:defRPr lang="en-CA" sz="3200" kern="1200" dirty="0">
                <a:solidFill>
                  <a:schemeClr val="bg1"/>
                </a:solidFill>
                <a:effectLst>
                  <a:glow rad="38100">
                    <a:schemeClr val="bg1">
                      <a:alpha val="40000"/>
                    </a:schemeClr>
                  </a:glow>
                  <a:outerShdw blurRad="76200" dist="38100" algn="ctr" rotWithShape="0">
                    <a:schemeClr val="accent1">
                      <a:lumMod val="20000"/>
                      <a:lumOff val="80000"/>
                      <a:alpha val="99000"/>
                    </a:schemeClr>
                  </a:outerShdw>
                </a:effectLst>
                <a:latin typeface="+mj-lt"/>
                <a:ea typeface="+mj-ea"/>
                <a:cs typeface="+mj-cs"/>
              </a:defRPr>
            </a:lvl1pPr>
          </a:lstStyle>
          <a:p>
            <a:pPr lvl="0"/>
            <a:r>
              <a:rPr lang="en-US"/>
              <a:t>Click to edit</a:t>
            </a:r>
            <a:endParaRPr lang="en-CA"/>
          </a:p>
        </p:txBody>
      </p:sp>
    </p:spTree>
    <p:extLst>
      <p:ext uri="{BB962C8B-B14F-4D97-AF65-F5344CB8AC3E}">
        <p14:creationId xmlns:p14="http://schemas.microsoft.com/office/powerpoint/2010/main" val="2837965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AB40BCD-0310-464F-80DD-BAE8DB0A6FCD}"/>
              </a:ext>
            </a:extLst>
          </p:cNvPr>
          <p:cNvSpPr/>
          <p:nvPr userDrawn="1"/>
        </p:nvSpPr>
        <p:spPr>
          <a:xfrm>
            <a:off x="0" y="0"/>
            <a:ext cx="422275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B7DB95C6-0F65-46FD-90E6-78CC1DB05011}"/>
              </a:ext>
            </a:extLst>
          </p:cNvPr>
          <p:cNvSpPr>
            <a:spLocks noGrp="1"/>
          </p:cNvSpPr>
          <p:nvPr>
            <p:ph type="title"/>
          </p:nvPr>
        </p:nvSpPr>
        <p:spPr>
          <a:xfrm>
            <a:off x="478234" y="365125"/>
            <a:ext cx="3683000" cy="1325563"/>
          </a:xfrm>
        </p:spPr>
        <p:txBody>
          <a:bodyPr>
            <a:normAutofit/>
          </a:bodyPr>
          <a:lstStyle>
            <a:lvl1pPr>
              <a:defRPr sz="3600">
                <a:solidFill>
                  <a:schemeClr val="bg1"/>
                </a:solidFill>
                <a:effectLst>
                  <a:glow rad="38100">
                    <a:schemeClr val="bg1">
                      <a:alpha val="40000"/>
                    </a:schemeClr>
                  </a:glow>
                  <a:outerShdw blurRad="76200" dist="38100" algn="ctr" rotWithShape="0">
                    <a:schemeClr val="bg1">
                      <a:alpha val="99000"/>
                    </a:schemeClr>
                  </a:outerShdw>
                </a:effectLst>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13449581-EE94-4DB1-81BC-FAAA111E0F62}"/>
              </a:ext>
            </a:extLst>
          </p:cNvPr>
          <p:cNvSpPr>
            <a:spLocks noGrp="1"/>
          </p:cNvSpPr>
          <p:nvPr>
            <p:ph idx="1" hasCustomPrompt="1"/>
          </p:nvPr>
        </p:nvSpPr>
        <p:spPr>
          <a:xfrm>
            <a:off x="4789299" y="1825625"/>
            <a:ext cx="6728202" cy="4351338"/>
          </a:xfrm>
        </p:spPr>
        <p:txBody>
          <a:bodyPr/>
          <a:lstStyle>
            <a:lvl1pPr marL="228600" indent="-228600">
              <a:buFont typeface="Wingdings" panose="05000000000000000000" pitchFamily="2" charset="2"/>
              <a:buChar char="§"/>
              <a:defRPr>
                <a:solidFill>
                  <a:schemeClr val="tx1"/>
                </a:solidFill>
                <a:effectLst/>
              </a:defRPr>
            </a:lvl1pPr>
            <a:lvl2pPr marL="685800" indent="-228600">
              <a:buFont typeface="Wingdings" panose="05000000000000000000" pitchFamily="2" charset="2"/>
              <a:buChar char="§"/>
              <a:defRPr>
                <a:solidFill>
                  <a:schemeClr val="tx1"/>
                </a:solidFill>
                <a:effectLst/>
              </a:defRPr>
            </a:lvl2pPr>
            <a:lvl3pPr marL="1143000" indent="-228600">
              <a:buFont typeface="Wingdings" panose="05000000000000000000" pitchFamily="2" charset="2"/>
              <a:buChar char="§"/>
              <a:defRPr>
                <a:solidFill>
                  <a:schemeClr val="tx1"/>
                </a:solidFill>
                <a:effectLst/>
              </a:defRPr>
            </a:lvl3pPr>
            <a:lvl4pPr marL="1600200" indent="-228600">
              <a:buFont typeface="Wingdings" panose="05000000000000000000" pitchFamily="2" charset="2"/>
              <a:buChar char="§"/>
              <a:defRPr>
                <a:solidFill>
                  <a:schemeClr val="tx1"/>
                </a:solidFill>
                <a:effectLst/>
              </a:defRPr>
            </a:lvl4pPr>
            <a:lvl5pPr marL="2057400" indent="-228600">
              <a:buFont typeface="Wingdings" panose="05000000000000000000" pitchFamily="2" charset="2"/>
              <a:buChar char="§"/>
              <a:defRPr>
                <a:solidFill>
                  <a:schemeClr val="tx1"/>
                </a:solidFill>
                <a:effectLst/>
              </a:defRPr>
            </a:lvl5pPr>
          </a:lstStyle>
          <a:p>
            <a:pPr lvl="0"/>
            <a:r>
              <a:rPr lang="en-US"/>
              <a:t>Click to edit Master text styles </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A82106A-D4CA-4DB2-BEB7-C168E88F71D7}"/>
              </a:ext>
            </a:extLst>
          </p:cNvPr>
          <p:cNvSpPr>
            <a:spLocks noGrp="1"/>
          </p:cNvSpPr>
          <p:nvPr>
            <p:ph type="dt" sz="half" idx="10"/>
          </p:nvPr>
        </p:nvSpPr>
        <p:spPr/>
        <p:txBody>
          <a:bodyPr/>
          <a:lstStyle/>
          <a:p>
            <a:fld id="{1D36BD31-340A-43FA-B77B-2EB74193D072}" type="datetimeFigureOut">
              <a:rPr lang="en-CA" smtClean="0"/>
              <a:t>2023-04-24</a:t>
            </a:fld>
            <a:endParaRPr lang="en-CA"/>
          </a:p>
        </p:txBody>
      </p:sp>
      <p:sp>
        <p:nvSpPr>
          <p:cNvPr id="5" name="Footer Placeholder 4">
            <a:extLst>
              <a:ext uri="{FF2B5EF4-FFF2-40B4-BE49-F238E27FC236}">
                <a16:creationId xmlns:a16="http://schemas.microsoft.com/office/drawing/2014/main" id="{CB4DF426-DC42-4C88-9C09-7B7706262DD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2E4A4D5-C6CF-45F0-95B5-94E25B8E6A7B}"/>
              </a:ext>
            </a:extLst>
          </p:cNvPr>
          <p:cNvSpPr>
            <a:spLocks noGrp="1"/>
          </p:cNvSpPr>
          <p:nvPr>
            <p:ph type="sldNum" sz="quarter" idx="12"/>
          </p:nvPr>
        </p:nvSpPr>
        <p:spPr/>
        <p:txBody>
          <a:bodyPr/>
          <a:lstStyle/>
          <a:p>
            <a:fld id="{B31479FA-A726-42F7-9EF8-5BCF76536E93}" type="slidenum">
              <a:rPr lang="en-CA" smtClean="0"/>
              <a:t>‹#›</a:t>
            </a:fld>
            <a:endParaRPr lang="en-CA"/>
          </a:p>
        </p:txBody>
      </p:sp>
      <p:pic>
        <p:nvPicPr>
          <p:cNvPr id="8" name="Picture 7">
            <a:extLst>
              <a:ext uri="{FF2B5EF4-FFF2-40B4-BE49-F238E27FC236}">
                <a16:creationId xmlns:a16="http://schemas.microsoft.com/office/drawing/2014/main" id="{0121AB85-9DFD-4D27-ABF1-3165A9479638}"/>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contrast="6000"/>
                    </a14:imgEffect>
                  </a14:imgLayer>
                </a14:imgProps>
              </a:ext>
              <a:ext uri="{28A0092B-C50C-407E-A947-70E740481C1C}">
                <a14:useLocalDpi xmlns:a14="http://schemas.microsoft.com/office/drawing/2010/main" val="0"/>
              </a:ext>
            </a:extLst>
          </a:blip>
          <a:stretch>
            <a:fillRect/>
          </a:stretch>
        </p:blipFill>
        <p:spPr>
          <a:xfrm>
            <a:off x="478234" y="2624336"/>
            <a:ext cx="3300016" cy="3300016"/>
          </a:xfrm>
          <a:prstGeom prst="rect">
            <a:avLst/>
          </a:prstGeom>
        </p:spPr>
      </p:pic>
      <p:sp>
        <p:nvSpPr>
          <p:cNvPr id="11" name="Rectangle 10">
            <a:extLst>
              <a:ext uri="{FF2B5EF4-FFF2-40B4-BE49-F238E27FC236}">
                <a16:creationId xmlns:a16="http://schemas.microsoft.com/office/drawing/2014/main" id="{AF970281-1E93-4879-89EC-8EEDC0B60F46}"/>
              </a:ext>
            </a:extLst>
          </p:cNvPr>
          <p:cNvSpPr/>
          <p:nvPr userDrawn="1"/>
        </p:nvSpPr>
        <p:spPr>
          <a:xfrm>
            <a:off x="478234" y="2275285"/>
            <a:ext cx="3581400" cy="3708003"/>
          </a:xfrm>
          <a:prstGeom prst="rect">
            <a:avLst/>
          </a:prstGeom>
          <a:gradFill flip="none" rotWithShape="1">
            <a:gsLst>
              <a:gs pos="0">
                <a:schemeClr val="tx1">
                  <a:alpha val="16000"/>
                </a:schemeClr>
              </a:gs>
              <a:gs pos="77000">
                <a:schemeClr val="tx1">
                  <a:alpha val="5200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CE29154A-056F-4726-8E9D-1070A60BB68D}"/>
              </a:ext>
            </a:extLst>
          </p:cNvPr>
          <p:cNvSpPr txBox="1"/>
          <p:nvPr userDrawn="1"/>
        </p:nvSpPr>
        <p:spPr>
          <a:xfrm>
            <a:off x="8782791" y="289242"/>
            <a:ext cx="2843317" cy="73866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CA" sz="1400">
                <a:solidFill>
                  <a:schemeClr val="tx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CLINIC ROTMAN MMA</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1400">
                <a:solidFill>
                  <a:schemeClr val="tx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04/23/2023 06:23:57 PM</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1400">
                <a:solidFill>
                  <a:schemeClr val="tx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05:25</a:t>
            </a:r>
          </a:p>
        </p:txBody>
      </p:sp>
    </p:spTree>
    <p:extLst>
      <p:ext uri="{BB962C8B-B14F-4D97-AF65-F5344CB8AC3E}">
        <p14:creationId xmlns:p14="http://schemas.microsoft.com/office/powerpoint/2010/main" val="403307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0_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AB40BCD-0310-464F-80DD-BAE8DB0A6FCD}"/>
              </a:ext>
            </a:extLst>
          </p:cNvPr>
          <p:cNvSpPr/>
          <p:nvPr userDrawn="1"/>
        </p:nvSpPr>
        <p:spPr>
          <a:xfrm>
            <a:off x="8610600" y="0"/>
            <a:ext cx="35814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B7DB95C6-0F65-46FD-90E6-78CC1DB05011}"/>
              </a:ext>
            </a:extLst>
          </p:cNvPr>
          <p:cNvSpPr>
            <a:spLocks noGrp="1"/>
          </p:cNvSpPr>
          <p:nvPr>
            <p:ph type="title"/>
          </p:nvPr>
        </p:nvSpPr>
        <p:spPr>
          <a:xfrm>
            <a:off x="8909049" y="365125"/>
            <a:ext cx="2990805" cy="1325563"/>
          </a:xfrm>
        </p:spPr>
        <p:txBody>
          <a:bodyPr>
            <a:normAutofit/>
          </a:bodyPr>
          <a:lstStyle>
            <a:lvl1pPr algn="r">
              <a:defRPr sz="3200">
                <a:solidFill>
                  <a:schemeClr val="bg1"/>
                </a:solidFill>
                <a:effectLst>
                  <a:glow rad="38100">
                    <a:schemeClr val="bg1">
                      <a:alpha val="40000"/>
                    </a:schemeClr>
                  </a:glow>
                  <a:outerShdw blurRad="76200" dist="38100" algn="ctr" rotWithShape="0">
                    <a:schemeClr val="bg1">
                      <a:alpha val="99000"/>
                    </a:schemeClr>
                  </a:outerShdw>
                </a:effectLst>
              </a:defRPr>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13449581-EE94-4DB1-81BC-FAAA111E0F62}"/>
              </a:ext>
            </a:extLst>
          </p:cNvPr>
          <p:cNvSpPr>
            <a:spLocks noGrp="1"/>
          </p:cNvSpPr>
          <p:nvPr>
            <p:ph idx="1" hasCustomPrompt="1"/>
          </p:nvPr>
        </p:nvSpPr>
        <p:spPr>
          <a:xfrm>
            <a:off x="738082" y="1825625"/>
            <a:ext cx="7125757" cy="3698875"/>
          </a:xfrm>
        </p:spPr>
        <p:txBody>
          <a:bodyPr/>
          <a:lstStyle>
            <a:lvl1pPr marL="228600" indent="-228600">
              <a:buFont typeface="Wingdings" panose="05000000000000000000" pitchFamily="2" charset="2"/>
              <a:buChar char="§"/>
              <a:defRPr>
                <a:solidFill>
                  <a:schemeClr val="tx1"/>
                </a:solidFill>
                <a:effectLst/>
              </a:defRPr>
            </a:lvl1pPr>
            <a:lvl2pPr marL="685800" indent="-228600">
              <a:buFont typeface="Wingdings" panose="05000000000000000000" pitchFamily="2" charset="2"/>
              <a:buChar char="§"/>
              <a:defRPr>
                <a:solidFill>
                  <a:schemeClr val="tx1"/>
                </a:solidFill>
                <a:effectLst/>
              </a:defRPr>
            </a:lvl2pPr>
            <a:lvl3pPr marL="1143000" indent="-228600">
              <a:buFont typeface="Wingdings" panose="05000000000000000000" pitchFamily="2" charset="2"/>
              <a:buChar char="§"/>
              <a:defRPr>
                <a:solidFill>
                  <a:schemeClr val="tx1"/>
                </a:solidFill>
                <a:effectLst/>
              </a:defRPr>
            </a:lvl3pPr>
            <a:lvl4pPr marL="1600200" indent="-228600">
              <a:buFont typeface="Wingdings" panose="05000000000000000000" pitchFamily="2" charset="2"/>
              <a:buChar char="§"/>
              <a:defRPr>
                <a:solidFill>
                  <a:schemeClr val="tx1"/>
                </a:solidFill>
                <a:effectLst/>
              </a:defRPr>
            </a:lvl4pPr>
            <a:lvl5pPr marL="2057400" indent="-228600">
              <a:buFont typeface="Wingdings" panose="05000000000000000000" pitchFamily="2" charset="2"/>
              <a:buChar char="§"/>
              <a:defRPr>
                <a:solidFill>
                  <a:schemeClr val="tx1"/>
                </a:solidFill>
                <a:effectLst/>
              </a:defRPr>
            </a:lvl5pPr>
          </a:lstStyle>
          <a:p>
            <a:pPr lvl="0"/>
            <a:r>
              <a:rPr lang="en-US"/>
              <a:t>Click to edit Master text styles </a:t>
            </a:r>
          </a:p>
          <a:p>
            <a:pPr lvl="1"/>
            <a:r>
              <a:rPr lang="en-US"/>
              <a:t>Second level</a:t>
            </a:r>
          </a:p>
          <a:p>
            <a:pPr lvl="2"/>
            <a:r>
              <a:rPr lang="en-US"/>
              <a:t>Third level</a:t>
            </a:r>
          </a:p>
          <a:p>
            <a:pPr lvl="3"/>
            <a:r>
              <a:rPr lang="en-US"/>
              <a:t>Fourth level</a:t>
            </a:r>
          </a:p>
          <a:p>
            <a:pPr lvl="4"/>
            <a:r>
              <a:rPr lang="en-US"/>
              <a:t>Fifth level</a:t>
            </a:r>
            <a:endParaRPr lang="en-CA"/>
          </a:p>
        </p:txBody>
      </p:sp>
      <p:sp>
        <p:nvSpPr>
          <p:cNvPr id="6" name="Slide Number Placeholder 5">
            <a:extLst>
              <a:ext uri="{FF2B5EF4-FFF2-40B4-BE49-F238E27FC236}">
                <a16:creationId xmlns:a16="http://schemas.microsoft.com/office/drawing/2014/main" id="{22E4A4D5-C6CF-45F0-95B5-94E25B8E6A7B}"/>
              </a:ext>
            </a:extLst>
          </p:cNvPr>
          <p:cNvSpPr>
            <a:spLocks noGrp="1"/>
          </p:cNvSpPr>
          <p:nvPr>
            <p:ph type="sldNum" sz="quarter" idx="12"/>
          </p:nvPr>
        </p:nvSpPr>
        <p:spPr/>
        <p:txBody>
          <a:bodyPr/>
          <a:lstStyle/>
          <a:p>
            <a:fld id="{B31479FA-A726-42F7-9EF8-5BCF76536E93}" type="slidenum">
              <a:rPr lang="en-CA" smtClean="0"/>
              <a:t>‹#›</a:t>
            </a:fld>
            <a:endParaRPr lang="en-CA"/>
          </a:p>
        </p:txBody>
      </p:sp>
      <p:sp>
        <p:nvSpPr>
          <p:cNvPr id="13" name="TextBox 12">
            <a:extLst>
              <a:ext uri="{FF2B5EF4-FFF2-40B4-BE49-F238E27FC236}">
                <a16:creationId xmlns:a16="http://schemas.microsoft.com/office/drawing/2014/main" id="{06C0572C-43B5-4498-B7CB-B8FC3F3F989B}"/>
              </a:ext>
            </a:extLst>
          </p:cNvPr>
          <p:cNvSpPr txBox="1"/>
          <p:nvPr userDrawn="1"/>
        </p:nvSpPr>
        <p:spPr>
          <a:xfrm>
            <a:off x="738083" y="372682"/>
            <a:ext cx="2843317" cy="1415772"/>
          </a:xfrm>
          <a:prstGeom prst="rect">
            <a:avLst/>
          </a:prstGeom>
          <a:noFill/>
        </p:spPr>
        <p:txBody>
          <a:bodyPr wrap="square" rtlCol="0">
            <a:spAutoFit/>
          </a:bodyPr>
          <a:lstStyle/>
          <a:p>
            <a:r>
              <a:rPr lang="en-CA" sz="1600">
                <a:solidFill>
                  <a:schemeClr val="tx1"/>
                </a:solidFill>
                <a:effectLst>
                  <a:glow rad="38100">
                    <a:schemeClr val="bg1">
                      <a:alpha val="40000"/>
                    </a:schemeClr>
                  </a:glow>
                  <a:outerShdw blurRad="76200" dist="38100" dir="10800000" sx="108000" sy="108000" algn="ctr" rotWithShape="0">
                    <a:schemeClr val="tx2">
                      <a:lumMod val="60000"/>
                      <a:lumOff val="40000"/>
                      <a:alpha val="89000"/>
                    </a:schemeClr>
                  </a:outerShdw>
                </a:effectLst>
                <a:latin typeface="Arial" panose="020B0604020202020204" pitchFamily="34" charset="0"/>
                <a:cs typeface="Arial" panose="020B0604020202020204" pitchFamily="34" charset="0"/>
              </a:rPr>
              <a:t>14157</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600">
                <a:solidFill>
                  <a:schemeClr val="tx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01/</a:t>
            </a:r>
            <a:r>
              <a:rPr lang="en-CA" sz="1600" err="1">
                <a:solidFill>
                  <a:schemeClr val="tx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Zabotina</a:t>
            </a:r>
            <a:r>
              <a:rPr lang="en-CA" sz="1600">
                <a:solidFill>
                  <a:schemeClr val="tx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 L. A.</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600">
                <a:solidFill>
                  <a:schemeClr val="tx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F/77Y</a:t>
            </a:r>
          </a:p>
          <a:p>
            <a:endParaRPr lang="en-CA">
              <a:solidFill>
                <a:schemeClr val="bg1"/>
              </a:solidFill>
              <a:effectLst>
                <a:glow rad="38100">
                  <a:schemeClr val="bg1">
                    <a:alpha val="40000"/>
                  </a:schemeClr>
                </a:glow>
                <a:outerShdw blurRad="76200" dist="38100" dir="10800000" sx="108000" sy="108000" algn="ctr" rotWithShape="0">
                  <a:schemeClr val="tx2">
                    <a:lumMod val="60000"/>
                    <a:lumOff val="40000"/>
                    <a:alpha val="89000"/>
                  </a:schemeClr>
                </a:outerShdw>
              </a:effectLst>
              <a:latin typeface="Arial" panose="020B0604020202020204" pitchFamily="34" charset="0"/>
              <a:cs typeface="Arial" panose="020B0604020202020204" pitchFamily="34" charset="0"/>
            </a:endParaRPr>
          </a:p>
          <a:p>
            <a:endParaRPr lang="en-CA"/>
          </a:p>
        </p:txBody>
      </p:sp>
      <p:pic>
        <p:nvPicPr>
          <p:cNvPr id="9" name="Picture 8">
            <a:extLst>
              <a:ext uri="{FF2B5EF4-FFF2-40B4-BE49-F238E27FC236}">
                <a16:creationId xmlns:a16="http://schemas.microsoft.com/office/drawing/2014/main" id="{CADFDF45-CE86-4078-9E99-748996DEDF0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947" r="13292"/>
          <a:stretch/>
        </p:blipFill>
        <p:spPr>
          <a:xfrm>
            <a:off x="9126175" y="2978123"/>
            <a:ext cx="2659380" cy="2704005"/>
          </a:xfrm>
          <a:prstGeom prst="rect">
            <a:avLst/>
          </a:prstGeom>
        </p:spPr>
      </p:pic>
      <p:sp>
        <p:nvSpPr>
          <p:cNvPr id="11" name="Rectangle 10">
            <a:extLst>
              <a:ext uri="{FF2B5EF4-FFF2-40B4-BE49-F238E27FC236}">
                <a16:creationId xmlns:a16="http://schemas.microsoft.com/office/drawing/2014/main" id="{AF970281-1E93-4879-89EC-8EEDC0B60F46}"/>
              </a:ext>
            </a:extLst>
          </p:cNvPr>
          <p:cNvSpPr/>
          <p:nvPr userDrawn="1"/>
        </p:nvSpPr>
        <p:spPr>
          <a:xfrm>
            <a:off x="9169377" y="2978123"/>
            <a:ext cx="2572975" cy="2778112"/>
          </a:xfrm>
          <a:prstGeom prst="rect">
            <a:avLst/>
          </a:prstGeom>
          <a:gradFill flip="none" rotWithShape="1">
            <a:gsLst>
              <a:gs pos="0">
                <a:schemeClr val="tx1">
                  <a:alpha val="16000"/>
                </a:schemeClr>
              </a:gs>
              <a:gs pos="77000">
                <a:schemeClr val="tx1">
                  <a:alpha val="5200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841917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B85AF9-19F9-44E1-8490-1DB111FC20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76D4D69-AD87-4995-A433-EEBCA29E5D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2FC0926-6925-43CC-B34E-55CB39E204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36BD31-340A-43FA-B77B-2EB74193D072}" type="datetimeFigureOut">
              <a:rPr lang="en-CA" smtClean="0"/>
              <a:t>2023-04-24</a:t>
            </a:fld>
            <a:endParaRPr lang="en-CA"/>
          </a:p>
        </p:txBody>
      </p:sp>
      <p:sp>
        <p:nvSpPr>
          <p:cNvPr id="5" name="Footer Placeholder 4">
            <a:extLst>
              <a:ext uri="{FF2B5EF4-FFF2-40B4-BE49-F238E27FC236}">
                <a16:creationId xmlns:a16="http://schemas.microsoft.com/office/drawing/2014/main" id="{DB0B4D2B-B5A6-4B2D-AE29-FF52CA343C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F8289840-7E6F-41B0-B864-68EDAB7177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1479FA-A726-42F7-9EF8-5BCF76536E93}" type="slidenum">
              <a:rPr lang="en-CA" smtClean="0"/>
              <a:t>‹#›</a:t>
            </a:fld>
            <a:endParaRPr lang="en-CA"/>
          </a:p>
        </p:txBody>
      </p:sp>
    </p:spTree>
    <p:extLst>
      <p:ext uri="{BB962C8B-B14F-4D97-AF65-F5344CB8AC3E}">
        <p14:creationId xmlns:p14="http://schemas.microsoft.com/office/powerpoint/2010/main" val="297686576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8" r:id="rId3"/>
    <p:sldLayoutId id="2147483674" r:id="rId4"/>
    <p:sldLayoutId id="2147483672" r:id="rId5"/>
    <p:sldLayoutId id="2147483665" r:id="rId6"/>
    <p:sldLayoutId id="2147483679" r:id="rId7"/>
    <p:sldLayoutId id="2147483677" r:id="rId8"/>
    <p:sldLayoutId id="2147483673" r:id="rId9"/>
    <p:sldLayoutId id="2147483682" r:id="rId10"/>
    <p:sldLayoutId id="2147483683" r:id="rId11"/>
    <p:sldLayoutId id="2147483680" r:id="rId12"/>
    <p:sldLayoutId id="2147483681" r:id="rId13"/>
    <p:sldLayoutId id="2147483671" r:id="rId14"/>
    <p:sldLayoutId id="2147483684" r:id="rId15"/>
    <p:sldLayoutId id="2147483649" r:id="rId16"/>
    <p:sldLayoutId id="2147483650" r:id="rId17"/>
    <p:sldLayoutId id="2147483651" r:id="rId18"/>
    <p:sldLayoutId id="2147483652" r:id="rId19"/>
    <p:sldLayoutId id="2147483653" r:id="rId20"/>
    <p:sldLayoutId id="2147483654" r:id="rId21"/>
    <p:sldLayoutId id="2147483655" r:id="rId22"/>
    <p:sldLayoutId id="2147483656" r:id="rId23"/>
    <p:sldLayoutId id="2147483657" r:id="rId24"/>
    <p:sldLayoutId id="2147483658" r:id="rId25"/>
    <p:sldLayoutId id="2147483659"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8.jp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1.jpg"/><Relationship Id="rId5" Type="http://schemas.openxmlformats.org/officeDocument/2006/relationships/image" Target="../media/image20.jpg"/><Relationship Id="rId4" Type="http://schemas.microsoft.com/office/2007/relationships/hdphoto" Target="../media/hdphoto6.wdp"/></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microsoft.com/office/2007/relationships/hdphoto" Target="../media/hdphoto4.wdp"/></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32.xml"/><Relationship Id="rId1" Type="http://schemas.openxmlformats.org/officeDocument/2006/relationships/slideLayout" Target="../slideLayouts/slideLayout2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0.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image" Target="../media/image39.jpeg"/><Relationship Id="rId2" Type="http://schemas.openxmlformats.org/officeDocument/2006/relationships/notesSlide" Target="../notesSlides/notesSlide39.xml"/><Relationship Id="rId1" Type="http://schemas.openxmlformats.org/officeDocument/2006/relationships/slideLayout" Target="../slideLayouts/slideLayout10.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7.xml"/><Relationship Id="rId1" Type="http://schemas.openxmlformats.org/officeDocument/2006/relationships/slideLayout" Target="../slideLayouts/slideLayout8.xml"/><Relationship Id="rId4" Type="http://schemas.openxmlformats.org/officeDocument/2006/relationships/image" Target="../media/image43.jpeg"/></Relationships>
</file>

<file path=ppt/slides/_rels/slide6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8.xml"/><Relationship Id="rId1" Type="http://schemas.openxmlformats.org/officeDocument/2006/relationships/slideLayout" Target="../slideLayouts/slideLayout9.xml"/><Relationship Id="rId6" Type="http://schemas.openxmlformats.org/officeDocument/2006/relationships/image" Target="../media/image48.jpeg"/><Relationship Id="rId5" Type="http://schemas.openxmlformats.org/officeDocument/2006/relationships/image" Target="../media/image46.jpeg"/><Relationship Id="rId4" Type="http://schemas.openxmlformats.org/officeDocument/2006/relationships/image" Target="../media/image45.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2F54AB-A441-4E43-BF89-D5F948B98932}"/>
              </a:ext>
            </a:extLst>
          </p:cNvPr>
          <p:cNvSpPr>
            <a:spLocks noGrp="1"/>
          </p:cNvSpPr>
          <p:nvPr>
            <p:ph type="ctrTitle"/>
          </p:nvPr>
        </p:nvSpPr>
        <p:spPr/>
        <p:txBody>
          <a:bodyPr/>
          <a:lstStyle/>
          <a:p>
            <a:pPr algn="r"/>
            <a:r>
              <a:rPr lang="en-US" sz="4000"/>
              <a:t>Alzheimer's Disease Detection Using MRI</a:t>
            </a:r>
            <a:endParaRPr lang="en-CA"/>
          </a:p>
        </p:txBody>
      </p:sp>
      <p:sp>
        <p:nvSpPr>
          <p:cNvPr id="5" name="Subtitle 4">
            <a:extLst>
              <a:ext uri="{FF2B5EF4-FFF2-40B4-BE49-F238E27FC236}">
                <a16:creationId xmlns:a16="http://schemas.microsoft.com/office/drawing/2014/main" id="{91314DCD-D2FA-4569-B9C0-C4C38E03A4C1}"/>
              </a:ext>
            </a:extLst>
          </p:cNvPr>
          <p:cNvSpPr>
            <a:spLocks noGrp="1"/>
          </p:cNvSpPr>
          <p:nvPr>
            <p:ph type="subTitle" idx="1"/>
          </p:nvPr>
        </p:nvSpPr>
        <p:spPr/>
        <p:txBody>
          <a:bodyPr/>
          <a:lstStyle/>
          <a:p>
            <a:pPr algn="r"/>
            <a:r>
              <a:rPr lang="en-CA"/>
              <a:t>GROUP 19</a:t>
            </a:r>
          </a:p>
        </p:txBody>
      </p:sp>
    </p:spTree>
    <p:extLst>
      <p:ext uri="{BB962C8B-B14F-4D97-AF65-F5344CB8AC3E}">
        <p14:creationId xmlns:p14="http://schemas.microsoft.com/office/powerpoint/2010/main" val="4109136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792ABF-FDCA-442F-8B7C-D60C1790CC9F}"/>
              </a:ext>
            </a:extLst>
          </p:cNvPr>
          <p:cNvSpPr>
            <a:spLocks noGrp="1"/>
          </p:cNvSpPr>
          <p:nvPr>
            <p:ph type="title"/>
          </p:nvPr>
        </p:nvSpPr>
        <p:spPr/>
        <p:txBody>
          <a:bodyPr>
            <a:normAutofit/>
          </a:bodyPr>
          <a:lstStyle/>
          <a:p>
            <a:r>
              <a:rPr lang="en-CA">
                <a:effectLst>
                  <a:glow rad="38100">
                    <a:prstClr val="white">
                      <a:alpha val="40000"/>
                    </a:prstClr>
                  </a:glow>
                  <a:outerShdw blurRad="76200" dist="38100" algn="ctr" rotWithShape="0">
                    <a:srgbClr val="44546A">
                      <a:lumMod val="60000"/>
                      <a:lumOff val="40000"/>
                      <a:alpha val="89000"/>
                    </a:srgbClr>
                  </a:outerShdw>
                </a:effectLst>
                <a:latin typeface="Arial"/>
                <a:ea typeface="+mj-lt"/>
                <a:cs typeface="+mj-lt"/>
              </a:rPr>
              <a:t>Project Value Proposition</a:t>
            </a:r>
            <a:endParaRPr lang="en-US">
              <a:latin typeface="Arial"/>
            </a:endParaRPr>
          </a:p>
        </p:txBody>
      </p:sp>
      <p:sp>
        <p:nvSpPr>
          <p:cNvPr id="6" name="Text Placeholder 5">
            <a:extLst>
              <a:ext uri="{FF2B5EF4-FFF2-40B4-BE49-F238E27FC236}">
                <a16:creationId xmlns:a16="http://schemas.microsoft.com/office/drawing/2014/main" id="{BCB593D6-572C-4C4D-B3F0-93468BDAFFE3}"/>
              </a:ext>
            </a:extLst>
          </p:cNvPr>
          <p:cNvSpPr>
            <a:spLocks noGrp="1"/>
          </p:cNvSpPr>
          <p:nvPr>
            <p:ph idx="1"/>
          </p:nvPr>
        </p:nvSpPr>
        <p:spPr>
          <a:xfrm>
            <a:off x="838200" y="1825625"/>
            <a:ext cx="8528050" cy="3874650"/>
          </a:xfrm>
        </p:spPr>
        <p:txBody>
          <a:bodyPr vert="horz" lIns="91440" tIns="45720" rIns="91440" bIns="45720" rtlCol="0" anchor="t">
            <a:normAutofit/>
          </a:bodyPr>
          <a:lstStyle/>
          <a:p>
            <a:pPr>
              <a:lnSpc>
                <a:spcPct val="120000"/>
              </a:lnSpc>
            </a:pPr>
            <a:r>
              <a:rPr lang="en-CA" sz="2400" dirty="0">
                <a:effectLst>
                  <a:glow rad="38100">
                    <a:srgbClr val="4472C4">
                      <a:lumMod val="20000"/>
                      <a:lumOff val="80000"/>
                      <a:alpha val="40000"/>
                    </a:srgbClr>
                  </a:glow>
                  <a:outerShdw blurRad="76200" dist="38100" algn="ctr" rotWithShape="0">
                    <a:srgbClr val="4472C4">
                      <a:lumMod val="40000"/>
                      <a:lumOff val="60000"/>
                      <a:alpha val="41000"/>
                    </a:srgbClr>
                  </a:outerShdw>
                </a:effectLst>
                <a:ea typeface="+mn-lt"/>
                <a:cs typeface="+mn-lt"/>
              </a:rPr>
              <a:t>Machine learning Algorithm that enhances AD diagnosis with MRI</a:t>
            </a:r>
          </a:p>
          <a:p>
            <a:pPr lvl="1">
              <a:lnSpc>
                <a:spcPct val="120000"/>
              </a:lnSpc>
            </a:pPr>
            <a:r>
              <a:rPr lang="en-CA" dirty="0">
                <a:effectLst>
                  <a:glow rad="38100">
                    <a:srgbClr val="4472C4">
                      <a:lumMod val="20000"/>
                      <a:lumOff val="80000"/>
                      <a:alpha val="40000"/>
                    </a:srgbClr>
                  </a:glow>
                  <a:outerShdw blurRad="76200" dist="38100" algn="ctr" rotWithShape="0">
                    <a:srgbClr val="4472C4">
                      <a:lumMod val="40000"/>
                      <a:lumOff val="60000"/>
                      <a:alpha val="41000"/>
                    </a:srgbClr>
                  </a:outerShdw>
                </a:effectLst>
                <a:ea typeface="+mn-lt"/>
                <a:cs typeface="+mn-lt"/>
              </a:rPr>
              <a:t>Increase accuracy in AD diagnosis</a:t>
            </a:r>
          </a:p>
          <a:p>
            <a:pPr lvl="1">
              <a:lnSpc>
                <a:spcPct val="120000"/>
              </a:lnSpc>
            </a:pPr>
            <a:r>
              <a:rPr lang="en-CA" dirty="0">
                <a:effectLst>
                  <a:glow rad="38100">
                    <a:srgbClr val="4472C4">
                      <a:lumMod val="20000"/>
                      <a:lumOff val="80000"/>
                      <a:alpha val="40000"/>
                    </a:srgbClr>
                  </a:glow>
                  <a:outerShdw blurRad="76200" dist="38100" algn="ctr" rotWithShape="0">
                    <a:srgbClr val="4472C4">
                      <a:lumMod val="40000"/>
                      <a:lumOff val="60000"/>
                      <a:alpha val="41000"/>
                    </a:srgbClr>
                  </a:outerShdw>
                </a:effectLst>
                <a:ea typeface="+mn-lt"/>
                <a:cs typeface="+mn-lt"/>
              </a:rPr>
              <a:t>Distinguish between normal brain shrinkage and AD atrophy</a:t>
            </a:r>
            <a:endParaRPr lang="en-CA"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cs typeface="Calibri" panose="020F0502020204030204"/>
            </a:endParaRPr>
          </a:p>
        </p:txBody>
      </p:sp>
    </p:spTree>
    <p:extLst>
      <p:ext uri="{BB962C8B-B14F-4D97-AF65-F5344CB8AC3E}">
        <p14:creationId xmlns:p14="http://schemas.microsoft.com/office/powerpoint/2010/main" val="47871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192F1-32E5-46EA-B0E5-131911AEB926}"/>
              </a:ext>
            </a:extLst>
          </p:cNvPr>
          <p:cNvSpPr>
            <a:spLocks noGrp="1"/>
          </p:cNvSpPr>
          <p:nvPr>
            <p:ph type="title"/>
          </p:nvPr>
        </p:nvSpPr>
        <p:spPr/>
        <p:txBody>
          <a:bodyPr/>
          <a:lstStyle/>
          <a:p>
            <a:r>
              <a:rPr lang="en-CA" dirty="0"/>
              <a:t>Dataset</a:t>
            </a:r>
          </a:p>
        </p:txBody>
      </p:sp>
      <p:pic>
        <p:nvPicPr>
          <p:cNvPr id="7" name="Content Placeholder 6">
            <a:extLst>
              <a:ext uri="{FF2B5EF4-FFF2-40B4-BE49-F238E27FC236}">
                <a16:creationId xmlns:a16="http://schemas.microsoft.com/office/drawing/2014/main" id="{10FC8C2C-588E-465E-BC0A-9C78743CF92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25625"/>
            <a:ext cx="7444671" cy="3875088"/>
          </a:xfrm>
        </p:spPr>
      </p:pic>
    </p:spTree>
    <p:extLst>
      <p:ext uri="{BB962C8B-B14F-4D97-AF65-F5344CB8AC3E}">
        <p14:creationId xmlns:p14="http://schemas.microsoft.com/office/powerpoint/2010/main" val="2326075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192F1-32E5-46EA-B0E5-131911AEB926}"/>
              </a:ext>
            </a:extLst>
          </p:cNvPr>
          <p:cNvSpPr>
            <a:spLocks noGrp="1"/>
          </p:cNvSpPr>
          <p:nvPr>
            <p:ph type="title"/>
          </p:nvPr>
        </p:nvSpPr>
        <p:spPr/>
        <p:txBody>
          <a:bodyPr/>
          <a:lstStyle/>
          <a:p>
            <a:r>
              <a:rPr lang="en-CA" dirty="0"/>
              <a:t>Dataset</a:t>
            </a:r>
          </a:p>
        </p:txBody>
      </p:sp>
      <p:pic>
        <p:nvPicPr>
          <p:cNvPr id="7" name="Content Placeholder 6">
            <a:extLst>
              <a:ext uri="{FF2B5EF4-FFF2-40B4-BE49-F238E27FC236}">
                <a16:creationId xmlns:a16="http://schemas.microsoft.com/office/drawing/2014/main" id="{10FC8C2C-588E-465E-BC0A-9C78743CF92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25625"/>
            <a:ext cx="7444671" cy="3875088"/>
          </a:xfrm>
        </p:spPr>
      </p:pic>
      <p:pic>
        <p:nvPicPr>
          <p:cNvPr id="4" name="Content Placeholder 4">
            <a:extLst>
              <a:ext uri="{FF2B5EF4-FFF2-40B4-BE49-F238E27FC236}">
                <a16:creationId xmlns:a16="http://schemas.microsoft.com/office/drawing/2014/main" id="{C920F481-20E9-4624-9A0F-B79883E46C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250" y="1413863"/>
            <a:ext cx="3722032" cy="4559044"/>
          </a:xfrm>
          <a:prstGeom prst="rect">
            <a:avLst/>
          </a:prstGeom>
        </p:spPr>
      </p:pic>
    </p:spTree>
    <p:extLst>
      <p:ext uri="{BB962C8B-B14F-4D97-AF65-F5344CB8AC3E}">
        <p14:creationId xmlns:p14="http://schemas.microsoft.com/office/powerpoint/2010/main" val="28469737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C2431F-21F8-408D-BB4D-5D11507AB2C3}"/>
              </a:ext>
            </a:extLst>
          </p:cNvPr>
          <p:cNvSpPr>
            <a:spLocks noGrp="1"/>
          </p:cNvSpPr>
          <p:nvPr>
            <p:ph type="title"/>
          </p:nvPr>
        </p:nvSpPr>
        <p:spPr/>
        <p:txBody>
          <a:bodyPr/>
          <a:lstStyle/>
          <a:p>
            <a:r>
              <a:rPr lang="en-CA" dirty="0"/>
              <a:t>Preprocessing</a:t>
            </a:r>
          </a:p>
        </p:txBody>
      </p:sp>
      <p:sp>
        <p:nvSpPr>
          <p:cNvPr id="3" name="Content Placeholder 2">
            <a:extLst>
              <a:ext uri="{FF2B5EF4-FFF2-40B4-BE49-F238E27FC236}">
                <a16:creationId xmlns:a16="http://schemas.microsoft.com/office/drawing/2014/main" id="{03C452FD-AA1D-4EEA-BA8F-7542788AA513}"/>
              </a:ext>
            </a:extLst>
          </p:cNvPr>
          <p:cNvSpPr>
            <a:spLocks noGrp="1"/>
          </p:cNvSpPr>
          <p:nvPr>
            <p:ph idx="1"/>
          </p:nvPr>
        </p:nvSpPr>
        <p:spPr>
          <a:xfrm>
            <a:off x="838200" y="1825625"/>
            <a:ext cx="6186055" cy="3711575"/>
          </a:xfrm>
        </p:spPr>
        <p:txBody>
          <a:bodyPr/>
          <a:lstStyle/>
          <a:p>
            <a:r>
              <a:rPr lang="en-CA" dirty="0"/>
              <a:t>Contrast enhancement</a:t>
            </a:r>
          </a:p>
          <a:p>
            <a:r>
              <a:rPr lang="en-CA" dirty="0"/>
              <a:t>Denoising</a:t>
            </a:r>
          </a:p>
          <a:p>
            <a:r>
              <a:rPr lang="en-CA" dirty="0"/>
              <a:t>Intensity normalization</a:t>
            </a:r>
          </a:p>
        </p:txBody>
      </p:sp>
      <p:pic>
        <p:nvPicPr>
          <p:cNvPr id="9" name="Picture 2" descr="How to Understand Binary Code - Instructables">
            <a:extLst>
              <a:ext uri="{FF2B5EF4-FFF2-40B4-BE49-F238E27FC236}">
                <a16:creationId xmlns:a16="http://schemas.microsoft.com/office/drawing/2014/main" id="{06FBFFE4-EBB9-454D-8F81-3614C1E8B2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035" r="3588"/>
          <a:stretch/>
        </p:blipFill>
        <p:spPr bwMode="auto">
          <a:xfrm>
            <a:off x="6186237" y="10022304"/>
            <a:ext cx="4094747" cy="21723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9FB6EFD-328A-4027-B2B1-F7D43732F6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8013" y="7140055"/>
            <a:ext cx="1676400" cy="1981200"/>
          </a:xfrm>
          <a:prstGeom prst="rect">
            <a:avLst/>
          </a:prstGeom>
        </p:spPr>
      </p:pic>
      <p:cxnSp>
        <p:nvCxnSpPr>
          <p:cNvPr id="12" name="Straight Arrow Connector 11">
            <a:extLst>
              <a:ext uri="{FF2B5EF4-FFF2-40B4-BE49-F238E27FC236}">
                <a16:creationId xmlns:a16="http://schemas.microsoft.com/office/drawing/2014/main" id="{7FAB7F6D-32E9-4DC1-86E5-7F79C5F2CF26}"/>
              </a:ext>
            </a:extLst>
          </p:cNvPr>
          <p:cNvCxnSpPr>
            <a:cxnSpLocks/>
          </p:cNvCxnSpPr>
          <p:nvPr/>
        </p:nvCxnSpPr>
        <p:spPr>
          <a:xfrm>
            <a:off x="8047434" y="9317004"/>
            <a:ext cx="0" cy="44187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ACD4DFA-5941-4FA8-96B1-02C532A46D49}"/>
              </a:ext>
            </a:extLst>
          </p:cNvPr>
          <p:cNvSpPr txBox="1"/>
          <p:nvPr/>
        </p:nvSpPr>
        <p:spPr>
          <a:xfrm>
            <a:off x="8293434" y="9384683"/>
            <a:ext cx="1987550" cy="369332"/>
          </a:xfrm>
          <a:prstGeom prst="rect">
            <a:avLst/>
          </a:prstGeom>
          <a:noFill/>
        </p:spPr>
        <p:txBody>
          <a:bodyPr wrap="square" rtlCol="0">
            <a:spAutoFit/>
          </a:bodyPr>
          <a:lstStyle/>
          <a:p>
            <a:r>
              <a:rPr lang="en-CA" dirty="0">
                <a:solidFill>
                  <a:schemeClr val="bg1"/>
                </a:solidFill>
                <a:latin typeface="Arial" panose="020B0604020202020204" pitchFamily="34" charset="0"/>
                <a:cs typeface="Arial" panose="020B0604020202020204" pitchFamily="34" charset="0"/>
              </a:rPr>
              <a:t>Binarization</a:t>
            </a:r>
          </a:p>
        </p:txBody>
      </p:sp>
    </p:spTree>
    <p:extLst>
      <p:ext uri="{BB962C8B-B14F-4D97-AF65-F5344CB8AC3E}">
        <p14:creationId xmlns:p14="http://schemas.microsoft.com/office/powerpoint/2010/main" val="20548867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602C-E15C-45FA-98A5-EE443D6B0CF4}"/>
              </a:ext>
            </a:extLst>
          </p:cNvPr>
          <p:cNvSpPr>
            <a:spLocks noGrp="1"/>
          </p:cNvSpPr>
          <p:nvPr>
            <p:ph type="title"/>
          </p:nvPr>
        </p:nvSpPr>
        <p:spPr/>
        <p:txBody>
          <a:bodyPr/>
          <a:lstStyle/>
          <a:p>
            <a:r>
              <a:rPr lang="en-CA" dirty="0"/>
              <a:t>Imaging of the Brain</a:t>
            </a:r>
          </a:p>
        </p:txBody>
      </p:sp>
      <p:pic>
        <p:nvPicPr>
          <p:cNvPr id="5" name="Content Placeholder 4">
            <a:extLst>
              <a:ext uri="{FF2B5EF4-FFF2-40B4-BE49-F238E27FC236}">
                <a16:creationId xmlns:a16="http://schemas.microsoft.com/office/drawing/2014/main" id="{E3FE657B-BC14-4D83-AA17-8726E121EAAB}"/>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4497233" y="2756683"/>
            <a:ext cx="1838791" cy="1999384"/>
          </a:xfrm>
        </p:spPr>
      </p:pic>
      <p:pic>
        <p:nvPicPr>
          <p:cNvPr id="7" name="Picture 6">
            <a:extLst>
              <a:ext uri="{FF2B5EF4-FFF2-40B4-BE49-F238E27FC236}">
                <a16:creationId xmlns:a16="http://schemas.microsoft.com/office/drawing/2014/main" id="{A61F6347-52B0-44AD-812A-2847BA6EAAB9}"/>
              </a:ext>
            </a:extLst>
          </p:cNvPr>
          <p:cNvPicPr>
            <a:picLocks noChangeAspect="1"/>
          </p:cNvPicPr>
          <p:nvPr/>
        </p:nvPicPr>
        <p:blipFill rotWithShape="1">
          <a:blip r:embed="rId5">
            <a:extLst>
              <a:ext uri="{28A0092B-C50C-407E-A947-70E740481C1C}">
                <a14:useLocalDpi xmlns:a14="http://schemas.microsoft.com/office/drawing/2010/main" val="0"/>
              </a:ext>
            </a:extLst>
          </a:blip>
          <a:srcRect l="50000" t="19361" r="3680" b="22044"/>
          <a:stretch/>
        </p:blipFill>
        <p:spPr>
          <a:xfrm>
            <a:off x="838200" y="2569692"/>
            <a:ext cx="3071743" cy="2186375"/>
          </a:xfrm>
          <a:prstGeom prst="rect">
            <a:avLst/>
          </a:prstGeom>
        </p:spPr>
      </p:pic>
      <p:pic>
        <p:nvPicPr>
          <p:cNvPr id="8" name="Content Placeholder 4">
            <a:extLst>
              <a:ext uri="{FF2B5EF4-FFF2-40B4-BE49-F238E27FC236}">
                <a16:creationId xmlns:a16="http://schemas.microsoft.com/office/drawing/2014/main" id="{235CDFF3-BCAA-4D1E-B76D-02AB5EA10BB2}"/>
              </a:ext>
            </a:extLst>
          </p:cNvPr>
          <p:cNvPicPr>
            <a:picLocks noChangeAspect="1"/>
          </p:cNvPicPr>
          <p:nvPr/>
        </p:nvPicPr>
        <p:blipFill rotWithShape="1">
          <a:blip r:embed="rId6">
            <a:extLst>
              <a:ext uri="{28A0092B-C50C-407E-A947-70E740481C1C}">
                <a14:useLocalDpi xmlns:a14="http://schemas.microsoft.com/office/drawing/2010/main" val="0"/>
              </a:ext>
            </a:extLst>
          </a:blip>
          <a:srcRect r="65370"/>
          <a:stretch/>
        </p:blipFill>
        <p:spPr>
          <a:xfrm>
            <a:off x="6923315" y="1895286"/>
            <a:ext cx="3669475" cy="4238474"/>
          </a:xfrm>
          <a:prstGeom prst="rect">
            <a:avLst/>
          </a:prstGeom>
        </p:spPr>
      </p:pic>
      <p:cxnSp>
        <p:nvCxnSpPr>
          <p:cNvPr id="9" name="Straight Arrow Connector 8">
            <a:extLst>
              <a:ext uri="{FF2B5EF4-FFF2-40B4-BE49-F238E27FC236}">
                <a16:creationId xmlns:a16="http://schemas.microsoft.com/office/drawing/2014/main" id="{73095641-7998-49BF-BC79-F4E9837AAA9A}"/>
              </a:ext>
            </a:extLst>
          </p:cNvPr>
          <p:cNvCxnSpPr>
            <a:cxnSpLocks/>
          </p:cNvCxnSpPr>
          <p:nvPr/>
        </p:nvCxnSpPr>
        <p:spPr>
          <a:xfrm>
            <a:off x="3909943" y="4298868"/>
            <a:ext cx="391886" cy="0"/>
          </a:xfrm>
          <a:prstGeom prst="straightConnector1">
            <a:avLst/>
          </a:prstGeom>
          <a:ln w="28575" cap="flat" cmpd="sng" algn="ctr">
            <a:solidFill>
              <a:schemeClr val="bg1"/>
            </a:solidFill>
            <a:prstDash val="solid"/>
            <a:round/>
            <a:headEnd type="none" w="med" len="med"/>
            <a:tailEnd type="arrow"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tx1"/>
          </a:fontRef>
        </p:style>
      </p:cxnSp>
      <p:cxnSp>
        <p:nvCxnSpPr>
          <p:cNvPr id="11" name="Straight Arrow Connector 10">
            <a:extLst>
              <a:ext uri="{FF2B5EF4-FFF2-40B4-BE49-F238E27FC236}">
                <a16:creationId xmlns:a16="http://schemas.microsoft.com/office/drawing/2014/main" id="{418ED2E7-0238-4EF7-ACE2-0FA4B209C9F9}"/>
              </a:ext>
            </a:extLst>
          </p:cNvPr>
          <p:cNvCxnSpPr>
            <a:cxnSpLocks/>
          </p:cNvCxnSpPr>
          <p:nvPr/>
        </p:nvCxnSpPr>
        <p:spPr>
          <a:xfrm>
            <a:off x="6380010" y="4298868"/>
            <a:ext cx="391886" cy="0"/>
          </a:xfrm>
          <a:prstGeom prst="straightConnector1">
            <a:avLst/>
          </a:prstGeom>
          <a:ln w="28575" cap="flat" cmpd="sng" algn="ctr">
            <a:solidFill>
              <a:schemeClr val="bg1"/>
            </a:solidFill>
            <a:prstDash val="solid"/>
            <a:round/>
            <a:headEnd type="none" w="med" len="med"/>
            <a:tailEnd type="arrow"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
        <p:nvSpPr>
          <p:cNvPr id="12" name="TextBox 11">
            <a:extLst>
              <a:ext uri="{FF2B5EF4-FFF2-40B4-BE49-F238E27FC236}">
                <a16:creationId xmlns:a16="http://schemas.microsoft.com/office/drawing/2014/main" id="{FB27482E-DEAE-471A-970B-4C0CC513EF81}"/>
              </a:ext>
            </a:extLst>
          </p:cNvPr>
          <p:cNvSpPr txBox="1"/>
          <p:nvPr/>
        </p:nvSpPr>
        <p:spPr>
          <a:xfrm>
            <a:off x="794214" y="4386735"/>
            <a:ext cx="723275" cy="369332"/>
          </a:xfrm>
          <a:prstGeom prst="rect">
            <a:avLst/>
          </a:prstGeom>
          <a:noFill/>
        </p:spPr>
        <p:txBody>
          <a:bodyPr wrap="none" rtlCol="0">
            <a:spAutoFit/>
          </a:bodyPr>
          <a:lstStyle/>
          <a:p>
            <a:r>
              <a:rPr lang="en-CA" dirty="0">
                <a:solidFill>
                  <a:schemeClr val="bg1"/>
                </a:solidFill>
                <a:latin typeface="Arial" panose="020B0604020202020204" pitchFamily="34" charset="0"/>
                <a:cs typeface="Arial" panose="020B0604020202020204" pitchFamily="34" charset="0"/>
              </a:rPr>
              <a:t>Front</a:t>
            </a:r>
          </a:p>
        </p:txBody>
      </p:sp>
      <p:sp>
        <p:nvSpPr>
          <p:cNvPr id="13" name="TextBox 12">
            <a:extLst>
              <a:ext uri="{FF2B5EF4-FFF2-40B4-BE49-F238E27FC236}">
                <a16:creationId xmlns:a16="http://schemas.microsoft.com/office/drawing/2014/main" id="{CC5EDC10-E9D1-4917-9653-D9B9CD55EE5F}"/>
              </a:ext>
            </a:extLst>
          </p:cNvPr>
          <p:cNvSpPr txBox="1"/>
          <p:nvPr/>
        </p:nvSpPr>
        <p:spPr>
          <a:xfrm>
            <a:off x="8340983" y="2039019"/>
            <a:ext cx="723275" cy="369332"/>
          </a:xfrm>
          <a:prstGeom prst="rect">
            <a:avLst/>
          </a:prstGeom>
          <a:noFill/>
        </p:spPr>
        <p:txBody>
          <a:bodyPr wrap="none" rtlCol="0">
            <a:spAutoFit/>
          </a:bodyPr>
          <a:lstStyle/>
          <a:p>
            <a:r>
              <a:rPr lang="en-CA" dirty="0">
                <a:solidFill>
                  <a:schemeClr val="bg1"/>
                </a:solidFill>
                <a:latin typeface="Arial" panose="020B0604020202020204" pitchFamily="34" charset="0"/>
                <a:cs typeface="Arial" panose="020B0604020202020204" pitchFamily="34" charset="0"/>
              </a:rPr>
              <a:t>Front</a:t>
            </a:r>
          </a:p>
        </p:txBody>
      </p:sp>
    </p:spTree>
    <p:extLst>
      <p:ext uri="{BB962C8B-B14F-4D97-AF65-F5344CB8AC3E}">
        <p14:creationId xmlns:p14="http://schemas.microsoft.com/office/powerpoint/2010/main" val="241037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08FD8-2579-4C78-A432-B40C7713814F}"/>
              </a:ext>
            </a:extLst>
          </p:cNvPr>
          <p:cNvSpPr>
            <a:spLocks noGrp="1"/>
          </p:cNvSpPr>
          <p:nvPr>
            <p:ph type="title"/>
          </p:nvPr>
        </p:nvSpPr>
        <p:spPr/>
        <p:txBody>
          <a:bodyPr>
            <a:normAutofit/>
          </a:bodyPr>
          <a:lstStyle/>
          <a:p>
            <a:r>
              <a:rPr lang="en-US" sz="4000" dirty="0"/>
              <a:t>Morphological Changes in the Brain</a:t>
            </a:r>
            <a:endParaRPr lang="en-CA" sz="4000" dirty="0"/>
          </a:p>
        </p:txBody>
      </p:sp>
      <p:pic>
        <p:nvPicPr>
          <p:cNvPr id="5" name="Content Placeholder 4">
            <a:extLst>
              <a:ext uri="{FF2B5EF4-FFF2-40B4-BE49-F238E27FC236}">
                <a16:creationId xmlns:a16="http://schemas.microsoft.com/office/drawing/2014/main" id="{9FB710A3-3A9D-4C91-B36C-0462977C0D3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65370"/>
          <a:stretch/>
        </p:blipFill>
        <p:spPr>
          <a:xfrm>
            <a:off x="6923315" y="1895286"/>
            <a:ext cx="3669475" cy="4238474"/>
          </a:xfrm>
        </p:spPr>
      </p:pic>
      <p:pic>
        <p:nvPicPr>
          <p:cNvPr id="9" name="Picture 8">
            <a:extLst>
              <a:ext uri="{FF2B5EF4-FFF2-40B4-BE49-F238E27FC236}">
                <a16:creationId xmlns:a16="http://schemas.microsoft.com/office/drawing/2014/main" id="{434FF541-5BF9-4C9F-AD1F-58BEFE460B63}"/>
              </a:ext>
            </a:extLst>
          </p:cNvPr>
          <p:cNvPicPr>
            <a:picLocks noChangeAspect="1"/>
          </p:cNvPicPr>
          <p:nvPr/>
        </p:nvPicPr>
        <p:blipFill rotWithShape="1">
          <a:blip r:embed="rId4">
            <a:extLst>
              <a:ext uri="{28A0092B-C50C-407E-A947-70E740481C1C}">
                <a14:useLocalDpi xmlns:a14="http://schemas.microsoft.com/office/drawing/2010/main" val="0"/>
              </a:ext>
            </a:extLst>
          </a:blip>
          <a:srcRect l="17430" t="10771" r="29395" b="305"/>
          <a:stretch/>
        </p:blipFill>
        <p:spPr>
          <a:xfrm>
            <a:off x="967837" y="1895286"/>
            <a:ext cx="3568535" cy="3461658"/>
          </a:xfrm>
          <a:prstGeom prst="rect">
            <a:avLst/>
          </a:prstGeom>
        </p:spPr>
      </p:pic>
      <p:sp>
        <p:nvSpPr>
          <p:cNvPr id="10" name="TextBox 9">
            <a:extLst>
              <a:ext uri="{FF2B5EF4-FFF2-40B4-BE49-F238E27FC236}">
                <a16:creationId xmlns:a16="http://schemas.microsoft.com/office/drawing/2014/main" id="{C7011E91-DA53-4CF0-878B-B816D093EB5B}"/>
              </a:ext>
            </a:extLst>
          </p:cNvPr>
          <p:cNvSpPr txBox="1"/>
          <p:nvPr/>
        </p:nvSpPr>
        <p:spPr>
          <a:xfrm>
            <a:off x="4729097" y="3759113"/>
            <a:ext cx="1839030" cy="369332"/>
          </a:xfrm>
          <a:prstGeom prst="rect">
            <a:avLst/>
          </a:prstGeom>
          <a:noFill/>
        </p:spPr>
        <p:txBody>
          <a:bodyPr wrap="none" rtlCol="0">
            <a:spAutoFit/>
          </a:bodyPr>
          <a:lstStyle/>
          <a:p>
            <a:r>
              <a:rPr lang="en-CA" dirty="0">
                <a:solidFill>
                  <a:schemeClr val="bg1"/>
                </a:solidFill>
                <a:latin typeface="Arial" panose="020B0604020202020204" pitchFamily="34" charset="0"/>
                <a:cs typeface="Arial" panose="020B0604020202020204" pitchFamily="34" charset="0"/>
              </a:rPr>
              <a:t>Lateral Ventricle</a:t>
            </a:r>
          </a:p>
        </p:txBody>
      </p:sp>
      <p:cxnSp>
        <p:nvCxnSpPr>
          <p:cNvPr id="12" name="Straight Arrow Connector 11">
            <a:extLst>
              <a:ext uri="{FF2B5EF4-FFF2-40B4-BE49-F238E27FC236}">
                <a16:creationId xmlns:a16="http://schemas.microsoft.com/office/drawing/2014/main" id="{74FF188B-5A49-4785-8AFD-61DB4DC71A7F}"/>
              </a:ext>
            </a:extLst>
          </p:cNvPr>
          <p:cNvCxnSpPr>
            <a:cxnSpLocks/>
            <a:stCxn id="10" idx="3"/>
          </p:cNvCxnSpPr>
          <p:nvPr/>
        </p:nvCxnSpPr>
        <p:spPr>
          <a:xfrm>
            <a:off x="6568127" y="3943779"/>
            <a:ext cx="1875479" cy="129457"/>
          </a:xfrm>
          <a:prstGeom prst="straightConnector1">
            <a:avLst/>
          </a:prstGeom>
          <a:ln w="28575" cap="flat" cmpd="sng" algn="ctr">
            <a:solidFill>
              <a:schemeClr val="bg1"/>
            </a:solidFill>
            <a:prstDash val="solid"/>
            <a:round/>
            <a:headEnd type="none" w="med" len="med"/>
            <a:tailEnd type="arrow"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8C2532CB-9534-4665-B99A-1569A21EE0ED}"/>
              </a:ext>
            </a:extLst>
          </p:cNvPr>
          <p:cNvCxnSpPr>
            <a:cxnSpLocks/>
            <a:stCxn id="10" idx="1"/>
          </p:cNvCxnSpPr>
          <p:nvPr/>
        </p:nvCxnSpPr>
        <p:spPr>
          <a:xfrm flipH="1" flipV="1">
            <a:off x="4023965" y="3531257"/>
            <a:ext cx="705132" cy="412522"/>
          </a:xfrm>
          <a:prstGeom prst="straightConnector1">
            <a:avLst/>
          </a:prstGeom>
          <a:ln w="28575" cap="flat" cmpd="sng" algn="ctr">
            <a:solidFill>
              <a:schemeClr val="bg1"/>
            </a:solidFill>
            <a:prstDash val="solid"/>
            <a:round/>
            <a:headEnd type="none" w="med" len="med"/>
            <a:tailEnd type="arrow"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tx1"/>
          </a:fontRef>
        </p:style>
      </p:cxnSp>
      <p:cxnSp>
        <p:nvCxnSpPr>
          <p:cNvPr id="16" name="Straight Arrow Connector 15">
            <a:extLst>
              <a:ext uri="{FF2B5EF4-FFF2-40B4-BE49-F238E27FC236}">
                <a16:creationId xmlns:a16="http://schemas.microsoft.com/office/drawing/2014/main" id="{7D0945CD-1392-4C05-AC87-4C9820DFCF25}"/>
              </a:ext>
            </a:extLst>
          </p:cNvPr>
          <p:cNvCxnSpPr>
            <a:cxnSpLocks/>
            <a:stCxn id="10" idx="3"/>
          </p:cNvCxnSpPr>
          <p:nvPr/>
        </p:nvCxnSpPr>
        <p:spPr>
          <a:xfrm flipV="1">
            <a:off x="6568127" y="3372595"/>
            <a:ext cx="2033650" cy="571184"/>
          </a:xfrm>
          <a:prstGeom prst="straightConnector1">
            <a:avLst/>
          </a:prstGeom>
          <a:ln w="28575" cap="flat" cmpd="sng" algn="ctr">
            <a:solidFill>
              <a:schemeClr val="bg1"/>
            </a:solidFill>
            <a:prstDash val="solid"/>
            <a:round/>
            <a:headEnd type="none" w="med" len="med"/>
            <a:tailEnd type="arrow"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A8D6E605-24AE-4AC4-A43A-A4F1BFA018C3}"/>
              </a:ext>
            </a:extLst>
          </p:cNvPr>
          <p:cNvCxnSpPr>
            <a:cxnSpLocks/>
            <a:stCxn id="10" idx="1"/>
          </p:cNvCxnSpPr>
          <p:nvPr/>
        </p:nvCxnSpPr>
        <p:spPr>
          <a:xfrm flipH="1" flipV="1">
            <a:off x="2752107" y="3372595"/>
            <a:ext cx="1976990" cy="571184"/>
          </a:xfrm>
          <a:prstGeom prst="straightConnector1">
            <a:avLst/>
          </a:prstGeom>
          <a:ln w="28575" cap="flat" cmpd="sng" algn="ctr">
            <a:solidFill>
              <a:schemeClr val="bg1"/>
            </a:solidFill>
            <a:prstDash val="solid"/>
            <a:round/>
            <a:headEnd type="none" w="med" len="med"/>
            <a:tailEnd type="arrow"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
        <p:nvSpPr>
          <p:cNvPr id="31" name="TextBox 30">
            <a:extLst>
              <a:ext uri="{FF2B5EF4-FFF2-40B4-BE49-F238E27FC236}">
                <a16:creationId xmlns:a16="http://schemas.microsoft.com/office/drawing/2014/main" id="{167B99F0-41B5-4A63-B2D7-F531C68C90E6}"/>
              </a:ext>
            </a:extLst>
          </p:cNvPr>
          <p:cNvSpPr txBox="1"/>
          <p:nvPr/>
        </p:nvSpPr>
        <p:spPr>
          <a:xfrm>
            <a:off x="4850958" y="4324961"/>
            <a:ext cx="1595309" cy="369332"/>
          </a:xfrm>
          <a:prstGeom prst="rect">
            <a:avLst/>
          </a:prstGeom>
          <a:noFill/>
        </p:spPr>
        <p:txBody>
          <a:bodyPr wrap="none" rtlCol="0">
            <a:spAutoFit/>
          </a:bodyPr>
          <a:lstStyle/>
          <a:p>
            <a:r>
              <a:rPr lang="en-CA" dirty="0">
                <a:solidFill>
                  <a:schemeClr val="bg1"/>
                </a:solidFill>
                <a:latin typeface="Arial" panose="020B0604020202020204" pitchFamily="34" charset="0"/>
                <a:cs typeface="Arial" panose="020B0604020202020204" pitchFamily="34" charset="0"/>
              </a:rPr>
              <a:t>Hippocampus</a:t>
            </a:r>
          </a:p>
        </p:txBody>
      </p:sp>
      <p:cxnSp>
        <p:nvCxnSpPr>
          <p:cNvPr id="32" name="Straight Arrow Connector 31">
            <a:extLst>
              <a:ext uri="{FF2B5EF4-FFF2-40B4-BE49-F238E27FC236}">
                <a16:creationId xmlns:a16="http://schemas.microsoft.com/office/drawing/2014/main" id="{0A8B5FCC-30F3-4A4F-88E4-BABAE6751AAC}"/>
              </a:ext>
            </a:extLst>
          </p:cNvPr>
          <p:cNvCxnSpPr>
            <a:cxnSpLocks/>
            <a:stCxn id="31" idx="1"/>
          </p:cNvCxnSpPr>
          <p:nvPr/>
        </p:nvCxnSpPr>
        <p:spPr>
          <a:xfrm flipH="1" flipV="1">
            <a:off x="3454961" y="3919285"/>
            <a:ext cx="1395997" cy="590342"/>
          </a:xfrm>
          <a:prstGeom prst="straightConnector1">
            <a:avLst/>
          </a:prstGeom>
          <a:ln w="28575" cap="flat" cmpd="sng" algn="ctr">
            <a:solidFill>
              <a:schemeClr val="bg1"/>
            </a:solidFill>
            <a:prstDash val="solid"/>
            <a:round/>
            <a:headEnd type="none" w="med" len="med"/>
            <a:tailEnd type="arrow"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
        <p:nvSpPr>
          <p:cNvPr id="35" name="TextBox 34">
            <a:extLst>
              <a:ext uri="{FF2B5EF4-FFF2-40B4-BE49-F238E27FC236}">
                <a16:creationId xmlns:a16="http://schemas.microsoft.com/office/drawing/2014/main" id="{6C660D9C-9F4F-4730-964A-18BB12C9177B}"/>
              </a:ext>
            </a:extLst>
          </p:cNvPr>
          <p:cNvSpPr txBox="1"/>
          <p:nvPr/>
        </p:nvSpPr>
        <p:spPr>
          <a:xfrm>
            <a:off x="5306211" y="2257310"/>
            <a:ext cx="684803" cy="369332"/>
          </a:xfrm>
          <a:prstGeom prst="rect">
            <a:avLst/>
          </a:prstGeom>
          <a:noFill/>
        </p:spPr>
        <p:txBody>
          <a:bodyPr wrap="none" rtlCol="0">
            <a:spAutoFit/>
          </a:bodyPr>
          <a:lstStyle/>
          <a:p>
            <a:r>
              <a:rPr lang="en-CA" dirty="0">
                <a:solidFill>
                  <a:schemeClr val="bg1"/>
                </a:solidFill>
                <a:latin typeface="Arial" panose="020B0604020202020204" pitchFamily="34" charset="0"/>
                <a:cs typeface="Arial" panose="020B0604020202020204" pitchFamily="34" charset="0"/>
              </a:rPr>
              <a:t>Sulci</a:t>
            </a:r>
          </a:p>
        </p:txBody>
      </p:sp>
      <p:cxnSp>
        <p:nvCxnSpPr>
          <p:cNvPr id="37" name="Straight Arrow Connector 36">
            <a:extLst>
              <a:ext uri="{FF2B5EF4-FFF2-40B4-BE49-F238E27FC236}">
                <a16:creationId xmlns:a16="http://schemas.microsoft.com/office/drawing/2014/main" id="{89934117-475D-4015-A364-3E9C490B3578}"/>
              </a:ext>
            </a:extLst>
          </p:cNvPr>
          <p:cNvCxnSpPr>
            <a:cxnSpLocks/>
            <a:stCxn id="35" idx="1"/>
          </p:cNvCxnSpPr>
          <p:nvPr/>
        </p:nvCxnSpPr>
        <p:spPr>
          <a:xfrm flipH="1">
            <a:off x="4285645" y="2441976"/>
            <a:ext cx="1020566" cy="268012"/>
          </a:xfrm>
          <a:prstGeom prst="straightConnector1">
            <a:avLst/>
          </a:prstGeom>
          <a:ln w="28575" cap="flat" cmpd="sng" algn="ctr">
            <a:solidFill>
              <a:schemeClr val="bg1"/>
            </a:solidFill>
            <a:prstDash val="solid"/>
            <a:round/>
            <a:headEnd type="none" w="med" len="med"/>
            <a:tailEnd type="arrow"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tx1"/>
          </a:fontRef>
        </p:style>
      </p:cxnSp>
      <p:cxnSp>
        <p:nvCxnSpPr>
          <p:cNvPr id="41" name="Straight Arrow Connector 40">
            <a:extLst>
              <a:ext uri="{FF2B5EF4-FFF2-40B4-BE49-F238E27FC236}">
                <a16:creationId xmlns:a16="http://schemas.microsoft.com/office/drawing/2014/main" id="{4C4E9F26-3CB1-4E20-B423-3E876E74EA53}"/>
              </a:ext>
            </a:extLst>
          </p:cNvPr>
          <p:cNvCxnSpPr>
            <a:cxnSpLocks/>
            <a:stCxn id="35" idx="3"/>
          </p:cNvCxnSpPr>
          <p:nvPr/>
        </p:nvCxnSpPr>
        <p:spPr>
          <a:xfrm>
            <a:off x="5991014" y="2441976"/>
            <a:ext cx="2060456" cy="549435"/>
          </a:xfrm>
          <a:prstGeom prst="straightConnector1">
            <a:avLst/>
          </a:prstGeom>
          <a:ln w="28575" cap="flat" cmpd="sng" algn="ctr">
            <a:solidFill>
              <a:schemeClr val="bg1"/>
            </a:solidFill>
            <a:prstDash val="solid"/>
            <a:round/>
            <a:headEnd type="none" w="med" len="med"/>
            <a:tailEnd type="arrow"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tx1"/>
          </a:fontRef>
        </p:style>
      </p:cxnSp>
      <p:cxnSp>
        <p:nvCxnSpPr>
          <p:cNvPr id="45" name="Straight Arrow Connector 44">
            <a:extLst>
              <a:ext uri="{FF2B5EF4-FFF2-40B4-BE49-F238E27FC236}">
                <a16:creationId xmlns:a16="http://schemas.microsoft.com/office/drawing/2014/main" id="{70D9746A-E8DE-463F-8B36-1A3D4A677ABD}"/>
              </a:ext>
            </a:extLst>
          </p:cNvPr>
          <p:cNvCxnSpPr>
            <a:cxnSpLocks/>
            <a:stCxn id="35" idx="1"/>
          </p:cNvCxnSpPr>
          <p:nvPr/>
        </p:nvCxnSpPr>
        <p:spPr>
          <a:xfrm flipH="1" flipV="1">
            <a:off x="3851976" y="2200338"/>
            <a:ext cx="1454235" cy="241638"/>
          </a:xfrm>
          <a:prstGeom prst="straightConnector1">
            <a:avLst/>
          </a:prstGeom>
          <a:ln w="28575" cap="flat" cmpd="sng" algn="ctr">
            <a:solidFill>
              <a:schemeClr val="bg1"/>
            </a:solidFill>
            <a:prstDash val="solid"/>
            <a:round/>
            <a:headEnd type="none" w="med" len="med"/>
            <a:tailEnd type="arrow"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tx1"/>
          </a:fontRef>
        </p:style>
      </p:cxnSp>
      <p:cxnSp>
        <p:nvCxnSpPr>
          <p:cNvPr id="49" name="Straight Arrow Connector 48">
            <a:extLst>
              <a:ext uri="{FF2B5EF4-FFF2-40B4-BE49-F238E27FC236}">
                <a16:creationId xmlns:a16="http://schemas.microsoft.com/office/drawing/2014/main" id="{6596EC74-2801-44BE-9426-107044757735}"/>
              </a:ext>
            </a:extLst>
          </p:cNvPr>
          <p:cNvCxnSpPr>
            <a:cxnSpLocks/>
            <a:stCxn id="35" idx="3"/>
          </p:cNvCxnSpPr>
          <p:nvPr/>
        </p:nvCxnSpPr>
        <p:spPr>
          <a:xfrm>
            <a:off x="5991014" y="2441976"/>
            <a:ext cx="1923890" cy="847489"/>
          </a:xfrm>
          <a:prstGeom prst="straightConnector1">
            <a:avLst/>
          </a:prstGeom>
          <a:ln w="28575" cap="flat" cmpd="sng" algn="ctr">
            <a:solidFill>
              <a:schemeClr val="bg1"/>
            </a:solidFill>
            <a:prstDash val="solid"/>
            <a:round/>
            <a:headEnd type="none" w="med" len="med"/>
            <a:tailEnd type="arrow"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
        <p:nvSpPr>
          <p:cNvPr id="58" name="TextBox 57">
            <a:extLst>
              <a:ext uri="{FF2B5EF4-FFF2-40B4-BE49-F238E27FC236}">
                <a16:creationId xmlns:a16="http://schemas.microsoft.com/office/drawing/2014/main" id="{2707D843-F120-4BD5-9A58-E1401EBA058B}"/>
              </a:ext>
            </a:extLst>
          </p:cNvPr>
          <p:cNvSpPr txBox="1"/>
          <p:nvPr/>
        </p:nvSpPr>
        <p:spPr>
          <a:xfrm>
            <a:off x="8333937" y="2015672"/>
            <a:ext cx="723275" cy="369332"/>
          </a:xfrm>
          <a:prstGeom prst="rect">
            <a:avLst/>
          </a:prstGeom>
          <a:noFill/>
        </p:spPr>
        <p:txBody>
          <a:bodyPr wrap="none" rtlCol="0">
            <a:spAutoFit/>
          </a:bodyPr>
          <a:lstStyle/>
          <a:p>
            <a:r>
              <a:rPr lang="en-CA" dirty="0">
                <a:solidFill>
                  <a:schemeClr val="bg1"/>
                </a:solidFill>
                <a:latin typeface="Arial" panose="020B0604020202020204" pitchFamily="34" charset="0"/>
                <a:cs typeface="Arial" panose="020B0604020202020204" pitchFamily="34" charset="0"/>
              </a:rPr>
              <a:t>Front</a:t>
            </a:r>
          </a:p>
        </p:txBody>
      </p:sp>
      <p:sp>
        <p:nvSpPr>
          <p:cNvPr id="59" name="TextBox 58">
            <a:extLst>
              <a:ext uri="{FF2B5EF4-FFF2-40B4-BE49-F238E27FC236}">
                <a16:creationId xmlns:a16="http://schemas.microsoft.com/office/drawing/2014/main" id="{7D6B4C0C-F08C-4CD5-BEA8-9E29D62A625D}"/>
              </a:ext>
            </a:extLst>
          </p:cNvPr>
          <p:cNvSpPr txBox="1"/>
          <p:nvPr/>
        </p:nvSpPr>
        <p:spPr>
          <a:xfrm>
            <a:off x="1114582" y="4324961"/>
            <a:ext cx="723275" cy="369332"/>
          </a:xfrm>
          <a:prstGeom prst="rect">
            <a:avLst/>
          </a:prstGeom>
          <a:noFill/>
        </p:spPr>
        <p:txBody>
          <a:bodyPr wrap="none" rtlCol="0">
            <a:spAutoFit/>
          </a:bodyPr>
          <a:lstStyle/>
          <a:p>
            <a:r>
              <a:rPr lang="en-CA" dirty="0">
                <a:solidFill>
                  <a:schemeClr val="bg1"/>
                </a:solidFill>
                <a:latin typeface="Arial" panose="020B0604020202020204" pitchFamily="34" charset="0"/>
                <a:cs typeface="Arial" panose="020B0604020202020204" pitchFamily="34" charset="0"/>
              </a:rPr>
              <a:t>Front</a:t>
            </a:r>
          </a:p>
        </p:txBody>
      </p:sp>
    </p:spTree>
    <p:extLst>
      <p:ext uri="{BB962C8B-B14F-4D97-AF65-F5344CB8AC3E}">
        <p14:creationId xmlns:p14="http://schemas.microsoft.com/office/powerpoint/2010/main" val="642566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2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2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2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2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2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200"/>
                                        <p:tgtEl>
                                          <p:spTgt spid="16"/>
                                        </p:tgtEl>
                                      </p:cBhvr>
                                    </p:animEffect>
                                  </p:childTnLst>
                                </p:cTn>
                              </p:par>
                              <p:par>
                                <p:cTn id="25" presetID="10"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2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200"/>
                                        <p:tgtEl>
                                          <p:spTgt spid="35"/>
                                        </p:tgtEl>
                                      </p:cBhvr>
                                    </p:animEffect>
                                  </p:childTnLst>
                                </p:cTn>
                              </p:par>
                              <p:par>
                                <p:cTn id="33" presetID="10"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200"/>
                                        <p:tgtEl>
                                          <p:spTgt spid="45"/>
                                        </p:tgtEl>
                                      </p:cBhvr>
                                    </p:animEffect>
                                  </p:childTnLst>
                                </p:cTn>
                              </p:par>
                              <p:par>
                                <p:cTn id="36" presetID="10" presetClass="entr" presetSubtype="0" fill="hold"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200"/>
                                        <p:tgtEl>
                                          <p:spTgt spid="37"/>
                                        </p:tgtEl>
                                      </p:cBhvr>
                                    </p:animEffect>
                                  </p:childTnLst>
                                </p:cTn>
                              </p:par>
                              <p:par>
                                <p:cTn id="39" presetID="10"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200"/>
                                        <p:tgtEl>
                                          <p:spTgt spid="49"/>
                                        </p:tgtEl>
                                      </p:cBhvr>
                                    </p:animEffect>
                                  </p:childTnLst>
                                </p:cTn>
                              </p:par>
                              <p:par>
                                <p:cTn id="42" presetID="10" presetClass="entr" presetSubtype="0" fill="hold"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2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1" grpId="0"/>
      <p:bldP spid="3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08FD8-2579-4C78-A432-B40C7713814F}"/>
              </a:ext>
            </a:extLst>
          </p:cNvPr>
          <p:cNvSpPr>
            <a:spLocks noGrp="1"/>
          </p:cNvSpPr>
          <p:nvPr>
            <p:ph type="title"/>
          </p:nvPr>
        </p:nvSpPr>
        <p:spPr/>
        <p:txBody>
          <a:bodyPr>
            <a:normAutofit/>
          </a:bodyPr>
          <a:lstStyle/>
          <a:p>
            <a:r>
              <a:rPr lang="en-US" sz="4000" dirty="0"/>
              <a:t>Morphological Changes in the Brain</a:t>
            </a:r>
            <a:endParaRPr lang="en-CA" sz="4000" dirty="0"/>
          </a:p>
        </p:txBody>
      </p:sp>
      <p:pic>
        <p:nvPicPr>
          <p:cNvPr id="5" name="Content Placeholder 4">
            <a:extLst>
              <a:ext uri="{FF2B5EF4-FFF2-40B4-BE49-F238E27FC236}">
                <a16:creationId xmlns:a16="http://schemas.microsoft.com/office/drawing/2014/main" id="{9FB710A3-3A9D-4C91-B36C-0462977C0D3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65370"/>
          <a:stretch/>
        </p:blipFill>
        <p:spPr>
          <a:xfrm>
            <a:off x="6923315" y="1895286"/>
            <a:ext cx="3669475" cy="4238474"/>
          </a:xfrm>
        </p:spPr>
      </p:pic>
      <p:pic>
        <p:nvPicPr>
          <p:cNvPr id="9" name="Picture 8">
            <a:extLst>
              <a:ext uri="{FF2B5EF4-FFF2-40B4-BE49-F238E27FC236}">
                <a16:creationId xmlns:a16="http://schemas.microsoft.com/office/drawing/2014/main" id="{434FF541-5BF9-4C9F-AD1F-58BEFE460B63}"/>
              </a:ext>
            </a:extLst>
          </p:cNvPr>
          <p:cNvPicPr>
            <a:picLocks noChangeAspect="1"/>
          </p:cNvPicPr>
          <p:nvPr/>
        </p:nvPicPr>
        <p:blipFill rotWithShape="1">
          <a:blip r:embed="rId4">
            <a:extLst>
              <a:ext uri="{28A0092B-C50C-407E-A947-70E740481C1C}">
                <a14:useLocalDpi xmlns:a14="http://schemas.microsoft.com/office/drawing/2010/main" val="0"/>
              </a:ext>
            </a:extLst>
          </a:blip>
          <a:srcRect l="17430" t="10771" r="29395" b="305"/>
          <a:stretch/>
        </p:blipFill>
        <p:spPr>
          <a:xfrm>
            <a:off x="967837" y="1895286"/>
            <a:ext cx="3568535" cy="3461658"/>
          </a:xfrm>
          <a:prstGeom prst="rect">
            <a:avLst/>
          </a:prstGeom>
        </p:spPr>
      </p:pic>
      <p:sp>
        <p:nvSpPr>
          <p:cNvPr id="58" name="TextBox 57">
            <a:extLst>
              <a:ext uri="{FF2B5EF4-FFF2-40B4-BE49-F238E27FC236}">
                <a16:creationId xmlns:a16="http://schemas.microsoft.com/office/drawing/2014/main" id="{2707D843-F120-4BD5-9A58-E1401EBA058B}"/>
              </a:ext>
            </a:extLst>
          </p:cNvPr>
          <p:cNvSpPr txBox="1"/>
          <p:nvPr/>
        </p:nvSpPr>
        <p:spPr>
          <a:xfrm>
            <a:off x="8333937" y="2015672"/>
            <a:ext cx="723275" cy="369332"/>
          </a:xfrm>
          <a:prstGeom prst="rect">
            <a:avLst/>
          </a:prstGeom>
          <a:noFill/>
        </p:spPr>
        <p:txBody>
          <a:bodyPr wrap="none" rtlCol="0">
            <a:spAutoFit/>
          </a:bodyPr>
          <a:lstStyle/>
          <a:p>
            <a:r>
              <a:rPr lang="en-CA" dirty="0">
                <a:solidFill>
                  <a:schemeClr val="bg1"/>
                </a:solidFill>
                <a:latin typeface="Arial" panose="020B0604020202020204" pitchFamily="34" charset="0"/>
                <a:cs typeface="Arial" panose="020B0604020202020204" pitchFamily="34" charset="0"/>
              </a:rPr>
              <a:t>Front</a:t>
            </a:r>
          </a:p>
        </p:txBody>
      </p:sp>
      <p:sp>
        <p:nvSpPr>
          <p:cNvPr id="59" name="TextBox 58">
            <a:extLst>
              <a:ext uri="{FF2B5EF4-FFF2-40B4-BE49-F238E27FC236}">
                <a16:creationId xmlns:a16="http://schemas.microsoft.com/office/drawing/2014/main" id="{7D6B4C0C-F08C-4CD5-BEA8-9E29D62A625D}"/>
              </a:ext>
            </a:extLst>
          </p:cNvPr>
          <p:cNvSpPr txBox="1"/>
          <p:nvPr/>
        </p:nvSpPr>
        <p:spPr>
          <a:xfrm>
            <a:off x="1114582" y="4324961"/>
            <a:ext cx="723275" cy="369332"/>
          </a:xfrm>
          <a:prstGeom prst="rect">
            <a:avLst/>
          </a:prstGeom>
          <a:noFill/>
        </p:spPr>
        <p:txBody>
          <a:bodyPr wrap="none" rtlCol="0">
            <a:spAutoFit/>
          </a:bodyPr>
          <a:lstStyle/>
          <a:p>
            <a:r>
              <a:rPr lang="en-CA" dirty="0">
                <a:solidFill>
                  <a:schemeClr val="bg1"/>
                </a:solidFill>
                <a:latin typeface="Arial" panose="020B0604020202020204" pitchFamily="34" charset="0"/>
                <a:cs typeface="Arial" panose="020B0604020202020204" pitchFamily="34" charset="0"/>
              </a:rPr>
              <a:t>Front</a:t>
            </a:r>
          </a:p>
        </p:txBody>
      </p:sp>
      <p:pic>
        <p:nvPicPr>
          <p:cNvPr id="21" name="Content Placeholder 4">
            <a:extLst>
              <a:ext uri="{FF2B5EF4-FFF2-40B4-BE49-F238E27FC236}">
                <a16:creationId xmlns:a16="http://schemas.microsoft.com/office/drawing/2014/main" id="{A1497363-63AF-401E-9904-27EB2AE19F7F}"/>
              </a:ext>
            </a:extLst>
          </p:cNvPr>
          <p:cNvPicPr>
            <a:picLocks noChangeAspect="1"/>
          </p:cNvPicPr>
          <p:nvPr/>
        </p:nvPicPr>
        <p:blipFill rotWithShape="1">
          <a:blip r:embed="rId3">
            <a:extLst>
              <a:ext uri="{28A0092B-C50C-407E-A947-70E740481C1C}">
                <a14:useLocalDpi xmlns:a14="http://schemas.microsoft.com/office/drawing/2010/main" val="0"/>
              </a:ext>
            </a:extLst>
          </a:blip>
          <a:srcRect l="67315" r="272"/>
          <a:stretch/>
        </p:blipFill>
        <p:spPr>
          <a:xfrm>
            <a:off x="13187042" y="1895286"/>
            <a:ext cx="3434495" cy="4238474"/>
          </a:xfrm>
          <a:prstGeom prst="rect">
            <a:avLst/>
          </a:prstGeom>
        </p:spPr>
      </p:pic>
    </p:spTree>
    <p:extLst>
      <p:ext uri="{BB962C8B-B14F-4D97-AF65-F5344CB8AC3E}">
        <p14:creationId xmlns:p14="http://schemas.microsoft.com/office/powerpoint/2010/main" val="936808711"/>
      </p:ext>
    </p:extLst>
  </p:cSld>
  <p:clrMapOvr>
    <a:masterClrMapping/>
  </p:clrMapOvr>
  <mc:AlternateContent xmlns:mc="http://schemas.openxmlformats.org/markup-compatibility/2006">
    <mc:Choice xmlns:p159="http://schemas.microsoft.com/office/powerpoint/2015/09/main" Requires="p159">
      <p:transition spd="slow" advClick="0" advTm="0">
        <p159:morph option="byObject"/>
      </p:transition>
    </mc:Choice>
    <mc:Fallback>
      <p:transition spd="slow" advClick="0"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08FD8-2579-4C78-A432-B40C7713814F}"/>
              </a:ext>
            </a:extLst>
          </p:cNvPr>
          <p:cNvSpPr>
            <a:spLocks noGrp="1"/>
          </p:cNvSpPr>
          <p:nvPr>
            <p:ph type="title"/>
          </p:nvPr>
        </p:nvSpPr>
        <p:spPr/>
        <p:txBody>
          <a:bodyPr>
            <a:normAutofit/>
          </a:bodyPr>
          <a:lstStyle/>
          <a:p>
            <a:r>
              <a:rPr lang="en-US" sz="4000" dirty="0"/>
              <a:t>Morphological Changes in the Brain</a:t>
            </a:r>
            <a:endParaRPr lang="en-CA" sz="4000" dirty="0"/>
          </a:p>
        </p:txBody>
      </p:sp>
      <p:pic>
        <p:nvPicPr>
          <p:cNvPr id="5" name="Content Placeholder 4">
            <a:extLst>
              <a:ext uri="{FF2B5EF4-FFF2-40B4-BE49-F238E27FC236}">
                <a16:creationId xmlns:a16="http://schemas.microsoft.com/office/drawing/2014/main" id="{9FB710A3-3A9D-4C91-B36C-0462977C0D3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65370"/>
          <a:stretch/>
        </p:blipFill>
        <p:spPr>
          <a:xfrm>
            <a:off x="838201" y="1895286"/>
            <a:ext cx="3363627" cy="3923256"/>
          </a:xfrm>
        </p:spPr>
      </p:pic>
      <p:pic>
        <p:nvPicPr>
          <p:cNvPr id="9" name="Picture 8">
            <a:extLst>
              <a:ext uri="{FF2B5EF4-FFF2-40B4-BE49-F238E27FC236}">
                <a16:creationId xmlns:a16="http://schemas.microsoft.com/office/drawing/2014/main" id="{434FF541-5BF9-4C9F-AD1F-58BEFE460B63}"/>
              </a:ext>
            </a:extLst>
          </p:cNvPr>
          <p:cNvPicPr>
            <a:picLocks noChangeAspect="1"/>
          </p:cNvPicPr>
          <p:nvPr/>
        </p:nvPicPr>
        <p:blipFill rotWithShape="1">
          <a:blip r:embed="rId4">
            <a:extLst>
              <a:ext uri="{28A0092B-C50C-407E-A947-70E740481C1C}">
                <a14:useLocalDpi xmlns:a14="http://schemas.microsoft.com/office/drawing/2010/main" val="0"/>
              </a:ext>
            </a:extLst>
          </a:blip>
          <a:srcRect l="17430" t="10771" r="29395" b="305"/>
          <a:stretch/>
        </p:blipFill>
        <p:spPr>
          <a:xfrm>
            <a:off x="-3811687" y="1895286"/>
            <a:ext cx="3568535" cy="3461658"/>
          </a:xfrm>
          <a:prstGeom prst="rect">
            <a:avLst/>
          </a:prstGeom>
        </p:spPr>
      </p:pic>
      <p:sp>
        <p:nvSpPr>
          <p:cNvPr id="58" name="TextBox 57">
            <a:extLst>
              <a:ext uri="{FF2B5EF4-FFF2-40B4-BE49-F238E27FC236}">
                <a16:creationId xmlns:a16="http://schemas.microsoft.com/office/drawing/2014/main" id="{2707D843-F120-4BD5-9A58-E1401EBA058B}"/>
              </a:ext>
            </a:extLst>
          </p:cNvPr>
          <p:cNvSpPr txBox="1"/>
          <p:nvPr/>
        </p:nvSpPr>
        <p:spPr>
          <a:xfrm>
            <a:off x="2133395" y="1989732"/>
            <a:ext cx="773238" cy="369332"/>
          </a:xfrm>
          <a:prstGeom prst="rect">
            <a:avLst/>
          </a:prstGeom>
          <a:noFill/>
        </p:spPr>
        <p:txBody>
          <a:bodyPr wrap="square" rtlCol="0">
            <a:spAutoFit/>
          </a:bodyPr>
          <a:lstStyle/>
          <a:p>
            <a:r>
              <a:rPr lang="en-CA" dirty="0">
                <a:solidFill>
                  <a:schemeClr val="bg1"/>
                </a:solidFill>
                <a:latin typeface="Arial" panose="020B0604020202020204" pitchFamily="34" charset="0"/>
                <a:cs typeface="Arial" panose="020B0604020202020204" pitchFamily="34" charset="0"/>
              </a:rPr>
              <a:t>Front</a:t>
            </a:r>
          </a:p>
        </p:txBody>
      </p:sp>
      <p:sp>
        <p:nvSpPr>
          <p:cNvPr id="59" name="TextBox 58">
            <a:extLst>
              <a:ext uri="{FF2B5EF4-FFF2-40B4-BE49-F238E27FC236}">
                <a16:creationId xmlns:a16="http://schemas.microsoft.com/office/drawing/2014/main" id="{7D6B4C0C-F08C-4CD5-BEA8-9E29D62A625D}"/>
              </a:ext>
            </a:extLst>
          </p:cNvPr>
          <p:cNvSpPr txBox="1"/>
          <p:nvPr/>
        </p:nvSpPr>
        <p:spPr>
          <a:xfrm>
            <a:off x="-3723308" y="4324961"/>
            <a:ext cx="723275" cy="369332"/>
          </a:xfrm>
          <a:prstGeom prst="rect">
            <a:avLst/>
          </a:prstGeom>
          <a:noFill/>
        </p:spPr>
        <p:txBody>
          <a:bodyPr wrap="none" rtlCol="0">
            <a:spAutoFit/>
          </a:bodyPr>
          <a:lstStyle/>
          <a:p>
            <a:r>
              <a:rPr lang="en-CA" dirty="0">
                <a:solidFill>
                  <a:schemeClr val="bg1"/>
                </a:solidFill>
                <a:latin typeface="Arial" panose="020B0604020202020204" pitchFamily="34" charset="0"/>
                <a:cs typeface="Arial" panose="020B0604020202020204" pitchFamily="34" charset="0"/>
              </a:rPr>
              <a:t>Front</a:t>
            </a:r>
          </a:p>
        </p:txBody>
      </p:sp>
      <p:pic>
        <p:nvPicPr>
          <p:cNvPr id="21" name="Content Placeholder 4">
            <a:extLst>
              <a:ext uri="{FF2B5EF4-FFF2-40B4-BE49-F238E27FC236}">
                <a16:creationId xmlns:a16="http://schemas.microsoft.com/office/drawing/2014/main" id="{A1497363-63AF-401E-9904-27EB2AE19F7F}"/>
              </a:ext>
            </a:extLst>
          </p:cNvPr>
          <p:cNvPicPr>
            <a:picLocks noChangeAspect="1"/>
          </p:cNvPicPr>
          <p:nvPr/>
        </p:nvPicPr>
        <p:blipFill rotWithShape="1">
          <a:blip r:embed="rId3">
            <a:extLst>
              <a:ext uri="{28A0092B-C50C-407E-A947-70E740481C1C}">
                <a14:useLocalDpi xmlns:a14="http://schemas.microsoft.com/office/drawing/2010/main" val="0"/>
              </a:ext>
            </a:extLst>
          </a:blip>
          <a:srcRect l="67315" r="272"/>
          <a:stretch/>
        </p:blipFill>
        <p:spPr>
          <a:xfrm>
            <a:off x="7101928" y="1895286"/>
            <a:ext cx="3148233" cy="3923257"/>
          </a:xfrm>
          <a:prstGeom prst="rect">
            <a:avLst/>
          </a:prstGeom>
        </p:spPr>
      </p:pic>
    </p:spTree>
    <p:extLst>
      <p:ext uri="{BB962C8B-B14F-4D97-AF65-F5344CB8AC3E}">
        <p14:creationId xmlns:p14="http://schemas.microsoft.com/office/powerpoint/2010/main" val="30971791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00" advClick="0" advTm="0">
        <p159:morph option="byObject"/>
      </p:transition>
    </mc:Choice>
    <mc:Fallback>
      <p:transition advClick="0"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08FD8-2579-4C78-A432-B40C7713814F}"/>
              </a:ext>
            </a:extLst>
          </p:cNvPr>
          <p:cNvSpPr>
            <a:spLocks noGrp="1"/>
          </p:cNvSpPr>
          <p:nvPr>
            <p:ph type="title"/>
          </p:nvPr>
        </p:nvSpPr>
        <p:spPr/>
        <p:txBody>
          <a:bodyPr>
            <a:normAutofit/>
          </a:bodyPr>
          <a:lstStyle/>
          <a:p>
            <a:r>
              <a:rPr lang="en-US" sz="4000" dirty="0"/>
              <a:t>Morphological Changes in the Brain</a:t>
            </a:r>
            <a:endParaRPr lang="en-CA" sz="4000" dirty="0"/>
          </a:p>
        </p:txBody>
      </p:sp>
      <p:pic>
        <p:nvPicPr>
          <p:cNvPr id="5" name="Content Placeholder 4">
            <a:extLst>
              <a:ext uri="{FF2B5EF4-FFF2-40B4-BE49-F238E27FC236}">
                <a16:creationId xmlns:a16="http://schemas.microsoft.com/office/drawing/2014/main" id="{9FB710A3-3A9D-4C91-B36C-0462977C0D3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65370"/>
          <a:stretch/>
        </p:blipFill>
        <p:spPr>
          <a:xfrm>
            <a:off x="838201" y="1895286"/>
            <a:ext cx="3363627" cy="3923256"/>
          </a:xfrm>
        </p:spPr>
      </p:pic>
      <p:pic>
        <p:nvPicPr>
          <p:cNvPr id="9" name="Picture 8">
            <a:extLst>
              <a:ext uri="{FF2B5EF4-FFF2-40B4-BE49-F238E27FC236}">
                <a16:creationId xmlns:a16="http://schemas.microsoft.com/office/drawing/2014/main" id="{434FF541-5BF9-4C9F-AD1F-58BEFE460B63}"/>
              </a:ext>
            </a:extLst>
          </p:cNvPr>
          <p:cNvPicPr>
            <a:picLocks noChangeAspect="1"/>
          </p:cNvPicPr>
          <p:nvPr/>
        </p:nvPicPr>
        <p:blipFill rotWithShape="1">
          <a:blip r:embed="rId4">
            <a:extLst>
              <a:ext uri="{28A0092B-C50C-407E-A947-70E740481C1C}">
                <a14:useLocalDpi xmlns:a14="http://schemas.microsoft.com/office/drawing/2010/main" val="0"/>
              </a:ext>
            </a:extLst>
          </a:blip>
          <a:srcRect l="17430" t="10771" r="29395" b="305"/>
          <a:stretch/>
        </p:blipFill>
        <p:spPr>
          <a:xfrm>
            <a:off x="-3811687" y="1895286"/>
            <a:ext cx="3568535" cy="3461658"/>
          </a:xfrm>
          <a:prstGeom prst="rect">
            <a:avLst/>
          </a:prstGeom>
        </p:spPr>
      </p:pic>
      <p:sp>
        <p:nvSpPr>
          <p:cNvPr id="58" name="TextBox 57">
            <a:extLst>
              <a:ext uri="{FF2B5EF4-FFF2-40B4-BE49-F238E27FC236}">
                <a16:creationId xmlns:a16="http://schemas.microsoft.com/office/drawing/2014/main" id="{2707D843-F120-4BD5-9A58-E1401EBA058B}"/>
              </a:ext>
            </a:extLst>
          </p:cNvPr>
          <p:cNvSpPr txBox="1"/>
          <p:nvPr/>
        </p:nvSpPr>
        <p:spPr>
          <a:xfrm>
            <a:off x="2133395" y="1989732"/>
            <a:ext cx="773238" cy="369332"/>
          </a:xfrm>
          <a:prstGeom prst="rect">
            <a:avLst/>
          </a:prstGeom>
          <a:noFill/>
        </p:spPr>
        <p:txBody>
          <a:bodyPr wrap="square" rtlCol="0">
            <a:spAutoFit/>
          </a:bodyPr>
          <a:lstStyle/>
          <a:p>
            <a:r>
              <a:rPr lang="en-CA" dirty="0">
                <a:solidFill>
                  <a:schemeClr val="bg1"/>
                </a:solidFill>
                <a:latin typeface="Arial" panose="020B0604020202020204" pitchFamily="34" charset="0"/>
                <a:cs typeface="Arial" panose="020B0604020202020204" pitchFamily="34" charset="0"/>
              </a:rPr>
              <a:t>Front</a:t>
            </a:r>
          </a:p>
        </p:txBody>
      </p:sp>
      <p:sp>
        <p:nvSpPr>
          <p:cNvPr id="59" name="TextBox 58">
            <a:extLst>
              <a:ext uri="{FF2B5EF4-FFF2-40B4-BE49-F238E27FC236}">
                <a16:creationId xmlns:a16="http://schemas.microsoft.com/office/drawing/2014/main" id="{7D6B4C0C-F08C-4CD5-BEA8-9E29D62A625D}"/>
              </a:ext>
            </a:extLst>
          </p:cNvPr>
          <p:cNvSpPr txBox="1"/>
          <p:nvPr/>
        </p:nvSpPr>
        <p:spPr>
          <a:xfrm>
            <a:off x="-3723308" y="4324961"/>
            <a:ext cx="723275" cy="369332"/>
          </a:xfrm>
          <a:prstGeom prst="rect">
            <a:avLst/>
          </a:prstGeom>
          <a:noFill/>
        </p:spPr>
        <p:txBody>
          <a:bodyPr wrap="none" rtlCol="0">
            <a:spAutoFit/>
          </a:bodyPr>
          <a:lstStyle/>
          <a:p>
            <a:r>
              <a:rPr lang="en-CA" dirty="0">
                <a:solidFill>
                  <a:schemeClr val="bg1"/>
                </a:solidFill>
                <a:latin typeface="Arial" panose="020B0604020202020204" pitchFamily="34" charset="0"/>
                <a:cs typeface="Arial" panose="020B0604020202020204" pitchFamily="34" charset="0"/>
              </a:rPr>
              <a:t>Front</a:t>
            </a:r>
          </a:p>
        </p:txBody>
      </p:sp>
      <p:pic>
        <p:nvPicPr>
          <p:cNvPr id="21" name="Content Placeholder 4">
            <a:extLst>
              <a:ext uri="{FF2B5EF4-FFF2-40B4-BE49-F238E27FC236}">
                <a16:creationId xmlns:a16="http://schemas.microsoft.com/office/drawing/2014/main" id="{A1497363-63AF-401E-9904-27EB2AE19F7F}"/>
              </a:ext>
            </a:extLst>
          </p:cNvPr>
          <p:cNvPicPr>
            <a:picLocks noChangeAspect="1"/>
          </p:cNvPicPr>
          <p:nvPr/>
        </p:nvPicPr>
        <p:blipFill rotWithShape="1">
          <a:blip r:embed="rId3">
            <a:extLst>
              <a:ext uri="{28A0092B-C50C-407E-A947-70E740481C1C}">
                <a14:useLocalDpi xmlns:a14="http://schemas.microsoft.com/office/drawing/2010/main" val="0"/>
              </a:ext>
            </a:extLst>
          </a:blip>
          <a:srcRect l="67315" r="272"/>
          <a:stretch/>
        </p:blipFill>
        <p:spPr>
          <a:xfrm>
            <a:off x="7101928" y="1895286"/>
            <a:ext cx="3148233" cy="3923257"/>
          </a:xfrm>
          <a:prstGeom prst="rect">
            <a:avLst/>
          </a:prstGeom>
        </p:spPr>
      </p:pic>
      <p:sp>
        <p:nvSpPr>
          <p:cNvPr id="8" name="TextBox 7">
            <a:extLst>
              <a:ext uri="{FF2B5EF4-FFF2-40B4-BE49-F238E27FC236}">
                <a16:creationId xmlns:a16="http://schemas.microsoft.com/office/drawing/2014/main" id="{5CBDF7D0-B582-494E-B70E-28BC4B54C245}"/>
              </a:ext>
            </a:extLst>
          </p:cNvPr>
          <p:cNvSpPr txBox="1"/>
          <p:nvPr/>
        </p:nvSpPr>
        <p:spPr>
          <a:xfrm>
            <a:off x="4729097" y="3759113"/>
            <a:ext cx="1839030" cy="369332"/>
          </a:xfrm>
          <a:prstGeom prst="rect">
            <a:avLst/>
          </a:prstGeom>
          <a:noFill/>
        </p:spPr>
        <p:txBody>
          <a:bodyPr wrap="none" rtlCol="0">
            <a:spAutoFit/>
          </a:bodyPr>
          <a:lstStyle/>
          <a:p>
            <a:r>
              <a:rPr lang="en-CA" dirty="0">
                <a:solidFill>
                  <a:schemeClr val="bg1"/>
                </a:solidFill>
                <a:latin typeface="Arial" panose="020B0604020202020204" pitchFamily="34" charset="0"/>
                <a:cs typeface="Arial" panose="020B0604020202020204" pitchFamily="34" charset="0"/>
              </a:rPr>
              <a:t>Lateral Ventricle</a:t>
            </a:r>
          </a:p>
        </p:txBody>
      </p:sp>
      <p:cxnSp>
        <p:nvCxnSpPr>
          <p:cNvPr id="10" name="Straight Arrow Connector 9">
            <a:extLst>
              <a:ext uri="{FF2B5EF4-FFF2-40B4-BE49-F238E27FC236}">
                <a16:creationId xmlns:a16="http://schemas.microsoft.com/office/drawing/2014/main" id="{4B50CF15-F190-47DD-A898-F1E5976023A7}"/>
              </a:ext>
            </a:extLst>
          </p:cNvPr>
          <p:cNvCxnSpPr>
            <a:cxnSpLocks/>
            <a:stCxn id="8" idx="3"/>
          </p:cNvCxnSpPr>
          <p:nvPr/>
        </p:nvCxnSpPr>
        <p:spPr>
          <a:xfrm>
            <a:off x="6568127" y="3943779"/>
            <a:ext cx="1868996" cy="51047"/>
          </a:xfrm>
          <a:prstGeom prst="straightConnector1">
            <a:avLst/>
          </a:prstGeom>
          <a:ln w="28575" cap="flat" cmpd="sng" algn="ctr">
            <a:solidFill>
              <a:schemeClr val="bg1"/>
            </a:solidFill>
            <a:prstDash val="solid"/>
            <a:round/>
            <a:headEnd type="none" w="med" len="med"/>
            <a:tailEnd type="arrow"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tx1"/>
          </a:fontRef>
        </p:style>
      </p:cxnSp>
      <p:cxnSp>
        <p:nvCxnSpPr>
          <p:cNvPr id="11" name="Straight Arrow Connector 10">
            <a:extLst>
              <a:ext uri="{FF2B5EF4-FFF2-40B4-BE49-F238E27FC236}">
                <a16:creationId xmlns:a16="http://schemas.microsoft.com/office/drawing/2014/main" id="{1E3B5596-5AE6-4A12-AA77-BD1D882E7020}"/>
              </a:ext>
            </a:extLst>
          </p:cNvPr>
          <p:cNvCxnSpPr>
            <a:cxnSpLocks/>
            <a:stCxn id="8" idx="1"/>
          </p:cNvCxnSpPr>
          <p:nvPr/>
        </p:nvCxnSpPr>
        <p:spPr>
          <a:xfrm flipH="1" flipV="1">
            <a:off x="2561617" y="3429000"/>
            <a:ext cx="2167480" cy="514779"/>
          </a:xfrm>
          <a:prstGeom prst="straightConnector1">
            <a:avLst/>
          </a:prstGeom>
          <a:ln w="28575" cap="flat" cmpd="sng" algn="ctr">
            <a:solidFill>
              <a:schemeClr val="bg1"/>
            </a:solidFill>
            <a:prstDash val="solid"/>
            <a:round/>
            <a:headEnd type="none" w="med" len="med"/>
            <a:tailEnd type="arrow"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tx1"/>
          </a:fontRef>
        </p:style>
      </p:cxnSp>
      <p:cxnSp>
        <p:nvCxnSpPr>
          <p:cNvPr id="12" name="Straight Arrow Connector 11">
            <a:extLst>
              <a:ext uri="{FF2B5EF4-FFF2-40B4-BE49-F238E27FC236}">
                <a16:creationId xmlns:a16="http://schemas.microsoft.com/office/drawing/2014/main" id="{8AA52067-DF0C-4927-B315-88DA0D9FA079}"/>
              </a:ext>
            </a:extLst>
          </p:cNvPr>
          <p:cNvCxnSpPr>
            <a:cxnSpLocks/>
            <a:stCxn id="8" idx="3"/>
          </p:cNvCxnSpPr>
          <p:nvPr/>
        </p:nvCxnSpPr>
        <p:spPr>
          <a:xfrm flipV="1">
            <a:off x="6568127" y="3372595"/>
            <a:ext cx="2095975" cy="571184"/>
          </a:xfrm>
          <a:prstGeom prst="straightConnector1">
            <a:avLst/>
          </a:prstGeom>
          <a:ln w="28575" cap="flat" cmpd="sng" algn="ctr">
            <a:solidFill>
              <a:schemeClr val="bg1"/>
            </a:solidFill>
            <a:prstDash val="solid"/>
            <a:round/>
            <a:headEnd type="none" w="med" len="med"/>
            <a:tailEnd type="arrow"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FDD66C47-472D-4DD2-89CB-7B9AE97A5E7E}"/>
              </a:ext>
            </a:extLst>
          </p:cNvPr>
          <p:cNvCxnSpPr>
            <a:cxnSpLocks/>
            <a:stCxn id="8" idx="1"/>
          </p:cNvCxnSpPr>
          <p:nvPr/>
        </p:nvCxnSpPr>
        <p:spPr>
          <a:xfrm flipH="1">
            <a:off x="2775626" y="3943779"/>
            <a:ext cx="1953471" cy="0"/>
          </a:xfrm>
          <a:prstGeom prst="straightConnector1">
            <a:avLst/>
          </a:prstGeom>
          <a:ln w="28575" cap="flat" cmpd="sng" algn="ctr">
            <a:solidFill>
              <a:schemeClr val="bg1"/>
            </a:solidFill>
            <a:prstDash val="solid"/>
            <a:round/>
            <a:headEnd type="none" w="med" len="med"/>
            <a:tailEnd type="arrow"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
        <p:nvSpPr>
          <p:cNvPr id="14" name="TextBox 13">
            <a:extLst>
              <a:ext uri="{FF2B5EF4-FFF2-40B4-BE49-F238E27FC236}">
                <a16:creationId xmlns:a16="http://schemas.microsoft.com/office/drawing/2014/main" id="{B9486FCF-DBBB-4D74-8D8F-4D687FD79918}"/>
              </a:ext>
            </a:extLst>
          </p:cNvPr>
          <p:cNvSpPr txBox="1"/>
          <p:nvPr/>
        </p:nvSpPr>
        <p:spPr>
          <a:xfrm>
            <a:off x="5306211" y="2257310"/>
            <a:ext cx="684803" cy="369332"/>
          </a:xfrm>
          <a:prstGeom prst="rect">
            <a:avLst/>
          </a:prstGeom>
          <a:noFill/>
        </p:spPr>
        <p:txBody>
          <a:bodyPr wrap="none" rtlCol="0">
            <a:spAutoFit/>
          </a:bodyPr>
          <a:lstStyle/>
          <a:p>
            <a:r>
              <a:rPr lang="en-CA" dirty="0">
                <a:solidFill>
                  <a:schemeClr val="bg1"/>
                </a:solidFill>
                <a:latin typeface="Arial" panose="020B0604020202020204" pitchFamily="34" charset="0"/>
                <a:cs typeface="Arial" panose="020B0604020202020204" pitchFamily="34" charset="0"/>
              </a:rPr>
              <a:t>Sulci</a:t>
            </a:r>
          </a:p>
        </p:txBody>
      </p:sp>
      <p:cxnSp>
        <p:nvCxnSpPr>
          <p:cNvPr id="15" name="Straight Arrow Connector 14">
            <a:extLst>
              <a:ext uri="{FF2B5EF4-FFF2-40B4-BE49-F238E27FC236}">
                <a16:creationId xmlns:a16="http://schemas.microsoft.com/office/drawing/2014/main" id="{4F56353B-1918-48AD-B0EE-0E94E24AE4ED}"/>
              </a:ext>
            </a:extLst>
          </p:cNvPr>
          <p:cNvCxnSpPr>
            <a:cxnSpLocks/>
            <a:stCxn id="14" idx="1"/>
          </p:cNvCxnSpPr>
          <p:nvPr/>
        </p:nvCxnSpPr>
        <p:spPr>
          <a:xfrm flipH="1">
            <a:off x="3236068" y="2441976"/>
            <a:ext cx="2070143" cy="987024"/>
          </a:xfrm>
          <a:prstGeom prst="straightConnector1">
            <a:avLst/>
          </a:prstGeom>
          <a:ln w="28575" cap="flat" cmpd="sng" algn="ctr">
            <a:solidFill>
              <a:schemeClr val="bg1"/>
            </a:solidFill>
            <a:prstDash val="solid"/>
            <a:round/>
            <a:headEnd type="none" w="med" len="med"/>
            <a:tailEnd type="arrow"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tx1"/>
          </a:fontRef>
        </p:style>
      </p:cxnSp>
      <p:cxnSp>
        <p:nvCxnSpPr>
          <p:cNvPr id="16" name="Straight Arrow Connector 15">
            <a:extLst>
              <a:ext uri="{FF2B5EF4-FFF2-40B4-BE49-F238E27FC236}">
                <a16:creationId xmlns:a16="http://schemas.microsoft.com/office/drawing/2014/main" id="{38CBB164-6923-4DFE-9AB1-FADD8522A6CE}"/>
              </a:ext>
            </a:extLst>
          </p:cNvPr>
          <p:cNvCxnSpPr>
            <a:cxnSpLocks/>
            <a:stCxn id="14" idx="3"/>
          </p:cNvCxnSpPr>
          <p:nvPr/>
        </p:nvCxnSpPr>
        <p:spPr>
          <a:xfrm>
            <a:off x="5991014" y="2441976"/>
            <a:ext cx="2128339" cy="359590"/>
          </a:xfrm>
          <a:prstGeom prst="straightConnector1">
            <a:avLst/>
          </a:prstGeom>
          <a:ln w="28575" cap="flat" cmpd="sng" algn="ctr">
            <a:solidFill>
              <a:schemeClr val="bg1"/>
            </a:solidFill>
            <a:prstDash val="solid"/>
            <a:round/>
            <a:headEnd type="none" w="med" len="med"/>
            <a:tailEnd type="arrow"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61CC0FC7-C8D6-45FD-83AD-64EF7C560945}"/>
              </a:ext>
            </a:extLst>
          </p:cNvPr>
          <p:cNvCxnSpPr>
            <a:cxnSpLocks/>
            <a:stCxn id="14" idx="1"/>
          </p:cNvCxnSpPr>
          <p:nvPr/>
        </p:nvCxnSpPr>
        <p:spPr>
          <a:xfrm flipH="1">
            <a:off x="2859932" y="2441976"/>
            <a:ext cx="2446279" cy="242858"/>
          </a:xfrm>
          <a:prstGeom prst="straightConnector1">
            <a:avLst/>
          </a:prstGeom>
          <a:ln w="28575" cap="flat" cmpd="sng" algn="ctr">
            <a:solidFill>
              <a:schemeClr val="bg1"/>
            </a:solidFill>
            <a:prstDash val="solid"/>
            <a:round/>
            <a:headEnd type="none" w="med" len="med"/>
            <a:tailEnd type="arrow"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4CC28E5E-0855-4DEB-9D4C-35B803347EF9}"/>
              </a:ext>
            </a:extLst>
          </p:cNvPr>
          <p:cNvCxnSpPr>
            <a:cxnSpLocks/>
            <a:stCxn id="14" idx="3"/>
          </p:cNvCxnSpPr>
          <p:nvPr/>
        </p:nvCxnSpPr>
        <p:spPr>
          <a:xfrm>
            <a:off x="5991014" y="2441976"/>
            <a:ext cx="1985667" cy="871913"/>
          </a:xfrm>
          <a:prstGeom prst="straightConnector1">
            <a:avLst/>
          </a:prstGeom>
          <a:ln w="28575" cap="flat" cmpd="sng" algn="ctr">
            <a:solidFill>
              <a:schemeClr val="bg1"/>
            </a:solidFill>
            <a:prstDash val="solid"/>
            <a:round/>
            <a:headEnd type="none" w="med" len="med"/>
            <a:tailEnd type="arrow"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5225414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F5846-2183-45D0-868E-96654C249D48}"/>
              </a:ext>
            </a:extLst>
          </p:cNvPr>
          <p:cNvSpPr>
            <a:spLocks noGrp="1"/>
          </p:cNvSpPr>
          <p:nvPr>
            <p:ph type="title"/>
          </p:nvPr>
        </p:nvSpPr>
        <p:spPr/>
        <p:txBody>
          <a:bodyPr>
            <a:normAutofit/>
          </a:bodyPr>
          <a:lstStyle/>
          <a:p>
            <a:r>
              <a:rPr lang="en-CA" sz="4000" dirty="0"/>
              <a:t>Preprocessing – Contrast Enhancement</a:t>
            </a:r>
          </a:p>
        </p:txBody>
      </p:sp>
      <p:pic>
        <p:nvPicPr>
          <p:cNvPr id="5" name="Content Placeholder 4">
            <a:extLst>
              <a:ext uri="{FF2B5EF4-FFF2-40B4-BE49-F238E27FC236}">
                <a16:creationId xmlns:a16="http://schemas.microsoft.com/office/drawing/2014/main" id="{5341D126-DF45-48D2-925B-F182004D7674}"/>
              </a:ext>
            </a:extLst>
          </p:cNvPr>
          <p:cNvPicPr>
            <a:picLocks noGrp="1" noChangeAspect="1"/>
          </p:cNvPicPr>
          <p:nvPr>
            <p:ph idx="1"/>
          </p:nvPr>
        </p:nvPicPr>
        <p:blipFill>
          <a:blip r:embed="rId3"/>
          <a:stretch>
            <a:fillRect/>
          </a:stretch>
        </p:blipFill>
        <p:spPr>
          <a:xfrm>
            <a:off x="724062" y="1690688"/>
            <a:ext cx="2704780" cy="3083601"/>
          </a:xfrm>
        </p:spPr>
      </p:pic>
      <p:sp>
        <p:nvSpPr>
          <p:cNvPr id="6" name="TextBox 5">
            <a:extLst>
              <a:ext uri="{FF2B5EF4-FFF2-40B4-BE49-F238E27FC236}">
                <a16:creationId xmlns:a16="http://schemas.microsoft.com/office/drawing/2014/main" id="{21760385-7620-4747-8492-E26F88757D7C}"/>
              </a:ext>
            </a:extLst>
          </p:cNvPr>
          <p:cNvSpPr txBox="1"/>
          <p:nvPr/>
        </p:nvSpPr>
        <p:spPr>
          <a:xfrm>
            <a:off x="1253368" y="4982646"/>
            <a:ext cx="1685077" cy="369332"/>
          </a:xfrm>
          <a:prstGeom prst="rect">
            <a:avLst/>
          </a:prstGeom>
          <a:noFill/>
        </p:spPr>
        <p:txBody>
          <a:bodyPr wrap="none" rtlCol="0">
            <a:spAutoFit/>
          </a:bodyPr>
          <a:lstStyle/>
          <a:p>
            <a:r>
              <a:rPr lang="en-CA" dirty="0">
                <a:solidFill>
                  <a:schemeClr val="bg1"/>
                </a:solidFill>
                <a:latin typeface="Arial" panose="020B0604020202020204" pitchFamily="34" charset="0"/>
                <a:cs typeface="Arial" panose="020B0604020202020204" pitchFamily="34" charset="0"/>
              </a:rPr>
              <a:t>Original Image</a:t>
            </a:r>
          </a:p>
        </p:txBody>
      </p:sp>
    </p:spTree>
    <p:extLst>
      <p:ext uri="{BB962C8B-B14F-4D97-AF65-F5344CB8AC3E}">
        <p14:creationId xmlns:p14="http://schemas.microsoft.com/office/powerpoint/2010/main" val="2965102080"/>
      </p:ext>
    </p:extLst>
  </p:cSld>
  <p:clrMapOvr>
    <a:masterClrMapping/>
  </p:clrMapOvr>
  <mc:AlternateContent xmlns:mc="http://schemas.openxmlformats.org/markup-compatibility/2006">
    <mc:Choice xmlns:p14="http://schemas.microsoft.com/office/powerpoint/2010/main" Requires="p14">
      <p:transition p14:dur="200" advClick="0" advTm="0">
        <p:fade/>
      </p:transition>
    </mc:Choice>
    <mc:Fallback>
      <p:transition advClick="0"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C2431F-21F8-408D-BB4D-5D11507AB2C3}"/>
              </a:ext>
            </a:extLst>
          </p:cNvPr>
          <p:cNvSpPr>
            <a:spLocks noGrp="1"/>
          </p:cNvSpPr>
          <p:nvPr>
            <p:ph type="title"/>
          </p:nvPr>
        </p:nvSpPr>
        <p:spPr/>
        <p:txBody>
          <a:bodyPr/>
          <a:lstStyle/>
          <a:p>
            <a:r>
              <a:rPr lang="en-CA" sz="4000">
                <a:effectLst>
                  <a:glow rad="38100">
                    <a:prstClr val="white">
                      <a:alpha val="40000"/>
                    </a:prstClr>
                  </a:glow>
                  <a:outerShdw blurRad="76200" dist="38100" algn="ctr" rotWithShape="0">
                    <a:srgbClr val="4472C4">
                      <a:lumMod val="20000"/>
                      <a:lumOff val="80000"/>
                      <a:alpha val="99000"/>
                    </a:srgbClr>
                  </a:outerShdw>
                </a:effectLst>
                <a:latin typeface="Arial"/>
                <a:ea typeface="+mj-lt"/>
                <a:cs typeface="+mj-lt"/>
              </a:rPr>
              <a:t>Introduction of Alzheimer’s Disease</a:t>
            </a:r>
            <a:r>
              <a:rPr lang="en-CA" sz="4000">
                <a:effectLst>
                  <a:glow rad="38100">
                    <a:prstClr val="white">
                      <a:alpha val="40000"/>
                    </a:prstClr>
                  </a:glow>
                  <a:outerShdw blurRad="76200" dist="38100" algn="ctr" rotWithShape="0">
                    <a:srgbClr val="4472C4">
                      <a:lumMod val="20000"/>
                      <a:lumOff val="80000"/>
                      <a:alpha val="99000"/>
                    </a:srgbClr>
                  </a:outerShdw>
                </a:effectLst>
                <a:ea typeface="+mj-lt"/>
                <a:cs typeface="+mj-lt"/>
              </a:rPr>
              <a:t> </a:t>
            </a:r>
            <a:endParaRPr lang="en-US" sz="4000"/>
          </a:p>
        </p:txBody>
      </p:sp>
      <p:sp>
        <p:nvSpPr>
          <p:cNvPr id="5" name="Content Placeholder 4">
            <a:extLst>
              <a:ext uri="{FF2B5EF4-FFF2-40B4-BE49-F238E27FC236}">
                <a16:creationId xmlns:a16="http://schemas.microsoft.com/office/drawing/2014/main" id="{6C8B1971-7538-46EE-813B-E3796668D979}"/>
              </a:ext>
            </a:extLst>
          </p:cNvPr>
          <p:cNvSpPr>
            <a:spLocks noGrp="1"/>
          </p:cNvSpPr>
          <p:nvPr>
            <p:ph idx="1"/>
          </p:nvPr>
        </p:nvSpPr>
        <p:spPr>
          <a:xfrm>
            <a:off x="838200" y="1825625"/>
            <a:ext cx="9275618" cy="3711575"/>
          </a:xfrm>
        </p:spPr>
        <p:txBody>
          <a:bodyPr vert="horz" lIns="91440" tIns="45720" rIns="91440" bIns="45720" rtlCol="0" anchor="t">
            <a:noAutofit/>
          </a:bodyPr>
          <a:lstStyle/>
          <a:p>
            <a:pPr>
              <a:lnSpc>
                <a:spcPct val="120000"/>
              </a:lnSpc>
            </a:pPr>
            <a:r>
              <a:rPr lang="en-CA" sz="2000" b="1"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mn-lt"/>
                <a:cs typeface="+mn-lt"/>
              </a:rPr>
              <a:t>Alzheimer’s disease (AD) </a:t>
            </a:r>
          </a:p>
          <a:p>
            <a:pPr lvl="1">
              <a:lnSpc>
                <a:spcPct val="120000"/>
              </a:lnSpc>
            </a:pPr>
            <a:r>
              <a:rPr lang="en-CA" sz="18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mn-lt"/>
                <a:cs typeface="+mn-lt"/>
              </a:rPr>
              <a:t>A progressive neurodegenerative disorder resulting in memory loss, cognitive impairment, behavioural changes, and eventually death</a:t>
            </a:r>
            <a:endParaRPr lang="en-CA" sz="18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cs typeface="Calibri" panose="020F0502020204030204"/>
            </a:endParaRPr>
          </a:p>
          <a:p>
            <a:pPr>
              <a:lnSpc>
                <a:spcPct val="120000"/>
              </a:lnSpc>
            </a:pPr>
            <a:endParaRPr lang="en-CA" sz="18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cs typeface="Calibri" panose="020F0502020204030204"/>
            </a:endParaRPr>
          </a:p>
          <a:p>
            <a:pPr>
              <a:lnSpc>
                <a:spcPct val="120000"/>
              </a:lnSpc>
            </a:pPr>
            <a:r>
              <a:rPr lang="en-CA" sz="20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mn-lt"/>
                <a:cs typeface="+mn-lt"/>
              </a:rPr>
              <a:t>Pathophysiology: </a:t>
            </a:r>
            <a:endParaRPr lang="en-CA" sz="20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cs typeface="Arial"/>
            </a:endParaRPr>
          </a:p>
          <a:p>
            <a:pPr lvl="1">
              <a:lnSpc>
                <a:spcPct val="120000"/>
              </a:lnSpc>
              <a:buFont typeface="Calibri" panose="05000000000000000000" pitchFamily="2" charset="2"/>
              <a:buChar char="-"/>
            </a:pPr>
            <a:r>
              <a:rPr lang="en-CA" sz="18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mn-lt"/>
                <a:cs typeface="+mn-lt"/>
              </a:rPr>
              <a:t>Beta Protein Plaques</a:t>
            </a:r>
          </a:p>
          <a:p>
            <a:pPr lvl="1">
              <a:lnSpc>
                <a:spcPct val="120000"/>
              </a:lnSpc>
              <a:buFont typeface="Calibri" panose="05000000000000000000" pitchFamily="2" charset="2"/>
              <a:buChar char="-"/>
            </a:pPr>
            <a:r>
              <a:rPr lang="en-CA" sz="18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mn-lt"/>
                <a:cs typeface="+mn-lt"/>
              </a:rPr>
              <a:t>Tau Protein Tangles</a:t>
            </a:r>
            <a:endParaRPr lang="en-CA" sz="18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cs typeface="Calibri" panose="020F0502020204030204"/>
            </a:endParaRPr>
          </a:p>
        </p:txBody>
      </p:sp>
      <p:pic>
        <p:nvPicPr>
          <p:cNvPr id="6" name="Picture 5">
            <a:extLst>
              <a:ext uri="{FF2B5EF4-FFF2-40B4-BE49-F238E27FC236}">
                <a16:creationId xmlns:a16="http://schemas.microsoft.com/office/drawing/2014/main" id="{F285639C-0CEA-48F1-B655-D569ECF71E51}"/>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5777089" y="3323502"/>
            <a:ext cx="4336729" cy="2439410"/>
          </a:xfrm>
          <a:prstGeom prst="rect">
            <a:avLst/>
          </a:prstGeom>
        </p:spPr>
      </p:pic>
    </p:spTree>
    <p:extLst>
      <p:ext uri="{BB962C8B-B14F-4D97-AF65-F5344CB8AC3E}">
        <p14:creationId xmlns:p14="http://schemas.microsoft.com/office/powerpoint/2010/main" val="2119662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F5846-2183-45D0-868E-96654C249D48}"/>
              </a:ext>
            </a:extLst>
          </p:cNvPr>
          <p:cNvSpPr>
            <a:spLocks noGrp="1"/>
          </p:cNvSpPr>
          <p:nvPr>
            <p:ph type="title"/>
          </p:nvPr>
        </p:nvSpPr>
        <p:spPr/>
        <p:txBody>
          <a:bodyPr>
            <a:normAutofit/>
          </a:bodyPr>
          <a:lstStyle/>
          <a:p>
            <a:r>
              <a:rPr lang="en-CA" sz="4000" dirty="0"/>
              <a:t>Preprocessing – Contrast Enhancement</a:t>
            </a:r>
          </a:p>
        </p:txBody>
      </p:sp>
      <p:pic>
        <p:nvPicPr>
          <p:cNvPr id="5" name="Content Placeholder 4">
            <a:extLst>
              <a:ext uri="{FF2B5EF4-FFF2-40B4-BE49-F238E27FC236}">
                <a16:creationId xmlns:a16="http://schemas.microsoft.com/office/drawing/2014/main" id="{5341D126-DF45-48D2-925B-F182004D7674}"/>
              </a:ext>
            </a:extLst>
          </p:cNvPr>
          <p:cNvPicPr>
            <a:picLocks noGrp="1" noChangeAspect="1"/>
          </p:cNvPicPr>
          <p:nvPr>
            <p:ph idx="1"/>
          </p:nvPr>
        </p:nvPicPr>
        <p:blipFill>
          <a:blip r:embed="rId3"/>
          <a:stretch>
            <a:fillRect/>
          </a:stretch>
        </p:blipFill>
        <p:spPr>
          <a:xfrm>
            <a:off x="724062" y="1690688"/>
            <a:ext cx="2704780" cy="3083601"/>
          </a:xfrm>
        </p:spPr>
      </p:pic>
      <p:sp>
        <p:nvSpPr>
          <p:cNvPr id="6" name="TextBox 5">
            <a:extLst>
              <a:ext uri="{FF2B5EF4-FFF2-40B4-BE49-F238E27FC236}">
                <a16:creationId xmlns:a16="http://schemas.microsoft.com/office/drawing/2014/main" id="{21760385-7620-4747-8492-E26F88757D7C}"/>
              </a:ext>
            </a:extLst>
          </p:cNvPr>
          <p:cNvSpPr txBox="1"/>
          <p:nvPr/>
        </p:nvSpPr>
        <p:spPr>
          <a:xfrm>
            <a:off x="1253368" y="4982646"/>
            <a:ext cx="1685077" cy="369332"/>
          </a:xfrm>
          <a:prstGeom prst="rect">
            <a:avLst/>
          </a:prstGeom>
          <a:noFill/>
        </p:spPr>
        <p:txBody>
          <a:bodyPr wrap="none" rtlCol="0">
            <a:spAutoFit/>
          </a:bodyPr>
          <a:lstStyle/>
          <a:p>
            <a:r>
              <a:rPr lang="en-CA" dirty="0">
                <a:solidFill>
                  <a:schemeClr val="bg1"/>
                </a:solidFill>
                <a:latin typeface="Arial" panose="020B0604020202020204" pitchFamily="34" charset="0"/>
                <a:cs typeface="Arial" panose="020B0604020202020204" pitchFamily="34" charset="0"/>
              </a:rPr>
              <a:t>Original Image</a:t>
            </a:r>
          </a:p>
        </p:txBody>
      </p:sp>
      <p:pic>
        <p:nvPicPr>
          <p:cNvPr id="8" name="Picture 7">
            <a:extLst>
              <a:ext uri="{FF2B5EF4-FFF2-40B4-BE49-F238E27FC236}">
                <a16:creationId xmlns:a16="http://schemas.microsoft.com/office/drawing/2014/main" id="{95AD6D71-EF30-4E7E-A290-C0E110798B28}"/>
              </a:ext>
            </a:extLst>
          </p:cNvPr>
          <p:cNvPicPr>
            <a:picLocks noChangeAspect="1"/>
          </p:cNvPicPr>
          <p:nvPr/>
        </p:nvPicPr>
        <p:blipFill>
          <a:blip r:embed="rId4"/>
          <a:stretch>
            <a:fillRect/>
          </a:stretch>
        </p:blipFill>
        <p:spPr>
          <a:xfrm>
            <a:off x="3292529" y="1648976"/>
            <a:ext cx="2752963" cy="3247280"/>
          </a:xfrm>
          <a:prstGeom prst="rect">
            <a:avLst/>
          </a:prstGeom>
        </p:spPr>
      </p:pic>
      <p:sp>
        <p:nvSpPr>
          <p:cNvPr id="9" name="TextBox 8">
            <a:extLst>
              <a:ext uri="{FF2B5EF4-FFF2-40B4-BE49-F238E27FC236}">
                <a16:creationId xmlns:a16="http://schemas.microsoft.com/office/drawing/2014/main" id="{8B5C821F-567E-480A-A043-E561F219C3A3}"/>
              </a:ext>
            </a:extLst>
          </p:cNvPr>
          <p:cNvSpPr txBox="1"/>
          <p:nvPr/>
        </p:nvSpPr>
        <p:spPr>
          <a:xfrm>
            <a:off x="3602750" y="4982646"/>
            <a:ext cx="2262222" cy="369332"/>
          </a:xfrm>
          <a:prstGeom prst="rect">
            <a:avLst/>
          </a:prstGeom>
          <a:noFill/>
        </p:spPr>
        <p:txBody>
          <a:bodyPr wrap="none" rtlCol="0">
            <a:spAutoFit/>
          </a:bodyPr>
          <a:lstStyle/>
          <a:p>
            <a:r>
              <a:rPr lang="en-CA" dirty="0">
                <a:solidFill>
                  <a:schemeClr val="bg1"/>
                </a:solidFill>
                <a:latin typeface="Arial" panose="020B0604020202020204" pitchFamily="34" charset="0"/>
                <a:cs typeface="Arial" panose="020B0604020202020204" pitchFamily="34" charset="0"/>
              </a:rPr>
              <a:t>Contrast Adjustment</a:t>
            </a:r>
          </a:p>
        </p:txBody>
      </p:sp>
    </p:spTree>
    <p:extLst>
      <p:ext uri="{BB962C8B-B14F-4D97-AF65-F5344CB8AC3E}">
        <p14:creationId xmlns:p14="http://schemas.microsoft.com/office/powerpoint/2010/main" val="3700281760"/>
      </p:ext>
    </p:extLst>
  </p:cSld>
  <p:clrMapOvr>
    <a:masterClrMapping/>
  </p:clrMapOvr>
  <mc:AlternateContent xmlns:mc="http://schemas.openxmlformats.org/markup-compatibility/2006">
    <mc:Choice xmlns:p14="http://schemas.microsoft.com/office/powerpoint/2010/main" Requires="p14">
      <p:transition p14:dur="400">
        <p:fade/>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F5846-2183-45D0-868E-96654C249D48}"/>
              </a:ext>
            </a:extLst>
          </p:cNvPr>
          <p:cNvSpPr>
            <a:spLocks noGrp="1"/>
          </p:cNvSpPr>
          <p:nvPr>
            <p:ph type="title"/>
          </p:nvPr>
        </p:nvSpPr>
        <p:spPr/>
        <p:txBody>
          <a:bodyPr>
            <a:normAutofit/>
          </a:bodyPr>
          <a:lstStyle/>
          <a:p>
            <a:r>
              <a:rPr lang="en-CA" sz="4000" dirty="0"/>
              <a:t>Preprocessing – Denoising</a:t>
            </a:r>
          </a:p>
        </p:txBody>
      </p:sp>
      <p:pic>
        <p:nvPicPr>
          <p:cNvPr id="5" name="Content Placeholder 4">
            <a:extLst>
              <a:ext uri="{FF2B5EF4-FFF2-40B4-BE49-F238E27FC236}">
                <a16:creationId xmlns:a16="http://schemas.microsoft.com/office/drawing/2014/main" id="{5341D126-DF45-48D2-925B-F182004D7674}"/>
              </a:ext>
            </a:extLst>
          </p:cNvPr>
          <p:cNvPicPr>
            <a:picLocks noGrp="1" noChangeAspect="1"/>
          </p:cNvPicPr>
          <p:nvPr>
            <p:ph idx="1"/>
          </p:nvPr>
        </p:nvPicPr>
        <p:blipFill>
          <a:blip r:embed="rId3"/>
          <a:stretch>
            <a:fillRect/>
          </a:stretch>
        </p:blipFill>
        <p:spPr>
          <a:xfrm>
            <a:off x="724062" y="1690688"/>
            <a:ext cx="2704780" cy="3083601"/>
          </a:xfrm>
        </p:spPr>
      </p:pic>
      <p:sp>
        <p:nvSpPr>
          <p:cNvPr id="6" name="TextBox 5">
            <a:extLst>
              <a:ext uri="{FF2B5EF4-FFF2-40B4-BE49-F238E27FC236}">
                <a16:creationId xmlns:a16="http://schemas.microsoft.com/office/drawing/2014/main" id="{21760385-7620-4747-8492-E26F88757D7C}"/>
              </a:ext>
            </a:extLst>
          </p:cNvPr>
          <p:cNvSpPr txBox="1"/>
          <p:nvPr/>
        </p:nvSpPr>
        <p:spPr>
          <a:xfrm>
            <a:off x="1253368" y="4982646"/>
            <a:ext cx="1685077" cy="369332"/>
          </a:xfrm>
          <a:prstGeom prst="rect">
            <a:avLst/>
          </a:prstGeom>
          <a:noFill/>
        </p:spPr>
        <p:txBody>
          <a:bodyPr wrap="none" rtlCol="0">
            <a:spAutoFit/>
          </a:bodyPr>
          <a:lstStyle/>
          <a:p>
            <a:r>
              <a:rPr lang="en-CA" dirty="0">
                <a:solidFill>
                  <a:schemeClr val="bg1"/>
                </a:solidFill>
                <a:latin typeface="Arial" panose="020B0604020202020204" pitchFamily="34" charset="0"/>
                <a:cs typeface="Arial" panose="020B0604020202020204" pitchFamily="34" charset="0"/>
              </a:rPr>
              <a:t>Original Image</a:t>
            </a:r>
          </a:p>
        </p:txBody>
      </p:sp>
      <p:pic>
        <p:nvPicPr>
          <p:cNvPr id="8" name="Picture 7">
            <a:extLst>
              <a:ext uri="{FF2B5EF4-FFF2-40B4-BE49-F238E27FC236}">
                <a16:creationId xmlns:a16="http://schemas.microsoft.com/office/drawing/2014/main" id="{95AD6D71-EF30-4E7E-A290-C0E110798B28}"/>
              </a:ext>
            </a:extLst>
          </p:cNvPr>
          <p:cNvPicPr>
            <a:picLocks noChangeAspect="1"/>
          </p:cNvPicPr>
          <p:nvPr/>
        </p:nvPicPr>
        <p:blipFill>
          <a:blip r:embed="rId4"/>
          <a:stretch>
            <a:fillRect/>
          </a:stretch>
        </p:blipFill>
        <p:spPr>
          <a:xfrm>
            <a:off x="3292529" y="1648976"/>
            <a:ext cx="2752963" cy="3247280"/>
          </a:xfrm>
          <a:prstGeom prst="rect">
            <a:avLst/>
          </a:prstGeom>
        </p:spPr>
      </p:pic>
      <p:sp>
        <p:nvSpPr>
          <p:cNvPr id="9" name="TextBox 8">
            <a:extLst>
              <a:ext uri="{FF2B5EF4-FFF2-40B4-BE49-F238E27FC236}">
                <a16:creationId xmlns:a16="http://schemas.microsoft.com/office/drawing/2014/main" id="{8B5C821F-567E-480A-A043-E561F219C3A3}"/>
              </a:ext>
            </a:extLst>
          </p:cNvPr>
          <p:cNvSpPr txBox="1"/>
          <p:nvPr/>
        </p:nvSpPr>
        <p:spPr>
          <a:xfrm>
            <a:off x="3602750" y="4982646"/>
            <a:ext cx="2262222" cy="369332"/>
          </a:xfrm>
          <a:prstGeom prst="rect">
            <a:avLst/>
          </a:prstGeom>
          <a:noFill/>
        </p:spPr>
        <p:txBody>
          <a:bodyPr wrap="none" rtlCol="0">
            <a:spAutoFit/>
          </a:bodyPr>
          <a:lstStyle/>
          <a:p>
            <a:r>
              <a:rPr lang="en-CA" dirty="0">
                <a:solidFill>
                  <a:schemeClr val="bg1"/>
                </a:solidFill>
                <a:latin typeface="Arial" panose="020B0604020202020204" pitchFamily="34" charset="0"/>
                <a:cs typeface="Arial" panose="020B0604020202020204" pitchFamily="34" charset="0"/>
              </a:rPr>
              <a:t>Contrast Adjustment</a:t>
            </a:r>
          </a:p>
        </p:txBody>
      </p:sp>
      <p:pic>
        <p:nvPicPr>
          <p:cNvPr id="4" name="Picture 3">
            <a:extLst>
              <a:ext uri="{FF2B5EF4-FFF2-40B4-BE49-F238E27FC236}">
                <a16:creationId xmlns:a16="http://schemas.microsoft.com/office/drawing/2014/main" id="{AAD6668A-E04A-4AF9-B4FF-366F29D75EB0}"/>
              </a:ext>
            </a:extLst>
          </p:cNvPr>
          <p:cNvPicPr>
            <a:picLocks noChangeAspect="1"/>
          </p:cNvPicPr>
          <p:nvPr/>
        </p:nvPicPr>
        <p:blipFill>
          <a:blip r:embed="rId5"/>
          <a:stretch>
            <a:fillRect/>
          </a:stretch>
        </p:blipFill>
        <p:spPr>
          <a:xfrm>
            <a:off x="6094829" y="1690689"/>
            <a:ext cx="2619860" cy="3205568"/>
          </a:xfrm>
          <a:prstGeom prst="rect">
            <a:avLst/>
          </a:prstGeom>
        </p:spPr>
      </p:pic>
      <p:sp>
        <p:nvSpPr>
          <p:cNvPr id="10" name="TextBox 9">
            <a:extLst>
              <a:ext uri="{FF2B5EF4-FFF2-40B4-BE49-F238E27FC236}">
                <a16:creationId xmlns:a16="http://schemas.microsoft.com/office/drawing/2014/main" id="{D45E33E6-F9C6-4E00-897A-5FC65F0C62BF}"/>
              </a:ext>
            </a:extLst>
          </p:cNvPr>
          <p:cNvSpPr txBox="1"/>
          <p:nvPr/>
        </p:nvSpPr>
        <p:spPr>
          <a:xfrm>
            <a:off x="6818920" y="4982646"/>
            <a:ext cx="1210588" cy="369332"/>
          </a:xfrm>
          <a:prstGeom prst="rect">
            <a:avLst/>
          </a:prstGeom>
          <a:noFill/>
        </p:spPr>
        <p:txBody>
          <a:bodyPr wrap="none" rtlCol="0">
            <a:spAutoFit/>
          </a:bodyPr>
          <a:lstStyle/>
          <a:p>
            <a:r>
              <a:rPr lang="en-CA" dirty="0">
                <a:solidFill>
                  <a:schemeClr val="bg1"/>
                </a:solidFill>
                <a:latin typeface="Arial" panose="020B0604020202020204" pitchFamily="34" charset="0"/>
                <a:cs typeface="Arial" panose="020B0604020202020204" pitchFamily="34" charset="0"/>
              </a:rPr>
              <a:t>Denoising</a:t>
            </a:r>
          </a:p>
        </p:txBody>
      </p:sp>
    </p:spTree>
    <p:extLst>
      <p:ext uri="{BB962C8B-B14F-4D97-AF65-F5344CB8AC3E}">
        <p14:creationId xmlns:p14="http://schemas.microsoft.com/office/powerpoint/2010/main" val="1308046851"/>
      </p:ext>
    </p:extLst>
  </p:cSld>
  <p:clrMapOvr>
    <a:masterClrMapping/>
  </p:clrMapOvr>
  <mc:AlternateContent xmlns:mc="http://schemas.openxmlformats.org/markup-compatibility/2006">
    <mc:Choice xmlns:p14="http://schemas.microsoft.com/office/powerpoint/2010/main" Requires="p14">
      <p:transition p14:dur="400">
        <p:fade/>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F5846-2183-45D0-868E-96654C249D48}"/>
              </a:ext>
            </a:extLst>
          </p:cNvPr>
          <p:cNvSpPr>
            <a:spLocks noGrp="1"/>
          </p:cNvSpPr>
          <p:nvPr>
            <p:ph type="title"/>
          </p:nvPr>
        </p:nvSpPr>
        <p:spPr/>
        <p:txBody>
          <a:bodyPr>
            <a:normAutofit/>
          </a:bodyPr>
          <a:lstStyle/>
          <a:p>
            <a:r>
              <a:rPr lang="en-CA" sz="4000" dirty="0"/>
              <a:t>Preprocessing – Intensity Normalizing</a:t>
            </a:r>
          </a:p>
        </p:txBody>
      </p:sp>
      <p:pic>
        <p:nvPicPr>
          <p:cNvPr id="5" name="Content Placeholder 4">
            <a:extLst>
              <a:ext uri="{FF2B5EF4-FFF2-40B4-BE49-F238E27FC236}">
                <a16:creationId xmlns:a16="http://schemas.microsoft.com/office/drawing/2014/main" id="{5341D126-DF45-48D2-925B-F182004D7674}"/>
              </a:ext>
            </a:extLst>
          </p:cNvPr>
          <p:cNvPicPr>
            <a:picLocks noGrp="1" noChangeAspect="1"/>
          </p:cNvPicPr>
          <p:nvPr>
            <p:ph idx="1"/>
          </p:nvPr>
        </p:nvPicPr>
        <p:blipFill>
          <a:blip r:embed="rId3"/>
          <a:stretch>
            <a:fillRect/>
          </a:stretch>
        </p:blipFill>
        <p:spPr>
          <a:xfrm>
            <a:off x="724062" y="1690688"/>
            <a:ext cx="2704780" cy="3083601"/>
          </a:xfrm>
        </p:spPr>
      </p:pic>
      <p:sp>
        <p:nvSpPr>
          <p:cNvPr id="6" name="TextBox 5">
            <a:extLst>
              <a:ext uri="{FF2B5EF4-FFF2-40B4-BE49-F238E27FC236}">
                <a16:creationId xmlns:a16="http://schemas.microsoft.com/office/drawing/2014/main" id="{21760385-7620-4747-8492-E26F88757D7C}"/>
              </a:ext>
            </a:extLst>
          </p:cNvPr>
          <p:cNvSpPr txBox="1"/>
          <p:nvPr/>
        </p:nvSpPr>
        <p:spPr>
          <a:xfrm>
            <a:off x="1253368" y="4982646"/>
            <a:ext cx="1685077" cy="369332"/>
          </a:xfrm>
          <a:prstGeom prst="rect">
            <a:avLst/>
          </a:prstGeom>
          <a:noFill/>
        </p:spPr>
        <p:txBody>
          <a:bodyPr wrap="none" rtlCol="0">
            <a:spAutoFit/>
          </a:bodyPr>
          <a:lstStyle/>
          <a:p>
            <a:r>
              <a:rPr lang="en-CA" dirty="0">
                <a:solidFill>
                  <a:schemeClr val="bg1"/>
                </a:solidFill>
                <a:latin typeface="Arial" panose="020B0604020202020204" pitchFamily="34" charset="0"/>
                <a:cs typeface="Arial" panose="020B0604020202020204" pitchFamily="34" charset="0"/>
              </a:rPr>
              <a:t>Original Image</a:t>
            </a:r>
          </a:p>
        </p:txBody>
      </p:sp>
      <p:pic>
        <p:nvPicPr>
          <p:cNvPr id="8" name="Picture 7">
            <a:extLst>
              <a:ext uri="{FF2B5EF4-FFF2-40B4-BE49-F238E27FC236}">
                <a16:creationId xmlns:a16="http://schemas.microsoft.com/office/drawing/2014/main" id="{95AD6D71-EF30-4E7E-A290-C0E110798B28}"/>
              </a:ext>
            </a:extLst>
          </p:cNvPr>
          <p:cNvPicPr>
            <a:picLocks noChangeAspect="1"/>
          </p:cNvPicPr>
          <p:nvPr/>
        </p:nvPicPr>
        <p:blipFill>
          <a:blip r:embed="rId4"/>
          <a:stretch>
            <a:fillRect/>
          </a:stretch>
        </p:blipFill>
        <p:spPr>
          <a:xfrm>
            <a:off x="3292529" y="1648976"/>
            <a:ext cx="2752963" cy="3247280"/>
          </a:xfrm>
          <a:prstGeom prst="rect">
            <a:avLst/>
          </a:prstGeom>
        </p:spPr>
      </p:pic>
      <p:sp>
        <p:nvSpPr>
          <p:cNvPr id="9" name="TextBox 8">
            <a:extLst>
              <a:ext uri="{FF2B5EF4-FFF2-40B4-BE49-F238E27FC236}">
                <a16:creationId xmlns:a16="http://schemas.microsoft.com/office/drawing/2014/main" id="{8B5C821F-567E-480A-A043-E561F219C3A3}"/>
              </a:ext>
            </a:extLst>
          </p:cNvPr>
          <p:cNvSpPr txBox="1"/>
          <p:nvPr/>
        </p:nvSpPr>
        <p:spPr>
          <a:xfrm>
            <a:off x="3602750" y="4982646"/>
            <a:ext cx="2262222" cy="369332"/>
          </a:xfrm>
          <a:prstGeom prst="rect">
            <a:avLst/>
          </a:prstGeom>
          <a:noFill/>
        </p:spPr>
        <p:txBody>
          <a:bodyPr wrap="none" rtlCol="0">
            <a:spAutoFit/>
          </a:bodyPr>
          <a:lstStyle/>
          <a:p>
            <a:r>
              <a:rPr lang="en-CA" dirty="0">
                <a:solidFill>
                  <a:schemeClr val="bg1"/>
                </a:solidFill>
                <a:latin typeface="Arial" panose="020B0604020202020204" pitchFamily="34" charset="0"/>
                <a:cs typeface="Arial" panose="020B0604020202020204" pitchFamily="34" charset="0"/>
              </a:rPr>
              <a:t>Contrast Adjustment</a:t>
            </a:r>
          </a:p>
        </p:txBody>
      </p:sp>
      <p:pic>
        <p:nvPicPr>
          <p:cNvPr id="4" name="Picture 3">
            <a:extLst>
              <a:ext uri="{FF2B5EF4-FFF2-40B4-BE49-F238E27FC236}">
                <a16:creationId xmlns:a16="http://schemas.microsoft.com/office/drawing/2014/main" id="{AAD6668A-E04A-4AF9-B4FF-366F29D75EB0}"/>
              </a:ext>
            </a:extLst>
          </p:cNvPr>
          <p:cNvPicPr>
            <a:picLocks noChangeAspect="1"/>
          </p:cNvPicPr>
          <p:nvPr/>
        </p:nvPicPr>
        <p:blipFill>
          <a:blip r:embed="rId5"/>
          <a:stretch>
            <a:fillRect/>
          </a:stretch>
        </p:blipFill>
        <p:spPr>
          <a:xfrm>
            <a:off x="6094829" y="1690689"/>
            <a:ext cx="2619860" cy="3205568"/>
          </a:xfrm>
          <a:prstGeom prst="rect">
            <a:avLst/>
          </a:prstGeom>
        </p:spPr>
      </p:pic>
      <p:sp>
        <p:nvSpPr>
          <p:cNvPr id="10" name="TextBox 9">
            <a:extLst>
              <a:ext uri="{FF2B5EF4-FFF2-40B4-BE49-F238E27FC236}">
                <a16:creationId xmlns:a16="http://schemas.microsoft.com/office/drawing/2014/main" id="{D45E33E6-F9C6-4E00-897A-5FC65F0C62BF}"/>
              </a:ext>
            </a:extLst>
          </p:cNvPr>
          <p:cNvSpPr txBox="1"/>
          <p:nvPr/>
        </p:nvSpPr>
        <p:spPr>
          <a:xfrm>
            <a:off x="6818920" y="4982646"/>
            <a:ext cx="1210588" cy="369332"/>
          </a:xfrm>
          <a:prstGeom prst="rect">
            <a:avLst/>
          </a:prstGeom>
          <a:noFill/>
        </p:spPr>
        <p:txBody>
          <a:bodyPr wrap="none" rtlCol="0">
            <a:spAutoFit/>
          </a:bodyPr>
          <a:lstStyle/>
          <a:p>
            <a:r>
              <a:rPr lang="en-CA" dirty="0">
                <a:solidFill>
                  <a:schemeClr val="bg1"/>
                </a:solidFill>
                <a:latin typeface="Arial" panose="020B0604020202020204" pitchFamily="34" charset="0"/>
                <a:cs typeface="Arial" panose="020B0604020202020204" pitchFamily="34" charset="0"/>
              </a:rPr>
              <a:t>Denoising</a:t>
            </a:r>
          </a:p>
        </p:txBody>
      </p:sp>
      <p:pic>
        <p:nvPicPr>
          <p:cNvPr id="7" name="Picture 6">
            <a:extLst>
              <a:ext uri="{FF2B5EF4-FFF2-40B4-BE49-F238E27FC236}">
                <a16:creationId xmlns:a16="http://schemas.microsoft.com/office/drawing/2014/main" id="{4EA7D287-E88A-4C71-A693-0359658349D7}"/>
              </a:ext>
            </a:extLst>
          </p:cNvPr>
          <p:cNvPicPr>
            <a:picLocks noChangeAspect="1"/>
          </p:cNvPicPr>
          <p:nvPr/>
        </p:nvPicPr>
        <p:blipFill>
          <a:blip r:embed="rId6"/>
          <a:stretch>
            <a:fillRect/>
          </a:stretch>
        </p:blipFill>
        <p:spPr>
          <a:xfrm>
            <a:off x="8871626" y="1719492"/>
            <a:ext cx="2697762" cy="3285633"/>
          </a:xfrm>
          <a:prstGeom prst="rect">
            <a:avLst/>
          </a:prstGeom>
        </p:spPr>
      </p:pic>
      <p:sp>
        <p:nvSpPr>
          <p:cNvPr id="11" name="TextBox 10">
            <a:extLst>
              <a:ext uri="{FF2B5EF4-FFF2-40B4-BE49-F238E27FC236}">
                <a16:creationId xmlns:a16="http://schemas.microsoft.com/office/drawing/2014/main" id="{FA15FB30-D3BE-44D7-9416-6569190C09B0}"/>
              </a:ext>
            </a:extLst>
          </p:cNvPr>
          <p:cNvSpPr txBox="1"/>
          <p:nvPr/>
        </p:nvSpPr>
        <p:spPr>
          <a:xfrm>
            <a:off x="9057368" y="4982646"/>
            <a:ext cx="2326278" cy="369332"/>
          </a:xfrm>
          <a:prstGeom prst="rect">
            <a:avLst/>
          </a:prstGeom>
          <a:noFill/>
        </p:spPr>
        <p:txBody>
          <a:bodyPr wrap="none" rtlCol="0">
            <a:spAutoFit/>
          </a:bodyPr>
          <a:lstStyle/>
          <a:p>
            <a:r>
              <a:rPr lang="en-CA" dirty="0">
                <a:solidFill>
                  <a:schemeClr val="bg1"/>
                </a:solidFill>
                <a:latin typeface="Arial" panose="020B0604020202020204" pitchFamily="34" charset="0"/>
                <a:cs typeface="Arial" panose="020B0604020202020204" pitchFamily="34" charset="0"/>
              </a:rPr>
              <a:t>Normalizing Intensity</a:t>
            </a:r>
          </a:p>
        </p:txBody>
      </p:sp>
    </p:spTree>
    <p:extLst>
      <p:ext uri="{BB962C8B-B14F-4D97-AF65-F5344CB8AC3E}">
        <p14:creationId xmlns:p14="http://schemas.microsoft.com/office/powerpoint/2010/main" val="2390760314"/>
      </p:ext>
    </p:extLst>
  </p:cSld>
  <p:clrMapOvr>
    <a:masterClrMapping/>
  </p:clrMapOvr>
  <mc:AlternateContent xmlns:mc="http://schemas.openxmlformats.org/markup-compatibility/2006">
    <mc:Choice xmlns:p14="http://schemas.microsoft.com/office/powerpoint/2010/main" Requires="p14">
      <p:transition p14:dur="400">
        <p:fade/>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0E17C-58BF-4EC1-BED9-3ADFDF37C33C}"/>
              </a:ext>
            </a:extLst>
          </p:cNvPr>
          <p:cNvSpPr>
            <a:spLocks noGrp="1"/>
          </p:cNvSpPr>
          <p:nvPr>
            <p:ph type="title"/>
          </p:nvPr>
        </p:nvSpPr>
        <p:spPr/>
        <p:txBody>
          <a:bodyPr/>
          <a:lstStyle/>
          <a:p>
            <a:r>
              <a:rPr lang="en-CA" dirty="0"/>
              <a:t>Data Augmentation</a:t>
            </a:r>
          </a:p>
        </p:txBody>
      </p:sp>
      <p:sp>
        <p:nvSpPr>
          <p:cNvPr id="3" name="Content Placeholder 2">
            <a:extLst>
              <a:ext uri="{FF2B5EF4-FFF2-40B4-BE49-F238E27FC236}">
                <a16:creationId xmlns:a16="http://schemas.microsoft.com/office/drawing/2014/main" id="{CB3329ED-B6F7-4CB1-BA52-27E2C06DF3CA}"/>
              </a:ext>
            </a:extLst>
          </p:cNvPr>
          <p:cNvSpPr>
            <a:spLocks noGrp="1"/>
          </p:cNvSpPr>
          <p:nvPr>
            <p:ph idx="1"/>
          </p:nvPr>
        </p:nvSpPr>
        <p:spPr/>
        <p:txBody>
          <a:bodyPr>
            <a:normAutofit fontScale="92500" lnSpcReduction="10000"/>
          </a:bodyPr>
          <a:lstStyle/>
          <a:p>
            <a:r>
              <a:rPr lang="en-US" dirty="0"/>
              <a:t>Training data: ​</a:t>
            </a:r>
          </a:p>
          <a:p>
            <a:pPr lvl="1"/>
            <a:r>
              <a:rPr lang="en-US" dirty="0"/>
              <a:t>Non-demented: 2560 cases​</a:t>
            </a:r>
          </a:p>
          <a:p>
            <a:pPr lvl="1"/>
            <a:r>
              <a:rPr lang="en-US" dirty="0"/>
              <a:t>Demented: 2561 cases</a:t>
            </a:r>
          </a:p>
          <a:p>
            <a:r>
              <a:rPr lang="en-US" dirty="0"/>
              <a:t>Test data:</a:t>
            </a:r>
          </a:p>
          <a:p>
            <a:pPr lvl="1"/>
            <a:r>
              <a:rPr lang="en-US" dirty="0"/>
              <a:t>Non-demented: 640 cases​</a:t>
            </a:r>
          </a:p>
          <a:p>
            <a:pPr lvl="1"/>
            <a:r>
              <a:rPr lang="en-US" dirty="0"/>
              <a:t>Demented: 639 cases</a:t>
            </a:r>
          </a:p>
          <a:p>
            <a:r>
              <a:rPr lang="en-US" dirty="0"/>
              <a:t>Purpose</a:t>
            </a:r>
          </a:p>
          <a:p>
            <a:pPr lvl="1"/>
            <a:r>
              <a:rPr lang="en-US" dirty="0"/>
              <a:t>Increase the amount of training data​</a:t>
            </a:r>
          </a:p>
          <a:p>
            <a:pPr lvl="1"/>
            <a:r>
              <a:rPr lang="en-US" dirty="0"/>
              <a:t>Improve model performance​</a:t>
            </a:r>
          </a:p>
          <a:p>
            <a:pPr lvl="1"/>
            <a:r>
              <a:rPr lang="en-US" dirty="0"/>
              <a:t>Reduce overfitting​</a:t>
            </a:r>
          </a:p>
          <a:p>
            <a:pPr lvl="1"/>
            <a:endParaRPr lang="en-CA" dirty="0"/>
          </a:p>
        </p:txBody>
      </p:sp>
      <p:graphicFrame>
        <p:nvGraphicFramePr>
          <p:cNvPr id="6" name="Chart 5">
            <a:extLst>
              <a:ext uri="{FF2B5EF4-FFF2-40B4-BE49-F238E27FC236}">
                <a16:creationId xmlns:a16="http://schemas.microsoft.com/office/drawing/2014/main" id="{60081DC1-87E9-47CB-8975-1EAAAEF31BDD}"/>
              </a:ext>
            </a:extLst>
          </p:cNvPr>
          <p:cNvGraphicFramePr>
            <a:graphicFrameLocks/>
          </p:cNvGraphicFramePr>
          <p:nvPr/>
        </p:nvGraphicFramePr>
        <p:xfrm>
          <a:off x="6365132" y="1690688"/>
          <a:ext cx="3706238" cy="3260387"/>
        </p:xfrm>
        <a:graphic>
          <a:graphicData uri="http://schemas.openxmlformats.org/drawingml/2006/chart">
            <c:chart xmlns:c="http://schemas.openxmlformats.org/drawingml/2006/chart" xmlns:r="http://schemas.openxmlformats.org/officeDocument/2006/relationships" r:id="rId3"/>
          </a:graphicData>
        </a:graphic>
      </p:graphicFrame>
      <p:sp>
        <p:nvSpPr>
          <p:cNvPr id="7" name="Rectangle 6">
            <a:extLst>
              <a:ext uri="{FF2B5EF4-FFF2-40B4-BE49-F238E27FC236}">
                <a16:creationId xmlns:a16="http://schemas.microsoft.com/office/drawing/2014/main" id="{2E813CCA-31C1-40D5-9800-20063534360D}"/>
              </a:ext>
            </a:extLst>
          </p:cNvPr>
          <p:cNvSpPr/>
          <p:nvPr/>
        </p:nvSpPr>
        <p:spPr>
          <a:xfrm>
            <a:off x="7555148" y="2579349"/>
            <a:ext cx="450615" cy="97925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solidFill>
                <a:schemeClr val="bg1">
                  <a:lumMod val="65000"/>
                </a:schemeClr>
              </a:solidFill>
            </a:endParaRPr>
          </a:p>
        </p:txBody>
      </p:sp>
      <p:sp>
        <p:nvSpPr>
          <p:cNvPr id="8" name="TextBox 7">
            <a:extLst>
              <a:ext uri="{FF2B5EF4-FFF2-40B4-BE49-F238E27FC236}">
                <a16:creationId xmlns:a16="http://schemas.microsoft.com/office/drawing/2014/main" id="{F4902E24-D863-448C-AFD0-9BDB4485D862}"/>
              </a:ext>
            </a:extLst>
          </p:cNvPr>
          <p:cNvSpPr txBox="1"/>
          <p:nvPr/>
        </p:nvSpPr>
        <p:spPr>
          <a:xfrm>
            <a:off x="8005763" y="2646919"/>
            <a:ext cx="1915909" cy="369332"/>
          </a:xfrm>
          <a:prstGeom prst="rect">
            <a:avLst/>
          </a:prstGeom>
          <a:noFill/>
        </p:spPr>
        <p:txBody>
          <a:bodyPr wrap="none" rtlCol="0">
            <a:spAutoFit/>
          </a:bodyPr>
          <a:lstStyle/>
          <a:p>
            <a:r>
              <a:rPr lang="en-CA" dirty="0">
                <a:solidFill>
                  <a:schemeClr val="bg1"/>
                </a:solidFill>
                <a:latin typeface="Arial" panose="020B0604020202020204" pitchFamily="34" charset="0"/>
                <a:cs typeface="Arial" panose="020B0604020202020204" pitchFamily="34" charset="0"/>
              </a:rPr>
              <a:t>Augmented Data</a:t>
            </a:r>
          </a:p>
        </p:txBody>
      </p:sp>
    </p:spTree>
    <p:extLst>
      <p:ext uri="{BB962C8B-B14F-4D97-AF65-F5344CB8AC3E}">
        <p14:creationId xmlns:p14="http://schemas.microsoft.com/office/powerpoint/2010/main" val="60358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96F8B-B1A6-43EE-B1B9-B32B6BB179E7}"/>
              </a:ext>
            </a:extLst>
          </p:cNvPr>
          <p:cNvSpPr>
            <a:spLocks noGrp="1"/>
          </p:cNvSpPr>
          <p:nvPr>
            <p:ph type="title"/>
          </p:nvPr>
        </p:nvSpPr>
        <p:spPr/>
        <p:txBody>
          <a:bodyPr/>
          <a:lstStyle/>
          <a:p>
            <a:r>
              <a:rPr lang="en-CA" dirty="0"/>
              <a:t>Data Augmentation</a:t>
            </a:r>
          </a:p>
        </p:txBody>
      </p:sp>
      <p:sp>
        <p:nvSpPr>
          <p:cNvPr id="3" name="Content Placeholder 2">
            <a:extLst>
              <a:ext uri="{FF2B5EF4-FFF2-40B4-BE49-F238E27FC236}">
                <a16:creationId xmlns:a16="http://schemas.microsoft.com/office/drawing/2014/main" id="{59A232BF-AAD1-4147-84D4-BAED33CCFED2}"/>
              </a:ext>
            </a:extLst>
          </p:cNvPr>
          <p:cNvSpPr>
            <a:spLocks noGrp="1"/>
          </p:cNvSpPr>
          <p:nvPr>
            <p:ph idx="1"/>
          </p:nvPr>
        </p:nvSpPr>
        <p:spPr/>
        <p:txBody>
          <a:bodyPr>
            <a:normAutofit/>
          </a:bodyPr>
          <a:lstStyle/>
          <a:p>
            <a:r>
              <a:rPr lang="en-US" dirty="0"/>
              <a:t>Rotation: up to 15 degrees​</a:t>
            </a:r>
          </a:p>
          <a:p>
            <a:r>
              <a:rPr lang="en-US" dirty="0"/>
              <a:t>Horizontal shift: 5% of the width​</a:t>
            </a:r>
          </a:p>
          <a:p>
            <a:r>
              <a:rPr lang="en-US" dirty="0"/>
              <a:t>Vertical shift: 5% of the height​</a:t>
            </a:r>
          </a:p>
          <a:p>
            <a:r>
              <a:rPr lang="en-US" dirty="0"/>
              <a:t>Shear: 5%​</a:t>
            </a:r>
          </a:p>
          <a:p>
            <a:r>
              <a:rPr lang="en-US" dirty="0"/>
              <a:t>Zoom: 0.5%​</a:t>
            </a:r>
          </a:p>
          <a:p>
            <a:r>
              <a:rPr lang="en-US" dirty="0"/>
              <a:t>Horizontal flip​</a:t>
            </a:r>
          </a:p>
          <a:p>
            <a:r>
              <a:rPr lang="en-US" dirty="0"/>
              <a:t>Vertical flip</a:t>
            </a:r>
            <a:endParaRPr lang="en-CA" dirty="0"/>
          </a:p>
        </p:txBody>
      </p:sp>
      <p:pic>
        <p:nvPicPr>
          <p:cNvPr id="4" name="Picture 3">
            <a:extLst>
              <a:ext uri="{FF2B5EF4-FFF2-40B4-BE49-F238E27FC236}">
                <a16:creationId xmlns:a16="http://schemas.microsoft.com/office/drawing/2014/main" id="{4593F1B1-7CCA-4EBE-82C0-8BC0B07C2E20}"/>
              </a:ext>
            </a:extLst>
          </p:cNvPr>
          <p:cNvPicPr>
            <a:picLocks noChangeAspect="1"/>
          </p:cNvPicPr>
          <p:nvPr/>
        </p:nvPicPr>
        <p:blipFill>
          <a:blip r:embed="rId3"/>
          <a:stretch>
            <a:fillRect/>
          </a:stretch>
        </p:blipFill>
        <p:spPr>
          <a:xfrm>
            <a:off x="7250347" y="1825625"/>
            <a:ext cx="2934403" cy="3573841"/>
          </a:xfrm>
          <a:prstGeom prst="rect">
            <a:avLst/>
          </a:prstGeom>
        </p:spPr>
      </p:pic>
    </p:spTree>
    <p:extLst>
      <p:ext uri="{BB962C8B-B14F-4D97-AF65-F5344CB8AC3E}">
        <p14:creationId xmlns:p14="http://schemas.microsoft.com/office/powerpoint/2010/main" val="257515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96F8B-B1A6-43EE-B1B9-B32B6BB179E7}"/>
              </a:ext>
            </a:extLst>
          </p:cNvPr>
          <p:cNvSpPr>
            <a:spLocks noGrp="1"/>
          </p:cNvSpPr>
          <p:nvPr>
            <p:ph type="title"/>
          </p:nvPr>
        </p:nvSpPr>
        <p:spPr/>
        <p:txBody>
          <a:bodyPr/>
          <a:lstStyle/>
          <a:p>
            <a:r>
              <a:rPr lang="en-CA" dirty="0"/>
              <a:t>Data Augmentation</a:t>
            </a:r>
          </a:p>
        </p:txBody>
      </p:sp>
      <p:sp>
        <p:nvSpPr>
          <p:cNvPr id="3" name="Content Placeholder 2">
            <a:extLst>
              <a:ext uri="{FF2B5EF4-FFF2-40B4-BE49-F238E27FC236}">
                <a16:creationId xmlns:a16="http://schemas.microsoft.com/office/drawing/2014/main" id="{59A232BF-AAD1-4147-84D4-BAED33CCFED2}"/>
              </a:ext>
            </a:extLst>
          </p:cNvPr>
          <p:cNvSpPr>
            <a:spLocks noGrp="1"/>
          </p:cNvSpPr>
          <p:nvPr>
            <p:ph idx="1"/>
          </p:nvPr>
        </p:nvSpPr>
        <p:spPr/>
        <p:txBody>
          <a:bodyPr>
            <a:normAutofit/>
          </a:bodyPr>
          <a:lstStyle/>
          <a:p>
            <a:r>
              <a:rPr lang="en-US" b="1" u="sng" dirty="0"/>
              <a:t>Rotation</a:t>
            </a:r>
            <a:r>
              <a:rPr lang="en-US" dirty="0"/>
              <a:t>: up to 15 degrees​</a:t>
            </a:r>
          </a:p>
          <a:p>
            <a:r>
              <a:rPr lang="en-US" dirty="0"/>
              <a:t>Horizontal shift: 5% of the width​</a:t>
            </a:r>
          </a:p>
          <a:p>
            <a:r>
              <a:rPr lang="en-US" dirty="0"/>
              <a:t>Vertical shift: 5% of the height​</a:t>
            </a:r>
          </a:p>
          <a:p>
            <a:r>
              <a:rPr lang="en-US" dirty="0"/>
              <a:t>Shear: 5%​</a:t>
            </a:r>
          </a:p>
          <a:p>
            <a:r>
              <a:rPr lang="en-US" dirty="0"/>
              <a:t>Zoom: 0.5%​</a:t>
            </a:r>
          </a:p>
          <a:p>
            <a:r>
              <a:rPr lang="en-US" dirty="0"/>
              <a:t>Horizontal flip​</a:t>
            </a:r>
          </a:p>
          <a:p>
            <a:r>
              <a:rPr lang="en-US" dirty="0"/>
              <a:t>Vertical flip</a:t>
            </a:r>
            <a:endParaRPr lang="en-CA" dirty="0"/>
          </a:p>
        </p:txBody>
      </p:sp>
      <p:pic>
        <p:nvPicPr>
          <p:cNvPr id="4" name="Picture 3">
            <a:extLst>
              <a:ext uri="{FF2B5EF4-FFF2-40B4-BE49-F238E27FC236}">
                <a16:creationId xmlns:a16="http://schemas.microsoft.com/office/drawing/2014/main" id="{4593F1B1-7CCA-4EBE-82C0-8BC0B07C2E20}"/>
              </a:ext>
            </a:extLst>
          </p:cNvPr>
          <p:cNvPicPr>
            <a:picLocks noChangeAspect="1"/>
          </p:cNvPicPr>
          <p:nvPr/>
        </p:nvPicPr>
        <p:blipFill>
          <a:blip r:embed="rId3"/>
          <a:stretch>
            <a:fillRect/>
          </a:stretch>
        </p:blipFill>
        <p:spPr>
          <a:xfrm rot="373765">
            <a:off x="7250347" y="1825625"/>
            <a:ext cx="2934403" cy="3573841"/>
          </a:xfrm>
          <a:prstGeom prst="rect">
            <a:avLst/>
          </a:prstGeom>
        </p:spPr>
      </p:pic>
    </p:spTree>
    <p:extLst>
      <p:ext uri="{BB962C8B-B14F-4D97-AF65-F5344CB8AC3E}">
        <p14:creationId xmlns:p14="http://schemas.microsoft.com/office/powerpoint/2010/main" val="142961484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96F8B-B1A6-43EE-B1B9-B32B6BB179E7}"/>
              </a:ext>
            </a:extLst>
          </p:cNvPr>
          <p:cNvSpPr>
            <a:spLocks noGrp="1"/>
          </p:cNvSpPr>
          <p:nvPr>
            <p:ph type="title"/>
          </p:nvPr>
        </p:nvSpPr>
        <p:spPr/>
        <p:txBody>
          <a:bodyPr/>
          <a:lstStyle/>
          <a:p>
            <a:r>
              <a:rPr lang="en-CA" dirty="0"/>
              <a:t>Data Augmentation</a:t>
            </a:r>
          </a:p>
        </p:txBody>
      </p:sp>
      <p:sp>
        <p:nvSpPr>
          <p:cNvPr id="3" name="Content Placeholder 2">
            <a:extLst>
              <a:ext uri="{FF2B5EF4-FFF2-40B4-BE49-F238E27FC236}">
                <a16:creationId xmlns:a16="http://schemas.microsoft.com/office/drawing/2014/main" id="{59A232BF-AAD1-4147-84D4-BAED33CCFED2}"/>
              </a:ext>
            </a:extLst>
          </p:cNvPr>
          <p:cNvSpPr>
            <a:spLocks noGrp="1"/>
          </p:cNvSpPr>
          <p:nvPr>
            <p:ph idx="1"/>
          </p:nvPr>
        </p:nvSpPr>
        <p:spPr/>
        <p:txBody>
          <a:bodyPr>
            <a:normAutofit/>
          </a:bodyPr>
          <a:lstStyle/>
          <a:p>
            <a:r>
              <a:rPr lang="en-US" dirty="0"/>
              <a:t>Rotation: up to 15 degrees​</a:t>
            </a:r>
          </a:p>
          <a:p>
            <a:r>
              <a:rPr lang="en-US" b="1" u="sng" dirty="0"/>
              <a:t>Horizontal shift</a:t>
            </a:r>
            <a:r>
              <a:rPr lang="en-US" dirty="0"/>
              <a:t>: 5% of the width​</a:t>
            </a:r>
          </a:p>
          <a:p>
            <a:r>
              <a:rPr lang="en-US" dirty="0"/>
              <a:t>Vertical shift: 5% of the height​</a:t>
            </a:r>
          </a:p>
          <a:p>
            <a:r>
              <a:rPr lang="en-US" dirty="0"/>
              <a:t>Shear: 5%​</a:t>
            </a:r>
          </a:p>
          <a:p>
            <a:r>
              <a:rPr lang="en-US" dirty="0"/>
              <a:t>Zoom: 0.5%​</a:t>
            </a:r>
          </a:p>
          <a:p>
            <a:r>
              <a:rPr lang="en-US" dirty="0"/>
              <a:t>Horizontal flip​</a:t>
            </a:r>
          </a:p>
          <a:p>
            <a:r>
              <a:rPr lang="en-US" dirty="0"/>
              <a:t>Vertical flip</a:t>
            </a:r>
            <a:endParaRPr lang="en-CA" dirty="0"/>
          </a:p>
        </p:txBody>
      </p:sp>
      <p:pic>
        <p:nvPicPr>
          <p:cNvPr id="4" name="Picture 3">
            <a:extLst>
              <a:ext uri="{FF2B5EF4-FFF2-40B4-BE49-F238E27FC236}">
                <a16:creationId xmlns:a16="http://schemas.microsoft.com/office/drawing/2014/main" id="{4593F1B1-7CCA-4EBE-82C0-8BC0B07C2E20}"/>
              </a:ext>
            </a:extLst>
          </p:cNvPr>
          <p:cNvPicPr>
            <a:picLocks noChangeAspect="1"/>
          </p:cNvPicPr>
          <p:nvPr/>
        </p:nvPicPr>
        <p:blipFill>
          <a:blip r:embed="rId3"/>
          <a:stretch>
            <a:fillRect/>
          </a:stretch>
        </p:blipFill>
        <p:spPr>
          <a:xfrm rot="373765">
            <a:off x="7399505" y="1825625"/>
            <a:ext cx="2934403" cy="3573841"/>
          </a:xfrm>
          <a:prstGeom prst="rect">
            <a:avLst/>
          </a:prstGeom>
        </p:spPr>
      </p:pic>
    </p:spTree>
    <p:extLst>
      <p:ext uri="{BB962C8B-B14F-4D97-AF65-F5344CB8AC3E}">
        <p14:creationId xmlns:p14="http://schemas.microsoft.com/office/powerpoint/2010/main" val="16876817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96F8B-B1A6-43EE-B1B9-B32B6BB179E7}"/>
              </a:ext>
            </a:extLst>
          </p:cNvPr>
          <p:cNvSpPr>
            <a:spLocks noGrp="1"/>
          </p:cNvSpPr>
          <p:nvPr>
            <p:ph type="title"/>
          </p:nvPr>
        </p:nvSpPr>
        <p:spPr/>
        <p:txBody>
          <a:bodyPr/>
          <a:lstStyle/>
          <a:p>
            <a:r>
              <a:rPr lang="en-CA" dirty="0"/>
              <a:t>Data Augmentation</a:t>
            </a:r>
          </a:p>
        </p:txBody>
      </p:sp>
      <p:sp>
        <p:nvSpPr>
          <p:cNvPr id="3" name="Content Placeholder 2">
            <a:extLst>
              <a:ext uri="{FF2B5EF4-FFF2-40B4-BE49-F238E27FC236}">
                <a16:creationId xmlns:a16="http://schemas.microsoft.com/office/drawing/2014/main" id="{59A232BF-AAD1-4147-84D4-BAED33CCFED2}"/>
              </a:ext>
            </a:extLst>
          </p:cNvPr>
          <p:cNvSpPr>
            <a:spLocks noGrp="1"/>
          </p:cNvSpPr>
          <p:nvPr>
            <p:ph idx="1"/>
          </p:nvPr>
        </p:nvSpPr>
        <p:spPr/>
        <p:txBody>
          <a:bodyPr>
            <a:normAutofit/>
          </a:bodyPr>
          <a:lstStyle/>
          <a:p>
            <a:r>
              <a:rPr lang="en-US" dirty="0"/>
              <a:t>Rotation: up to 15 degrees​</a:t>
            </a:r>
          </a:p>
          <a:p>
            <a:r>
              <a:rPr lang="en-US" dirty="0"/>
              <a:t>Horizontal shift: 5% of the width​</a:t>
            </a:r>
          </a:p>
          <a:p>
            <a:r>
              <a:rPr lang="en-US" b="1" u="sng" dirty="0"/>
              <a:t>Vertical shift</a:t>
            </a:r>
            <a:r>
              <a:rPr lang="en-US" dirty="0"/>
              <a:t>: 5% of the height​</a:t>
            </a:r>
          </a:p>
          <a:p>
            <a:r>
              <a:rPr lang="en-US" dirty="0"/>
              <a:t>Shear: 5%​</a:t>
            </a:r>
          </a:p>
          <a:p>
            <a:r>
              <a:rPr lang="en-US" dirty="0"/>
              <a:t>Zoom: 0.5%​</a:t>
            </a:r>
          </a:p>
          <a:p>
            <a:r>
              <a:rPr lang="en-US" dirty="0"/>
              <a:t>Horizontal flip​</a:t>
            </a:r>
          </a:p>
          <a:p>
            <a:r>
              <a:rPr lang="en-US" dirty="0"/>
              <a:t>Vertical flip</a:t>
            </a:r>
            <a:endParaRPr lang="en-CA" dirty="0"/>
          </a:p>
        </p:txBody>
      </p:sp>
      <p:pic>
        <p:nvPicPr>
          <p:cNvPr id="4" name="Picture 3">
            <a:extLst>
              <a:ext uri="{FF2B5EF4-FFF2-40B4-BE49-F238E27FC236}">
                <a16:creationId xmlns:a16="http://schemas.microsoft.com/office/drawing/2014/main" id="{4593F1B1-7CCA-4EBE-82C0-8BC0B07C2E20}"/>
              </a:ext>
            </a:extLst>
          </p:cNvPr>
          <p:cNvPicPr>
            <a:picLocks noChangeAspect="1"/>
          </p:cNvPicPr>
          <p:nvPr/>
        </p:nvPicPr>
        <p:blipFill>
          <a:blip r:embed="rId3"/>
          <a:stretch>
            <a:fillRect/>
          </a:stretch>
        </p:blipFill>
        <p:spPr>
          <a:xfrm rot="373765">
            <a:off x="7399506" y="1734834"/>
            <a:ext cx="2934403" cy="3573841"/>
          </a:xfrm>
          <a:prstGeom prst="rect">
            <a:avLst/>
          </a:prstGeom>
        </p:spPr>
      </p:pic>
    </p:spTree>
    <p:extLst>
      <p:ext uri="{BB962C8B-B14F-4D97-AF65-F5344CB8AC3E}">
        <p14:creationId xmlns:p14="http://schemas.microsoft.com/office/powerpoint/2010/main" val="166463956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96F8B-B1A6-43EE-B1B9-B32B6BB179E7}"/>
              </a:ext>
            </a:extLst>
          </p:cNvPr>
          <p:cNvSpPr>
            <a:spLocks noGrp="1"/>
          </p:cNvSpPr>
          <p:nvPr>
            <p:ph type="title"/>
          </p:nvPr>
        </p:nvSpPr>
        <p:spPr/>
        <p:txBody>
          <a:bodyPr/>
          <a:lstStyle/>
          <a:p>
            <a:r>
              <a:rPr lang="en-CA" dirty="0"/>
              <a:t>Data Augmentation</a:t>
            </a:r>
          </a:p>
        </p:txBody>
      </p:sp>
      <p:sp>
        <p:nvSpPr>
          <p:cNvPr id="3" name="Content Placeholder 2">
            <a:extLst>
              <a:ext uri="{FF2B5EF4-FFF2-40B4-BE49-F238E27FC236}">
                <a16:creationId xmlns:a16="http://schemas.microsoft.com/office/drawing/2014/main" id="{59A232BF-AAD1-4147-84D4-BAED33CCFED2}"/>
              </a:ext>
            </a:extLst>
          </p:cNvPr>
          <p:cNvSpPr>
            <a:spLocks noGrp="1"/>
          </p:cNvSpPr>
          <p:nvPr>
            <p:ph idx="1"/>
          </p:nvPr>
        </p:nvSpPr>
        <p:spPr/>
        <p:txBody>
          <a:bodyPr>
            <a:normAutofit/>
          </a:bodyPr>
          <a:lstStyle/>
          <a:p>
            <a:r>
              <a:rPr lang="en-US" dirty="0"/>
              <a:t>Rotation: up to 15 degrees​</a:t>
            </a:r>
          </a:p>
          <a:p>
            <a:r>
              <a:rPr lang="en-US" dirty="0"/>
              <a:t>Horizontal shift: 5% of the width​</a:t>
            </a:r>
          </a:p>
          <a:p>
            <a:r>
              <a:rPr lang="en-US" dirty="0"/>
              <a:t>Vertical shift: 5% of the height​</a:t>
            </a:r>
          </a:p>
          <a:p>
            <a:r>
              <a:rPr lang="en-US" b="1" u="sng" dirty="0"/>
              <a:t>Shear</a:t>
            </a:r>
            <a:r>
              <a:rPr lang="en-US" dirty="0"/>
              <a:t>: 5%​</a:t>
            </a:r>
          </a:p>
          <a:p>
            <a:r>
              <a:rPr lang="en-US" dirty="0"/>
              <a:t>Zoom: 0.5%​</a:t>
            </a:r>
          </a:p>
          <a:p>
            <a:r>
              <a:rPr lang="en-US" dirty="0"/>
              <a:t>Horizontal flip​</a:t>
            </a:r>
          </a:p>
          <a:p>
            <a:r>
              <a:rPr lang="en-US" dirty="0"/>
              <a:t>Vertical flip</a:t>
            </a:r>
            <a:endParaRPr lang="en-CA" dirty="0"/>
          </a:p>
        </p:txBody>
      </p:sp>
      <p:pic>
        <p:nvPicPr>
          <p:cNvPr id="4" name="Picture 3">
            <a:extLst>
              <a:ext uri="{FF2B5EF4-FFF2-40B4-BE49-F238E27FC236}">
                <a16:creationId xmlns:a16="http://schemas.microsoft.com/office/drawing/2014/main" id="{4593F1B1-7CCA-4EBE-82C0-8BC0B07C2E20}"/>
              </a:ext>
            </a:extLst>
          </p:cNvPr>
          <p:cNvPicPr>
            <a:picLocks noChangeAspect="1"/>
          </p:cNvPicPr>
          <p:nvPr/>
        </p:nvPicPr>
        <p:blipFill>
          <a:blip r:embed="rId3"/>
          <a:stretch>
            <a:fillRect/>
          </a:stretch>
        </p:blipFill>
        <p:spPr>
          <a:xfrm rot="373765">
            <a:off x="7399506" y="1734834"/>
            <a:ext cx="2934403" cy="3573841"/>
          </a:xfrm>
          <a:prstGeom prst="rect">
            <a:avLst/>
          </a:prstGeom>
          <a:scene3d>
            <a:camera prst="isometricLeftDown">
              <a:rot lat="720000" lon="900000" rev="0"/>
            </a:camera>
            <a:lightRig rig="threePt" dir="t"/>
          </a:scene3d>
        </p:spPr>
      </p:pic>
    </p:spTree>
    <p:extLst>
      <p:ext uri="{BB962C8B-B14F-4D97-AF65-F5344CB8AC3E}">
        <p14:creationId xmlns:p14="http://schemas.microsoft.com/office/powerpoint/2010/main" val="30734680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96F8B-B1A6-43EE-B1B9-B32B6BB179E7}"/>
              </a:ext>
            </a:extLst>
          </p:cNvPr>
          <p:cNvSpPr>
            <a:spLocks noGrp="1"/>
          </p:cNvSpPr>
          <p:nvPr>
            <p:ph type="title"/>
          </p:nvPr>
        </p:nvSpPr>
        <p:spPr/>
        <p:txBody>
          <a:bodyPr/>
          <a:lstStyle/>
          <a:p>
            <a:r>
              <a:rPr lang="en-CA" dirty="0"/>
              <a:t>Data Augmentation</a:t>
            </a:r>
          </a:p>
        </p:txBody>
      </p:sp>
      <p:sp>
        <p:nvSpPr>
          <p:cNvPr id="3" name="Content Placeholder 2">
            <a:extLst>
              <a:ext uri="{FF2B5EF4-FFF2-40B4-BE49-F238E27FC236}">
                <a16:creationId xmlns:a16="http://schemas.microsoft.com/office/drawing/2014/main" id="{59A232BF-AAD1-4147-84D4-BAED33CCFED2}"/>
              </a:ext>
            </a:extLst>
          </p:cNvPr>
          <p:cNvSpPr>
            <a:spLocks noGrp="1"/>
          </p:cNvSpPr>
          <p:nvPr>
            <p:ph idx="1"/>
          </p:nvPr>
        </p:nvSpPr>
        <p:spPr/>
        <p:txBody>
          <a:bodyPr>
            <a:normAutofit/>
          </a:bodyPr>
          <a:lstStyle/>
          <a:p>
            <a:r>
              <a:rPr lang="en-US" dirty="0"/>
              <a:t>Rotation: up to 15 degrees​</a:t>
            </a:r>
          </a:p>
          <a:p>
            <a:r>
              <a:rPr lang="en-US" dirty="0"/>
              <a:t>Horizontal shift: 5% of the width​</a:t>
            </a:r>
          </a:p>
          <a:p>
            <a:r>
              <a:rPr lang="en-US" dirty="0"/>
              <a:t>Vertical shift: 5% of the height​</a:t>
            </a:r>
          </a:p>
          <a:p>
            <a:r>
              <a:rPr lang="en-US" dirty="0"/>
              <a:t>Shear: 5%​</a:t>
            </a:r>
          </a:p>
          <a:p>
            <a:r>
              <a:rPr lang="en-US" b="1" u="sng" dirty="0"/>
              <a:t>Zoom</a:t>
            </a:r>
            <a:r>
              <a:rPr lang="en-US" dirty="0"/>
              <a:t>: 0.5%​</a:t>
            </a:r>
          </a:p>
          <a:p>
            <a:r>
              <a:rPr lang="en-US" dirty="0"/>
              <a:t>Horizontal flip​</a:t>
            </a:r>
          </a:p>
          <a:p>
            <a:r>
              <a:rPr lang="en-US" dirty="0"/>
              <a:t>Vertical flip</a:t>
            </a:r>
            <a:endParaRPr lang="en-CA" dirty="0"/>
          </a:p>
        </p:txBody>
      </p:sp>
      <p:pic>
        <p:nvPicPr>
          <p:cNvPr id="4" name="Picture 3">
            <a:extLst>
              <a:ext uri="{FF2B5EF4-FFF2-40B4-BE49-F238E27FC236}">
                <a16:creationId xmlns:a16="http://schemas.microsoft.com/office/drawing/2014/main" id="{4593F1B1-7CCA-4EBE-82C0-8BC0B07C2E20}"/>
              </a:ext>
            </a:extLst>
          </p:cNvPr>
          <p:cNvPicPr>
            <a:picLocks noChangeAspect="1"/>
          </p:cNvPicPr>
          <p:nvPr/>
        </p:nvPicPr>
        <p:blipFill>
          <a:blip r:embed="rId3"/>
          <a:stretch>
            <a:fillRect/>
          </a:stretch>
        </p:blipFill>
        <p:spPr>
          <a:xfrm rot="373765">
            <a:off x="7290437" y="1586213"/>
            <a:ext cx="3051559" cy="3716527"/>
          </a:xfrm>
          <a:prstGeom prst="rect">
            <a:avLst/>
          </a:prstGeom>
          <a:scene3d>
            <a:camera prst="isometricLeftDown">
              <a:rot lat="720000" lon="900000" rev="0"/>
            </a:camera>
            <a:lightRig rig="threePt" dir="t"/>
          </a:scene3d>
        </p:spPr>
      </p:pic>
    </p:spTree>
    <p:extLst>
      <p:ext uri="{BB962C8B-B14F-4D97-AF65-F5344CB8AC3E}">
        <p14:creationId xmlns:p14="http://schemas.microsoft.com/office/powerpoint/2010/main" val="163149873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C2431F-21F8-408D-BB4D-5D11507AB2C3}"/>
              </a:ext>
            </a:extLst>
          </p:cNvPr>
          <p:cNvSpPr>
            <a:spLocks noGrp="1"/>
          </p:cNvSpPr>
          <p:nvPr>
            <p:ph type="title"/>
          </p:nvPr>
        </p:nvSpPr>
        <p:spPr/>
        <p:txBody>
          <a:bodyPr/>
          <a:lstStyle/>
          <a:p>
            <a:r>
              <a:rPr lang="en-CA" sz="4000">
                <a:effectLst>
                  <a:glow rad="38100">
                    <a:prstClr val="white">
                      <a:alpha val="40000"/>
                    </a:prstClr>
                  </a:glow>
                  <a:outerShdw blurRad="76200" dist="38100" algn="ctr" rotWithShape="0">
                    <a:srgbClr val="4472C4">
                      <a:lumMod val="20000"/>
                      <a:lumOff val="80000"/>
                      <a:alpha val="99000"/>
                    </a:srgbClr>
                  </a:outerShdw>
                </a:effectLst>
                <a:latin typeface="Arial"/>
                <a:ea typeface="+mj-lt"/>
                <a:cs typeface="+mj-lt"/>
              </a:rPr>
              <a:t>Difference Between Healthy Brain and Altheimer's Brain</a:t>
            </a:r>
            <a:r>
              <a:rPr lang="en-CA" sz="4000">
                <a:effectLst>
                  <a:glow rad="38100">
                    <a:prstClr val="white">
                      <a:alpha val="40000"/>
                    </a:prstClr>
                  </a:glow>
                  <a:outerShdw blurRad="76200" dist="38100" algn="ctr" rotWithShape="0">
                    <a:srgbClr val="4472C4">
                      <a:lumMod val="20000"/>
                      <a:lumOff val="80000"/>
                      <a:alpha val="99000"/>
                    </a:srgbClr>
                  </a:outerShdw>
                </a:effectLst>
                <a:ea typeface="+mj-lt"/>
                <a:cs typeface="+mj-lt"/>
              </a:rPr>
              <a:t> </a:t>
            </a:r>
            <a:endParaRPr lang="en-US" sz="4000">
              <a:effectLst>
                <a:glow rad="38100">
                  <a:prstClr val="white">
                    <a:alpha val="40000"/>
                  </a:prstClr>
                </a:glow>
                <a:outerShdw blurRad="76200" dist="38100" algn="ctr" rotWithShape="0">
                  <a:srgbClr val="4472C4">
                    <a:lumMod val="20000"/>
                    <a:lumOff val="80000"/>
                    <a:alpha val="99000"/>
                  </a:srgbClr>
                </a:outerShdw>
              </a:effectLst>
              <a:cs typeface="Calibri Light"/>
            </a:endParaRPr>
          </a:p>
        </p:txBody>
      </p:sp>
      <p:pic>
        <p:nvPicPr>
          <p:cNvPr id="6" name="Picture 13" descr="A picture containing nut&#10;&#10;Description automatically generated">
            <a:extLst>
              <a:ext uri="{FF2B5EF4-FFF2-40B4-BE49-F238E27FC236}">
                <a16:creationId xmlns:a16="http://schemas.microsoft.com/office/drawing/2014/main" id="{304A2808-6EDE-1A00-840A-7F35391683D9}"/>
              </a:ext>
            </a:extLst>
          </p:cNvPr>
          <p:cNvPicPr>
            <a:picLocks noChangeAspect="1"/>
          </p:cNvPicPr>
          <p:nvPr/>
        </p:nvPicPr>
        <p:blipFill rotWithShape="1">
          <a:blip r:embed="rId3"/>
          <a:srcRect t="17254" b="21526"/>
          <a:stretch/>
        </p:blipFill>
        <p:spPr>
          <a:xfrm>
            <a:off x="2697624" y="2219036"/>
            <a:ext cx="7017596" cy="2419927"/>
          </a:xfrm>
          <a:prstGeom prst="rect">
            <a:avLst/>
          </a:prstGeom>
        </p:spPr>
      </p:pic>
      <p:sp>
        <p:nvSpPr>
          <p:cNvPr id="7" name="TextBox 6">
            <a:extLst>
              <a:ext uri="{FF2B5EF4-FFF2-40B4-BE49-F238E27FC236}">
                <a16:creationId xmlns:a16="http://schemas.microsoft.com/office/drawing/2014/main" id="{3BB58265-33E2-79A7-1077-6FA5F9F25957}"/>
              </a:ext>
            </a:extLst>
          </p:cNvPr>
          <p:cNvSpPr txBox="1"/>
          <p:nvPr/>
        </p:nvSpPr>
        <p:spPr>
          <a:xfrm>
            <a:off x="3548610" y="4797979"/>
            <a:ext cx="20393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latin typeface="Arial"/>
                <a:cs typeface="Calibri"/>
              </a:rPr>
              <a:t>Alzheimer's Brain</a:t>
            </a:r>
          </a:p>
        </p:txBody>
      </p:sp>
      <p:sp>
        <p:nvSpPr>
          <p:cNvPr id="8" name="TextBox 7">
            <a:extLst>
              <a:ext uri="{FF2B5EF4-FFF2-40B4-BE49-F238E27FC236}">
                <a16:creationId xmlns:a16="http://schemas.microsoft.com/office/drawing/2014/main" id="{B3F8610A-8758-776B-53D2-9FDAA2BE7D4B}"/>
              </a:ext>
            </a:extLst>
          </p:cNvPr>
          <p:cNvSpPr txBox="1"/>
          <p:nvPr/>
        </p:nvSpPr>
        <p:spPr>
          <a:xfrm>
            <a:off x="7035338" y="4797979"/>
            <a:ext cx="19507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latin typeface="Arial"/>
                <a:cs typeface="Calibri"/>
              </a:rPr>
              <a:t>Healthy Brain</a:t>
            </a:r>
          </a:p>
        </p:txBody>
      </p:sp>
    </p:spTree>
    <p:extLst>
      <p:ext uri="{BB962C8B-B14F-4D97-AF65-F5344CB8AC3E}">
        <p14:creationId xmlns:p14="http://schemas.microsoft.com/office/powerpoint/2010/main" val="211614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96F8B-B1A6-43EE-B1B9-B32B6BB179E7}"/>
              </a:ext>
            </a:extLst>
          </p:cNvPr>
          <p:cNvSpPr>
            <a:spLocks noGrp="1"/>
          </p:cNvSpPr>
          <p:nvPr>
            <p:ph type="title"/>
          </p:nvPr>
        </p:nvSpPr>
        <p:spPr/>
        <p:txBody>
          <a:bodyPr/>
          <a:lstStyle/>
          <a:p>
            <a:r>
              <a:rPr lang="en-CA" dirty="0"/>
              <a:t>Data Augmentation</a:t>
            </a:r>
          </a:p>
        </p:txBody>
      </p:sp>
      <p:sp>
        <p:nvSpPr>
          <p:cNvPr id="3" name="Content Placeholder 2">
            <a:extLst>
              <a:ext uri="{FF2B5EF4-FFF2-40B4-BE49-F238E27FC236}">
                <a16:creationId xmlns:a16="http://schemas.microsoft.com/office/drawing/2014/main" id="{59A232BF-AAD1-4147-84D4-BAED33CCFED2}"/>
              </a:ext>
            </a:extLst>
          </p:cNvPr>
          <p:cNvSpPr>
            <a:spLocks noGrp="1"/>
          </p:cNvSpPr>
          <p:nvPr>
            <p:ph idx="1"/>
          </p:nvPr>
        </p:nvSpPr>
        <p:spPr/>
        <p:txBody>
          <a:bodyPr>
            <a:normAutofit/>
          </a:bodyPr>
          <a:lstStyle/>
          <a:p>
            <a:r>
              <a:rPr lang="en-US" dirty="0"/>
              <a:t>Rotation: up to 15 degrees​</a:t>
            </a:r>
          </a:p>
          <a:p>
            <a:r>
              <a:rPr lang="en-US" dirty="0"/>
              <a:t>Horizontal shift: 5% of the width​</a:t>
            </a:r>
          </a:p>
          <a:p>
            <a:r>
              <a:rPr lang="en-US" dirty="0"/>
              <a:t>Vertical shift: 5% of the height​</a:t>
            </a:r>
          </a:p>
          <a:p>
            <a:r>
              <a:rPr lang="en-US" dirty="0"/>
              <a:t>Shear: 5%​</a:t>
            </a:r>
          </a:p>
          <a:p>
            <a:r>
              <a:rPr lang="en-US" dirty="0"/>
              <a:t>Zoom: 0.5%​</a:t>
            </a:r>
          </a:p>
          <a:p>
            <a:r>
              <a:rPr lang="en-US" b="1" u="sng" dirty="0"/>
              <a:t>Horizontal flip​</a:t>
            </a:r>
          </a:p>
          <a:p>
            <a:r>
              <a:rPr lang="en-US" dirty="0"/>
              <a:t>Vertical flip</a:t>
            </a:r>
            <a:endParaRPr lang="en-CA" dirty="0"/>
          </a:p>
        </p:txBody>
      </p:sp>
      <p:pic>
        <p:nvPicPr>
          <p:cNvPr id="4" name="Picture 3">
            <a:extLst>
              <a:ext uri="{FF2B5EF4-FFF2-40B4-BE49-F238E27FC236}">
                <a16:creationId xmlns:a16="http://schemas.microsoft.com/office/drawing/2014/main" id="{4593F1B1-7CCA-4EBE-82C0-8BC0B07C2E20}"/>
              </a:ext>
            </a:extLst>
          </p:cNvPr>
          <p:cNvPicPr>
            <a:picLocks noChangeAspect="1"/>
          </p:cNvPicPr>
          <p:nvPr/>
        </p:nvPicPr>
        <p:blipFill>
          <a:blip r:embed="rId3"/>
          <a:stretch>
            <a:fillRect/>
          </a:stretch>
        </p:blipFill>
        <p:spPr>
          <a:xfrm rot="21226235" flipH="1">
            <a:off x="7290437" y="1586213"/>
            <a:ext cx="3051559" cy="3716527"/>
          </a:xfrm>
          <a:prstGeom prst="rect">
            <a:avLst/>
          </a:prstGeom>
          <a:scene3d>
            <a:camera prst="isometricLeftDown">
              <a:rot lat="720000" lon="900000" rev="0"/>
            </a:camera>
            <a:lightRig rig="threePt" dir="t"/>
          </a:scene3d>
        </p:spPr>
      </p:pic>
    </p:spTree>
    <p:extLst>
      <p:ext uri="{BB962C8B-B14F-4D97-AF65-F5344CB8AC3E}">
        <p14:creationId xmlns:p14="http://schemas.microsoft.com/office/powerpoint/2010/main" val="273588266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96F8B-B1A6-43EE-B1B9-B32B6BB179E7}"/>
              </a:ext>
            </a:extLst>
          </p:cNvPr>
          <p:cNvSpPr>
            <a:spLocks noGrp="1"/>
          </p:cNvSpPr>
          <p:nvPr>
            <p:ph type="title"/>
          </p:nvPr>
        </p:nvSpPr>
        <p:spPr/>
        <p:txBody>
          <a:bodyPr/>
          <a:lstStyle/>
          <a:p>
            <a:r>
              <a:rPr lang="en-CA" dirty="0"/>
              <a:t>Data Augmentation</a:t>
            </a:r>
          </a:p>
        </p:txBody>
      </p:sp>
      <p:pic>
        <p:nvPicPr>
          <p:cNvPr id="8" name="Picture 7">
            <a:extLst>
              <a:ext uri="{FF2B5EF4-FFF2-40B4-BE49-F238E27FC236}">
                <a16:creationId xmlns:a16="http://schemas.microsoft.com/office/drawing/2014/main" id="{61813A03-3BF4-41AD-B555-DA586A0F4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426326"/>
            <a:ext cx="8029433" cy="4179467"/>
          </a:xfrm>
          <a:prstGeom prst="rect">
            <a:avLst/>
          </a:prstGeom>
        </p:spPr>
      </p:pic>
    </p:spTree>
    <p:extLst>
      <p:ext uri="{BB962C8B-B14F-4D97-AF65-F5344CB8AC3E}">
        <p14:creationId xmlns:p14="http://schemas.microsoft.com/office/powerpoint/2010/main" val="263980480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630D92-80CF-4D71-AC79-06F4B3BF5FD6}"/>
              </a:ext>
            </a:extLst>
          </p:cNvPr>
          <p:cNvSpPr>
            <a:spLocks noGrp="1"/>
          </p:cNvSpPr>
          <p:nvPr>
            <p:ph type="title"/>
          </p:nvPr>
        </p:nvSpPr>
        <p:spPr/>
        <p:txBody>
          <a:bodyPr>
            <a:normAutofit/>
          </a:bodyPr>
          <a:lstStyle/>
          <a:p>
            <a:r>
              <a:rPr lang="en-US" sz="3600" dirty="0"/>
              <a:t>Transfer Learning and Model Selection – Issues with vanilla architecture</a:t>
            </a:r>
            <a:endParaRPr lang="en-CA" sz="3600" dirty="0"/>
          </a:p>
        </p:txBody>
      </p:sp>
      <p:sp>
        <p:nvSpPr>
          <p:cNvPr id="6" name="Rectangle: Rounded Corners 5">
            <a:extLst>
              <a:ext uri="{FF2B5EF4-FFF2-40B4-BE49-F238E27FC236}">
                <a16:creationId xmlns:a16="http://schemas.microsoft.com/office/drawing/2014/main" id="{A5F8FE81-4020-4ADA-A7FA-78D9E54848E0}"/>
              </a:ext>
            </a:extLst>
          </p:cNvPr>
          <p:cNvSpPr/>
          <p:nvPr/>
        </p:nvSpPr>
        <p:spPr>
          <a:xfrm>
            <a:off x="3995993" y="1717205"/>
            <a:ext cx="2490933" cy="4357524"/>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1033B8E7-95A7-4381-9640-DF1B97D2E8F3}"/>
              </a:ext>
            </a:extLst>
          </p:cNvPr>
          <p:cNvSpPr/>
          <p:nvPr/>
        </p:nvSpPr>
        <p:spPr>
          <a:xfrm>
            <a:off x="4086103" y="2148451"/>
            <a:ext cx="2291401" cy="186659"/>
          </a:xfrm>
          <a:prstGeom prst="rect">
            <a:avLst/>
          </a:prstGeom>
          <a:solidFill>
            <a:schemeClr val="tx1">
              <a:lumMod val="65000"/>
              <a:lumOff val="35000"/>
            </a:schemeClr>
          </a:solidFill>
          <a:ln>
            <a:no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8096">
              <a:spcAft>
                <a:spcPts val="600"/>
              </a:spcAft>
            </a:pPr>
            <a:r>
              <a:rPr lang="en-US" sz="1200" b="1" dirty="0">
                <a:solidFill>
                  <a:schemeClr val="bg1"/>
                </a:solidFill>
                <a:cs typeface="Calibri"/>
              </a:rPr>
              <a:t>Conv2D</a:t>
            </a:r>
          </a:p>
        </p:txBody>
      </p:sp>
      <p:sp>
        <p:nvSpPr>
          <p:cNvPr id="8" name="Rectangle 7">
            <a:extLst>
              <a:ext uri="{FF2B5EF4-FFF2-40B4-BE49-F238E27FC236}">
                <a16:creationId xmlns:a16="http://schemas.microsoft.com/office/drawing/2014/main" id="{5E305B83-F6A5-44EC-B21B-4F1D2050F1E4}"/>
              </a:ext>
            </a:extLst>
          </p:cNvPr>
          <p:cNvSpPr/>
          <p:nvPr/>
        </p:nvSpPr>
        <p:spPr>
          <a:xfrm>
            <a:off x="4086103" y="2438094"/>
            <a:ext cx="2291401" cy="186659"/>
          </a:xfrm>
          <a:prstGeom prst="rect">
            <a:avLst/>
          </a:prstGeom>
          <a:solidFill>
            <a:schemeClr val="tx1">
              <a:lumMod val="65000"/>
              <a:lumOff val="35000"/>
            </a:schemeClr>
          </a:solidFill>
          <a:ln>
            <a:no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8096">
              <a:spcAft>
                <a:spcPts val="600"/>
              </a:spcAft>
            </a:pPr>
            <a:r>
              <a:rPr lang="en-US" sz="1200" b="1" err="1">
                <a:solidFill>
                  <a:schemeClr val="bg1"/>
                </a:solidFill>
                <a:cs typeface="Calibri"/>
              </a:rPr>
              <a:t>MaxPooling</a:t>
            </a:r>
            <a:endParaRPr lang="en-US" sz="1200" b="1">
              <a:solidFill>
                <a:schemeClr val="bg1"/>
              </a:solidFill>
              <a:cs typeface="Calibri"/>
            </a:endParaRPr>
          </a:p>
        </p:txBody>
      </p:sp>
      <p:sp>
        <p:nvSpPr>
          <p:cNvPr id="9" name="Rectangle 8">
            <a:extLst>
              <a:ext uri="{FF2B5EF4-FFF2-40B4-BE49-F238E27FC236}">
                <a16:creationId xmlns:a16="http://schemas.microsoft.com/office/drawing/2014/main" id="{62A8A40B-2C14-4610-BCDE-4860EFB89148}"/>
              </a:ext>
            </a:extLst>
          </p:cNvPr>
          <p:cNvSpPr/>
          <p:nvPr/>
        </p:nvSpPr>
        <p:spPr>
          <a:xfrm>
            <a:off x="4086103" y="2740610"/>
            <a:ext cx="2291401" cy="186659"/>
          </a:xfrm>
          <a:prstGeom prst="rect">
            <a:avLst/>
          </a:prstGeom>
          <a:solidFill>
            <a:schemeClr val="tx1">
              <a:lumMod val="65000"/>
              <a:lumOff val="35000"/>
            </a:schemeClr>
          </a:solidFill>
          <a:ln>
            <a:no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8096">
              <a:spcAft>
                <a:spcPts val="600"/>
              </a:spcAft>
            </a:pPr>
            <a:r>
              <a:rPr lang="en-US" sz="1200" b="1" err="1">
                <a:solidFill>
                  <a:schemeClr val="bg1"/>
                </a:solidFill>
                <a:cs typeface="Calibri"/>
              </a:rPr>
              <a:t>BatchNormalization</a:t>
            </a:r>
          </a:p>
        </p:txBody>
      </p:sp>
      <p:sp>
        <p:nvSpPr>
          <p:cNvPr id="11" name="Rectangle 10">
            <a:extLst>
              <a:ext uri="{FF2B5EF4-FFF2-40B4-BE49-F238E27FC236}">
                <a16:creationId xmlns:a16="http://schemas.microsoft.com/office/drawing/2014/main" id="{442E188C-F2F0-42B3-BC9D-64E884783C1B}"/>
              </a:ext>
            </a:extLst>
          </p:cNvPr>
          <p:cNvSpPr/>
          <p:nvPr/>
        </p:nvSpPr>
        <p:spPr>
          <a:xfrm>
            <a:off x="4098976" y="4375486"/>
            <a:ext cx="2291401" cy="186659"/>
          </a:xfrm>
          <a:prstGeom prst="rect">
            <a:avLst/>
          </a:prstGeom>
          <a:solidFill>
            <a:schemeClr val="tx1">
              <a:lumMod val="65000"/>
              <a:lumOff val="35000"/>
            </a:schemeClr>
          </a:solidFill>
          <a:ln>
            <a:no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8096">
              <a:spcAft>
                <a:spcPts val="600"/>
              </a:spcAft>
            </a:pPr>
            <a:r>
              <a:rPr lang="en-US" sz="1200" b="1" err="1">
                <a:solidFill>
                  <a:schemeClr val="bg1"/>
                </a:solidFill>
                <a:cs typeface="Calibri"/>
              </a:rPr>
              <a:t>GlobalAveragePooling</a:t>
            </a:r>
          </a:p>
        </p:txBody>
      </p:sp>
      <p:sp>
        <p:nvSpPr>
          <p:cNvPr id="12" name="Rectangle 11">
            <a:extLst>
              <a:ext uri="{FF2B5EF4-FFF2-40B4-BE49-F238E27FC236}">
                <a16:creationId xmlns:a16="http://schemas.microsoft.com/office/drawing/2014/main" id="{176925E2-7200-40F6-9EFB-23B22B5EC237}"/>
              </a:ext>
            </a:extLst>
          </p:cNvPr>
          <p:cNvSpPr/>
          <p:nvPr/>
        </p:nvSpPr>
        <p:spPr>
          <a:xfrm>
            <a:off x="4092540" y="3043127"/>
            <a:ext cx="2291401" cy="186659"/>
          </a:xfrm>
          <a:prstGeom prst="rect">
            <a:avLst/>
          </a:prstGeom>
          <a:solidFill>
            <a:schemeClr val="tx1">
              <a:lumMod val="65000"/>
              <a:lumOff val="35000"/>
            </a:schemeClr>
          </a:solidFill>
          <a:ln>
            <a:no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8096">
              <a:spcAft>
                <a:spcPts val="600"/>
              </a:spcAft>
            </a:pPr>
            <a:r>
              <a:rPr lang="en-US" sz="1200" b="1">
                <a:solidFill>
                  <a:schemeClr val="bg1"/>
                </a:solidFill>
                <a:cs typeface="Calibri"/>
              </a:rPr>
              <a:t>Conv2D</a:t>
            </a:r>
          </a:p>
        </p:txBody>
      </p:sp>
      <p:sp>
        <p:nvSpPr>
          <p:cNvPr id="13" name="Rectangle 12">
            <a:extLst>
              <a:ext uri="{FF2B5EF4-FFF2-40B4-BE49-F238E27FC236}">
                <a16:creationId xmlns:a16="http://schemas.microsoft.com/office/drawing/2014/main" id="{7A77505A-CE0E-4FE8-8C4C-F58F2760C122}"/>
              </a:ext>
            </a:extLst>
          </p:cNvPr>
          <p:cNvSpPr/>
          <p:nvPr/>
        </p:nvSpPr>
        <p:spPr>
          <a:xfrm>
            <a:off x="4098976" y="3326334"/>
            <a:ext cx="2291401" cy="186659"/>
          </a:xfrm>
          <a:prstGeom prst="rect">
            <a:avLst/>
          </a:prstGeom>
          <a:solidFill>
            <a:schemeClr val="tx1">
              <a:lumMod val="65000"/>
              <a:lumOff val="35000"/>
            </a:schemeClr>
          </a:solidFill>
          <a:ln>
            <a:no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8096">
              <a:spcAft>
                <a:spcPts val="600"/>
              </a:spcAft>
            </a:pPr>
            <a:r>
              <a:rPr lang="en-US" sz="1200" b="1">
                <a:solidFill>
                  <a:schemeClr val="bg1"/>
                </a:solidFill>
                <a:cs typeface="Calibri"/>
              </a:rPr>
              <a:t>Conv2D</a:t>
            </a:r>
          </a:p>
        </p:txBody>
      </p:sp>
      <p:sp>
        <p:nvSpPr>
          <p:cNvPr id="14" name="Rectangle 13">
            <a:extLst>
              <a:ext uri="{FF2B5EF4-FFF2-40B4-BE49-F238E27FC236}">
                <a16:creationId xmlns:a16="http://schemas.microsoft.com/office/drawing/2014/main" id="{65B40266-6DB4-419A-80DD-46363DDFCE3F}"/>
              </a:ext>
            </a:extLst>
          </p:cNvPr>
          <p:cNvSpPr/>
          <p:nvPr/>
        </p:nvSpPr>
        <p:spPr>
          <a:xfrm>
            <a:off x="4098976" y="3615977"/>
            <a:ext cx="2291401" cy="186659"/>
          </a:xfrm>
          <a:prstGeom prst="rect">
            <a:avLst/>
          </a:prstGeom>
          <a:solidFill>
            <a:schemeClr val="tx1">
              <a:lumMod val="65000"/>
              <a:lumOff val="35000"/>
            </a:schemeClr>
          </a:solidFill>
          <a:ln>
            <a:no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8096">
              <a:spcAft>
                <a:spcPts val="600"/>
              </a:spcAft>
            </a:pPr>
            <a:r>
              <a:rPr lang="en-US" sz="1200" b="1" err="1">
                <a:solidFill>
                  <a:schemeClr val="bg1"/>
                </a:solidFill>
                <a:cs typeface="Calibri"/>
              </a:rPr>
              <a:t>MaxPooling</a:t>
            </a:r>
            <a:endParaRPr lang="en-US" sz="1200" b="1">
              <a:solidFill>
                <a:schemeClr val="bg1"/>
              </a:solidFill>
              <a:cs typeface="Calibri"/>
            </a:endParaRPr>
          </a:p>
        </p:txBody>
      </p:sp>
      <p:sp>
        <p:nvSpPr>
          <p:cNvPr id="15" name="Rectangle 14">
            <a:extLst>
              <a:ext uri="{FF2B5EF4-FFF2-40B4-BE49-F238E27FC236}">
                <a16:creationId xmlns:a16="http://schemas.microsoft.com/office/drawing/2014/main" id="{3ED3022C-2D58-4D73-87DA-7B1D8A0AEFC4}"/>
              </a:ext>
            </a:extLst>
          </p:cNvPr>
          <p:cNvSpPr/>
          <p:nvPr/>
        </p:nvSpPr>
        <p:spPr>
          <a:xfrm>
            <a:off x="4086103" y="4678003"/>
            <a:ext cx="2291401" cy="186659"/>
          </a:xfrm>
          <a:prstGeom prst="rect">
            <a:avLst/>
          </a:prstGeom>
          <a:solidFill>
            <a:schemeClr val="tx1">
              <a:lumMod val="65000"/>
              <a:lumOff val="35000"/>
            </a:schemeClr>
          </a:solidFill>
          <a:ln>
            <a:no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8096">
              <a:spcAft>
                <a:spcPts val="600"/>
              </a:spcAft>
            </a:pPr>
            <a:r>
              <a:rPr lang="en-US" sz="1200" b="1">
                <a:solidFill>
                  <a:schemeClr val="bg1"/>
                </a:solidFill>
                <a:cs typeface="Calibri"/>
              </a:rPr>
              <a:t>Fully-connected</a:t>
            </a:r>
          </a:p>
        </p:txBody>
      </p:sp>
      <p:sp>
        <p:nvSpPr>
          <p:cNvPr id="16" name="Rectangle 15">
            <a:extLst>
              <a:ext uri="{FF2B5EF4-FFF2-40B4-BE49-F238E27FC236}">
                <a16:creationId xmlns:a16="http://schemas.microsoft.com/office/drawing/2014/main" id="{75D6436E-8A16-4A44-A535-D3AD81E5B96C}"/>
              </a:ext>
            </a:extLst>
          </p:cNvPr>
          <p:cNvSpPr/>
          <p:nvPr/>
        </p:nvSpPr>
        <p:spPr>
          <a:xfrm>
            <a:off x="4086103" y="4974083"/>
            <a:ext cx="2291401" cy="186659"/>
          </a:xfrm>
          <a:prstGeom prst="rect">
            <a:avLst/>
          </a:prstGeom>
          <a:solidFill>
            <a:schemeClr val="tx1">
              <a:lumMod val="65000"/>
              <a:lumOff val="35000"/>
            </a:schemeClr>
          </a:solidFill>
          <a:ln>
            <a:no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8096">
              <a:spcAft>
                <a:spcPts val="600"/>
              </a:spcAft>
            </a:pPr>
            <a:r>
              <a:rPr lang="en-US" sz="1200" b="1">
                <a:solidFill>
                  <a:schemeClr val="bg1"/>
                </a:solidFill>
                <a:cs typeface="Calibri"/>
              </a:rPr>
              <a:t>Fully-connected</a:t>
            </a:r>
          </a:p>
        </p:txBody>
      </p:sp>
      <p:sp>
        <p:nvSpPr>
          <p:cNvPr id="17" name="Rectangle 16">
            <a:extLst>
              <a:ext uri="{FF2B5EF4-FFF2-40B4-BE49-F238E27FC236}">
                <a16:creationId xmlns:a16="http://schemas.microsoft.com/office/drawing/2014/main" id="{37B74B87-87C7-4A2A-ABBD-357411547045}"/>
              </a:ext>
            </a:extLst>
          </p:cNvPr>
          <p:cNvSpPr/>
          <p:nvPr/>
        </p:nvSpPr>
        <p:spPr>
          <a:xfrm>
            <a:off x="4362874" y="5656354"/>
            <a:ext cx="1731424" cy="186659"/>
          </a:xfrm>
          <a:prstGeom prst="rect">
            <a:avLst/>
          </a:prstGeom>
          <a:solidFill>
            <a:schemeClr val="bg1"/>
          </a:solidFill>
          <a:ln>
            <a:solidFill>
              <a:schemeClr val="accent2">
                <a:lumMod val="40000"/>
                <a:lumOff val="60000"/>
              </a:schemeClr>
            </a:solid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8096">
              <a:spcAft>
                <a:spcPts val="600"/>
              </a:spcAft>
            </a:pPr>
            <a:r>
              <a:rPr lang="en-US" sz="1300" b="1">
                <a:solidFill>
                  <a:srgbClr val="000000"/>
                </a:solidFill>
                <a:cs typeface="Calibri"/>
              </a:rPr>
              <a:t>Output</a:t>
            </a:r>
          </a:p>
        </p:txBody>
      </p:sp>
      <p:sp>
        <p:nvSpPr>
          <p:cNvPr id="18" name="Rectangle 17">
            <a:extLst>
              <a:ext uri="{FF2B5EF4-FFF2-40B4-BE49-F238E27FC236}">
                <a16:creationId xmlns:a16="http://schemas.microsoft.com/office/drawing/2014/main" id="{8964D56E-E7AB-4B1B-93BB-9475ED1EBED0}"/>
              </a:ext>
            </a:extLst>
          </p:cNvPr>
          <p:cNvSpPr/>
          <p:nvPr/>
        </p:nvSpPr>
        <p:spPr>
          <a:xfrm>
            <a:off x="4362874" y="1837198"/>
            <a:ext cx="1731424" cy="186659"/>
          </a:xfrm>
          <a:prstGeom prst="rect">
            <a:avLst/>
          </a:prstGeom>
          <a:solidFill>
            <a:schemeClr val="bg1"/>
          </a:solidFill>
          <a:ln>
            <a:no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8096">
              <a:spcAft>
                <a:spcPts val="600"/>
              </a:spcAft>
            </a:pPr>
            <a:r>
              <a:rPr lang="en-US" sz="1512" b="1" kern="1200">
                <a:solidFill>
                  <a:srgbClr val="000000"/>
                </a:solidFill>
                <a:latin typeface="+mn-lt"/>
                <a:ea typeface="+mn-ea"/>
                <a:cs typeface="Calibri"/>
              </a:rPr>
              <a:t>Input</a:t>
            </a:r>
            <a:endParaRPr lang="en-US" b="1">
              <a:solidFill>
                <a:srgbClr val="000000"/>
              </a:solidFill>
            </a:endParaRPr>
          </a:p>
        </p:txBody>
      </p:sp>
      <p:cxnSp>
        <p:nvCxnSpPr>
          <p:cNvPr id="21" name="Straight Connector 20">
            <a:extLst>
              <a:ext uri="{FF2B5EF4-FFF2-40B4-BE49-F238E27FC236}">
                <a16:creationId xmlns:a16="http://schemas.microsoft.com/office/drawing/2014/main" id="{1F34160F-C638-4DC1-BC84-299F363B28B6}"/>
              </a:ext>
            </a:extLst>
          </p:cNvPr>
          <p:cNvCxnSpPr>
            <a:cxnSpLocks/>
            <a:stCxn id="14" idx="2"/>
            <a:endCxn id="11" idx="0"/>
          </p:cNvCxnSpPr>
          <p:nvPr/>
        </p:nvCxnSpPr>
        <p:spPr>
          <a:xfrm>
            <a:off x="5244677" y="3802636"/>
            <a:ext cx="0" cy="572850"/>
          </a:xfrm>
          <a:prstGeom prst="line">
            <a:avLst/>
          </a:prstGeom>
          <a:ln w="2857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BCA8326F-E89B-449E-B3FB-2774D5C90B21}"/>
              </a:ext>
            </a:extLst>
          </p:cNvPr>
          <p:cNvCxnSpPr>
            <a:cxnSpLocks/>
            <a:stCxn id="16" idx="2"/>
          </p:cNvCxnSpPr>
          <p:nvPr/>
        </p:nvCxnSpPr>
        <p:spPr>
          <a:xfrm flipH="1">
            <a:off x="5228586" y="5160742"/>
            <a:ext cx="3218" cy="495612"/>
          </a:xfrm>
          <a:prstGeom prst="line">
            <a:avLst/>
          </a:prstGeom>
          <a:ln w="2857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5" name="Left Brace 24">
            <a:extLst>
              <a:ext uri="{FF2B5EF4-FFF2-40B4-BE49-F238E27FC236}">
                <a16:creationId xmlns:a16="http://schemas.microsoft.com/office/drawing/2014/main" id="{D502FD4B-40A4-42A9-BA05-22C70B239492}"/>
              </a:ext>
            </a:extLst>
          </p:cNvPr>
          <p:cNvSpPr/>
          <p:nvPr/>
        </p:nvSpPr>
        <p:spPr>
          <a:xfrm>
            <a:off x="3616238" y="2145771"/>
            <a:ext cx="328263" cy="1656865"/>
          </a:xfrm>
          <a:prstGeom prst="leftBrace">
            <a:avLst/>
          </a:prstGeom>
          <a:no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chemeClr val="bg1"/>
              </a:solidFill>
            </a:endParaRPr>
          </a:p>
        </p:txBody>
      </p:sp>
      <p:sp>
        <p:nvSpPr>
          <p:cNvPr id="27" name="TextBox 26">
            <a:extLst>
              <a:ext uri="{FF2B5EF4-FFF2-40B4-BE49-F238E27FC236}">
                <a16:creationId xmlns:a16="http://schemas.microsoft.com/office/drawing/2014/main" id="{CF8E1064-87CC-4598-878E-91273EC11ADB}"/>
              </a:ext>
            </a:extLst>
          </p:cNvPr>
          <p:cNvSpPr txBox="1"/>
          <p:nvPr/>
        </p:nvSpPr>
        <p:spPr>
          <a:xfrm>
            <a:off x="1048890" y="2542990"/>
            <a:ext cx="2130420" cy="1000274"/>
          </a:xfrm>
          <a:prstGeom prst="rect">
            <a:avLst/>
          </a:prstGeom>
          <a:noFill/>
        </p:spPr>
        <p:txBody>
          <a:bodyPr wrap="square">
            <a:spAutoFit/>
          </a:bodyPr>
          <a:lstStyle/>
          <a:p>
            <a:pPr defTabSz="768096">
              <a:spcAft>
                <a:spcPts val="600"/>
              </a:spcAft>
            </a:pPr>
            <a:r>
              <a:rPr lang="en-US" sz="1800" b="1" kern="1200" dirty="0">
                <a:solidFill>
                  <a:srgbClr val="FFFFFF"/>
                </a:solidFill>
                <a:latin typeface="+mn-lt"/>
                <a:ea typeface="+mn-ea"/>
                <a:cs typeface="Calibri"/>
              </a:rPr>
              <a:t>Convolution Layers:</a:t>
            </a:r>
          </a:p>
          <a:p>
            <a:pPr marL="285750" indent="-285750" defTabSz="768096">
              <a:spcAft>
                <a:spcPts val="600"/>
              </a:spcAft>
              <a:buFont typeface="Courier New"/>
              <a:buChar char="o"/>
            </a:pPr>
            <a:r>
              <a:rPr lang="en-US" sz="1800" kern="1200" dirty="0">
                <a:solidFill>
                  <a:srgbClr val="FFFFFF"/>
                </a:solidFill>
                <a:latin typeface="+mn-lt"/>
                <a:ea typeface="+mn-ea"/>
                <a:cs typeface="Calibri"/>
              </a:rPr>
              <a:t>Extract features from image data</a:t>
            </a:r>
            <a:endParaRPr lang="en-US" sz="1800" dirty="0">
              <a:solidFill>
                <a:srgbClr val="FFFFFF"/>
              </a:solidFill>
              <a:cs typeface="Calibri"/>
            </a:endParaRPr>
          </a:p>
        </p:txBody>
      </p:sp>
      <p:sp>
        <p:nvSpPr>
          <p:cNvPr id="28" name="Left Brace 27">
            <a:extLst>
              <a:ext uri="{FF2B5EF4-FFF2-40B4-BE49-F238E27FC236}">
                <a16:creationId xmlns:a16="http://schemas.microsoft.com/office/drawing/2014/main" id="{BCFB6416-6913-4603-9CF3-9D87703BEB18}"/>
              </a:ext>
            </a:extLst>
          </p:cNvPr>
          <p:cNvSpPr/>
          <p:nvPr/>
        </p:nvSpPr>
        <p:spPr>
          <a:xfrm>
            <a:off x="3616238" y="4375486"/>
            <a:ext cx="328263" cy="785256"/>
          </a:xfrm>
          <a:prstGeom prst="leftBrace">
            <a:avLst/>
          </a:prstGeom>
          <a:no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chemeClr val="bg1"/>
              </a:solidFill>
            </a:endParaRPr>
          </a:p>
        </p:txBody>
      </p:sp>
      <p:sp>
        <p:nvSpPr>
          <p:cNvPr id="30" name="TextBox 29">
            <a:extLst>
              <a:ext uri="{FF2B5EF4-FFF2-40B4-BE49-F238E27FC236}">
                <a16:creationId xmlns:a16="http://schemas.microsoft.com/office/drawing/2014/main" id="{CA7671B9-FC3B-4DB3-BB9F-497750FC8F8B}"/>
              </a:ext>
            </a:extLst>
          </p:cNvPr>
          <p:cNvSpPr txBox="1"/>
          <p:nvPr/>
        </p:nvSpPr>
        <p:spPr>
          <a:xfrm>
            <a:off x="1048890" y="4089061"/>
            <a:ext cx="2457926" cy="1431161"/>
          </a:xfrm>
          <a:prstGeom prst="rect">
            <a:avLst/>
          </a:prstGeom>
          <a:noFill/>
        </p:spPr>
        <p:txBody>
          <a:bodyPr wrap="square">
            <a:spAutoFit/>
          </a:bodyPr>
          <a:lstStyle/>
          <a:p>
            <a:pPr defTabSz="768096">
              <a:spcAft>
                <a:spcPts val="600"/>
              </a:spcAft>
            </a:pPr>
            <a:r>
              <a:rPr lang="en-US" b="1" kern="1200" dirty="0">
                <a:solidFill>
                  <a:srgbClr val="FFFFFF"/>
                </a:solidFill>
                <a:latin typeface="+mn-lt"/>
                <a:ea typeface="+mn-ea"/>
                <a:cs typeface="Calibri"/>
              </a:rPr>
              <a:t>Fully-connected Layers:</a:t>
            </a:r>
          </a:p>
          <a:p>
            <a:pPr marL="285750" indent="-285750" defTabSz="768096">
              <a:spcAft>
                <a:spcPts val="600"/>
              </a:spcAft>
              <a:buFont typeface="Courier New"/>
              <a:buChar char="o"/>
            </a:pPr>
            <a:r>
              <a:rPr lang="en-US" sz="1600" kern="1200" dirty="0">
                <a:solidFill>
                  <a:srgbClr val="FFFFFF"/>
                </a:solidFill>
                <a:latin typeface="+mn-lt"/>
                <a:ea typeface="+mn-ea"/>
                <a:cs typeface="Calibri"/>
              </a:rPr>
              <a:t>Use extracted features as inputs to learn the hidden patterns of the original image data</a:t>
            </a:r>
            <a:endParaRPr lang="en-US" sz="1600" dirty="0">
              <a:solidFill>
                <a:srgbClr val="FFFFFF"/>
              </a:solidFill>
              <a:cs typeface="Calibri"/>
            </a:endParaRPr>
          </a:p>
        </p:txBody>
      </p:sp>
      <p:sp>
        <p:nvSpPr>
          <p:cNvPr id="32" name="Content Placeholder 2">
            <a:extLst>
              <a:ext uri="{FF2B5EF4-FFF2-40B4-BE49-F238E27FC236}">
                <a16:creationId xmlns:a16="http://schemas.microsoft.com/office/drawing/2014/main" id="{AC95B866-FFA5-4C35-A90E-E5E0DD2F1937}"/>
              </a:ext>
            </a:extLst>
          </p:cNvPr>
          <p:cNvSpPr>
            <a:spLocks noGrp="1"/>
          </p:cNvSpPr>
          <p:nvPr>
            <p:ph idx="1"/>
          </p:nvPr>
        </p:nvSpPr>
        <p:spPr>
          <a:xfrm>
            <a:off x="6917128" y="2154338"/>
            <a:ext cx="4113765" cy="1358656"/>
          </a:xfrm>
        </p:spPr>
        <p:txBody>
          <a:bodyPr>
            <a:normAutofit/>
          </a:bodyPr>
          <a:lstStyle/>
          <a:p>
            <a:pPr marL="0" indent="0">
              <a:buNone/>
            </a:pPr>
            <a:r>
              <a:rPr lang="en-US" sz="1800" dirty="0"/>
              <a:t>Feature complexity:</a:t>
            </a:r>
          </a:p>
          <a:p>
            <a:r>
              <a:rPr lang="en-US" sz="1600" dirty="0"/>
              <a:t>Image data are complex and diverse</a:t>
            </a:r>
          </a:p>
          <a:p>
            <a:r>
              <a:rPr lang="en-US" sz="1600" dirty="0"/>
              <a:t>features within the image are difficult to be exhaustively recognized and extracted </a:t>
            </a:r>
          </a:p>
        </p:txBody>
      </p:sp>
      <p:sp>
        <p:nvSpPr>
          <p:cNvPr id="33" name="Rectangle 32">
            <a:extLst>
              <a:ext uri="{FF2B5EF4-FFF2-40B4-BE49-F238E27FC236}">
                <a16:creationId xmlns:a16="http://schemas.microsoft.com/office/drawing/2014/main" id="{1A71061C-3850-4111-BB62-FCCC45EA5CAD}"/>
              </a:ext>
            </a:extLst>
          </p:cNvPr>
          <p:cNvSpPr/>
          <p:nvPr/>
        </p:nvSpPr>
        <p:spPr>
          <a:xfrm>
            <a:off x="6917128" y="1832401"/>
            <a:ext cx="4113765" cy="180223"/>
          </a:xfrm>
          <a:prstGeom prst="rect">
            <a:avLst/>
          </a:prstGeom>
          <a:solidFill>
            <a:schemeClr val="bg1"/>
          </a:solidFill>
          <a:ln>
            <a:solidFill>
              <a:schemeClr val="accent5">
                <a:lumMod val="40000"/>
                <a:lumOff val="60000"/>
              </a:schemeClr>
            </a:solid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8096">
              <a:spcAft>
                <a:spcPts val="600"/>
              </a:spcAft>
            </a:pPr>
            <a:r>
              <a:rPr lang="en-US" sz="1512" b="1" kern="1200" dirty="0">
                <a:solidFill>
                  <a:srgbClr val="000000"/>
                </a:solidFill>
                <a:latin typeface="+mn-lt"/>
                <a:ea typeface="+mn-ea"/>
                <a:cs typeface="Calibri"/>
              </a:rPr>
              <a:t>Potential Limitation</a:t>
            </a:r>
            <a:endParaRPr lang="en-US" b="1" dirty="0">
              <a:solidFill>
                <a:srgbClr val="000000"/>
              </a:solidFill>
              <a:cs typeface="Calibri"/>
            </a:endParaRPr>
          </a:p>
        </p:txBody>
      </p:sp>
      <p:sp>
        <p:nvSpPr>
          <p:cNvPr id="35" name="Content Placeholder 2">
            <a:extLst>
              <a:ext uri="{FF2B5EF4-FFF2-40B4-BE49-F238E27FC236}">
                <a16:creationId xmlns:a16="http://schemas.microsoft.com/office/drawing/2014/main" id="{CFE33463-9658-4379-8CC3-FD3922558284}"/>
              </a:ext>
            </a:extLst>
          </p:cNvPr>
          <p:cNvSpPr txBox="1">
            <a:spLocks/>
          </p:cNvSpPr>
          <p:nvPr/>
        </p:nvSpPr>
        <p:spPr>
          <a:xfrm>
            <a:off x="6917128" y="4562145"/>
            <a:ext cx="4516161" cy="13586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800" dirty="0"/>
              <a:t>Computation burden:</a:t>
            </a:r>
          </a:p>
          <a:p>
            <a:r>
              <a:rPr lang="en-US" sz="1600" dirty="0"/>
              <a:t>Exploding RAM issue. </a:t>
            </a:r>
          </a:p>
          <a:p>
            <a:r>
              <a:rPr lang="en-US" sz="1600" dirty="0"/>
              <a:t>Long training time </a:t>
            </a:r>
            <a:r>
              <a:rPr lang="en-US" sz="1600" dirty="0">
                <a:sym typeface="Wingdings" panose="05000000000000000000" pitchFamily="2" charset="2"/>
              </a:rPr>
              <a:t> </a:t>
            </a:r>
            <a:r>
              <a:rPr lang="en-US" sz="1600" dirty="0"/>
              <a:t>delay the POC or tuning</a:t>
            </a:r>
          </a:p>
        </p:txBody>
      </p:sp>
      <p:sp>
        <p:nvSpPr>
          <p:cNvPr id="38" name="Rectangle 37">
            <a:extLst>
              <a:ext uri="{FF2B5EF4-FFF2-40B4-BE49-F238E27FC236}">
                <a16:creationId xmlns:a16="http://schemas.microsoft.com/office/drawing/2014/main" id="{C9525851-16FB-4DEB-BCE9-AA68A31F1292}"/>
              </a:ext>
            </a:extLst>
          </p:cNvPr>
          <p:cNvSpPr/>
          <p:nvPr/>
        </p:nvSpPr>
        <p:spPr>
          <a:xfrm>
            <a:off x="6976103" y="3543264"/>
            <a:ext cx="4113765" cy="843151"/>
          </a:xfrm>
          <a:prstGeom prst="rect">
            <a:avLst/>
          </a:prstGeom>
          <a:solidFill>
            <a:schemeClr val="bg1"/>
          </a:solidFill>
          <a:ln>
            <a:solidFill>
              <a:schemeClr val="accent5">
                <a:lumMod val="40000"/>
                <a:lumOff val="60000"/>
              </a:schemeClr>
            </a:solid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28600" indent="-228600">
              <a:lnSpc>
                <a:spcPct val="90000"/>
              </a:lnSpc>
              <a:spcBef>
                <a:spcPts val="1000"/>
              </a:spcBef>
              <a:buFont typeface="Wingdings" panose="05000000000000000000" pitchFamily="2" charset="2"/>
              <a:buChar char="§"/>
            </a:pPr>
            <a:r>
              <a:rPr lang="en-US" sz="1600" dirty="0">
                <a:solidFill>
                  <a:schemeClr val="tx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rPr>
              <a:t>Increase the size of training data</a:t>
            </a:r>
          </a:p>
          <a:p>
            <a:pPr marL="228600" indent="-228600">
              <a:lnSpc>
                <a:spcPct val="90000"/>
              </a:lnSpc>
              <a:spcBef>
                <a:spcPts val="1000"/>
              </a:spcBef>
              <a:buFont typeface="Wingdings" panose="05000000000000000000" pitchFamily="2" charset="2"/>
              <a:buChar char="§"/>
            </a:pPr>
            <a:r>
              <a:rPr lang="en-US" sz="1600" dirty="0">
                <a:solidFill>
                  <a:schemeClr val="tx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rPr>
              <a:t>Increased the number of convolution layers</a:t>
            </a:r>
          </a:p>
        </p:txBody>
      </p:sp>
    </p:spTree>
    <p:extLst>
      <p:ext uri="{BB962C8B-B14F-4D97-AF65-F5344CB8AC3E}">
        <p14:creationId xmlns:p14="http://schemas.microsoft.com/office/powerpoint/2010/main" val="1595117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animEffect transition="in" filter="fade">
                                      <p:cBhvr>
                                        <p:cTn id="9" dur="200"/>
                                        <p:tgtEl>
                                          <p:spTgt spid="2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8"/>
                                        </p:tgtEl>
                                        <p:attrNameLst>
                                          <p:attrName>style.visibility</p:attrName>
                                        </p:attrNameLst>
                                      </p:cBhvr>
                                      <p:to>
                                        <p:strVal val="visible"/>
                                      </p:to>
                                    </p:se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2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200"/>
                                        <p:tgtEl>
                                          <p:spTgt spid="3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2">
                                            <p:txEl>
                                              <p:pRg st="0" end="0"/>
                                            </p:txEl>
                                          </p:spTgt>
                                        </p:tgtEl>
                                        <p:attrNameLst>
                                          <p:attrName>style.visibility</p:attrName>
                                        </p:attrNameLst>
                                      </p:cBhvr>
                                      <p:to>
                                        <p:strVal val="visible"/>
                                      </p:to>
                                    </p:set>
                                    <p:animEffect transition="in" filter="fade">
                                      <p:cBhvr>
                                        <p:cTn id="24" dur="200"/>
                                        <p:tgtEl>
                                          <p:spTgt spid="32">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2">
                                            <p:txEl>
                                              <p:pRg st="1" end="1"/>
                                            </p:txEl>
                                          </p:spTgt>
                                        </p:tgtEl>
                                        <p:attrNameLst>
                                          <p:attrName>style.visibility</p:attrName>
                                        </p:attrNameLst>
                                      </p:cBhvr>
                                      <p:to>
                                        <p:strVal val="visible"/>
                                      </p:to>
                                    </p:set>
                                    <p:animEffect transition="in" filter="fade">
                                      <p:cBhvr>
                                        <p:cTn id="27" dur="200"/>
                                        <p:tgtEl>
                                          <p:spTgt spid="32">
                                            <p:txEl>
                                              <p:pRg st="1" end="1"/>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2">
                                            <p:txEl>
                                              <p:pRg st="2" end="2"/>
                                            </p:txEl>
                                          </p:spTgt>
                                        </p:tgtEl>
                                        <p:attrNameLst>
                                          <p:attrName>style.visibility</p:attrName>
                                        </p:attrNameLst>
                                      </p:cBhvr>
                                      <p:to>
                                        <p:strVal val="visible"/>
                                      </p:to>
                                    </p:set>
                                    <p:animEffect transition="in" filter="fade">
                                      <p:cBhvr>
                                        <p:cTn id="30" dur="200"/>
                                        <p:tgtEl>
                                          <p:spTgt spid="32">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200"/>
                                        <p:tgtEl>
                                          <p:spTgt spid="3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2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p:bldP spid="28" grpId="0" animBg="1"/>
      <p:bldP spid="30" grpId="0"/>
      <p:bldP spid="32" grpId="0" uiExpand="1" build="p"/>
      <p:bldP spid="33" grpId="0" animBg="1"/>
      <p:bldP spid="35" grpId="0"/>
      <p:bldP spid="3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8CF1443-2C81-4B74-80DC-D73969242142}"/>
              </a:ext>
            </a:extLst>
          </p:cNvPr>
          <p:cNvSpPr>
            <a:spLocks noGrp="1"/>
          </p:cNvSpPr>
          <p:nvPr>
            <p:ph type="title" idx="4294967295"/>
          </p:nvPr>
        </p:nvSpPr>
        <p:spPr>
          <a:xfrm>
            <a:off x="541867" y="122767"/>
            <a:ext cx="11256963" cy="715963"/>
          </a:xfrm>
        </p:spPr>
        <p:txBody>
          <a:bodyPr>
            <a:normAutofit fontScale="90000"/>
          </a:bodyPr>
          <a:lstStyle/>
          <a:p>
            <a:r>
              <a:rPr lang="en-US" sz="3000" dirty="0">
                <a:effectLst>
                  <a:glow rad="38100">
                    <a:prstClr val="white">
                      <a:alpha val="40000"/>
                    </a:prstClr>
                  </a:glow>
                  <a:outerShdw blurRad="76200" dist="38100" algn="ctr" rotWithShape="0">
                    <a:srgbClr val="4472C4">
                      <a:lumMod val="20000"/>
                      <a:lumOff val="80000"/>
                      <a:alpha val="99000"/>
                    </a:srgbClr>
                  </a:outerShdw>
                </a:effectLst>
                <a:latin typeface="Arial"/>
                <a:cs typeface="Arial"/>
              </a:rPr>
              <a:t>Transfer Learning and Model Selection – Leveraging pre-trained models</a:t>
            </a:r>
            <a:endParaRPr lang="en-US" dirty="0">
              <a:effectLst>
                <a:glow rad="38100">
                  <a:prstClr val="white">
                    <a:alpha val="40000"/>
                  </a:prstClr>
                </a:glow>
                <a:outerShdw blurRad="76200" dist="38100" algn="ctr" rotWithShape="0">
                  <a:srgbClr val="4472C4">
                    <a:lumMod val="20000"/>
                    <a:lumOff val="80000"/>
                    <a:alpha val="99000"/>
                  </a:srgbClr>
                </a:outerShdw>
              </a:effectLst>
              <a:cs typeface="Calibri Light"/>
            </a:endParaRPr>
          </a:p>
        </p:txBody>
      </p:sp>
      <p:sp>
        <p:nvSpPr>
          <p:cNvPr id="28" name="TextBox 1">
            <a:extLst>
              <a:ext uri="{FF2B5EF4-FFF2-40B4-BE49-F238E27FC236}">
                <a16:creationId xmlns:a16="http://schemas.microsoft.com/office/drawing/2014/main" id="{56A717BB-BB1F-1592-C7A3-78725BFFD470}"/>
              </a:ext>
            </a:extLst>
          </p:cNvPr>
          <p:cNvSpPr txBox="1"/>
          <p:nvPr/>
        </p:nvSpPr>
        <p:spPr>
          <a:xfrm>
            <a:off x="643466" y="1014257"/>
            <a:ext cx="9110133"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rgbClr val="FFFFFF"/>
                </a:solidFill>
                <a:latin typeface="Arial"/>
                <a:cs typeface="Calibri"/>
              </a:rPr>
              <a:t>Popular pre-trained models used for image-related tasks in the medical industry</a:t>
            </a:r>
          </a:p>
        </p:txBody>
      </p:sp>
      <p:pic>
        <p:nvPicPr>
          <p:cNvPr id="29" name="Picture 28" descr="Diagram&#10;&#10;Description automatically generated">
            <a:extLst>
              <a:ext uri="{FF2B5EF4-FFF2-40B4-BE49-F238E27FC236}">
                <a16:creationId xmlns:a16="http://schemas.microsoft.com/office/drawing/2014/main" id="{3FE596E0-767B-9C91-43EF-6B2A14C9F83A}"/>
              </a:ext>
            </a:extLst>
          </p:cNvPr>
          <p:cNvPicPr>
            <a:picLocks noChangeAspect="1"/>
          </p:cNvPicPr>
          <p:nvPr/>
        </p:nvPicPr>
        <p:blipFill>
          <a:blip r:embed="rId3"/>
          <a:stretch>
            <a:fillRect/>
          </a:stretch>
        </p:blipFill>
        <p:spPr>
          <a:xfrm>
            <a:off x="750544" y="1982485"/>
            <a:ext cx="2743200" cy="1545336"/>
          </a:xfrm>
          <a:prstGeom prst="rect">
            <a:avLst/>
          </a:prstGeom>
        </p:spPr>
      </p:pic>
      <p:sp>
        <p:nvSpPr>
          <p:cNvPr id="30" name="TextBox 3">
            <a:extLst>
              <a:ext uri="{FF2B5EF4-FFF2-40B4-BE49-F238E27FC236}">
                <a16:creationId xmlns:a16="http://schemas.microsoft.com/office/drawing/2014/main" id="{AB3D7E33-AB15-94E7-4606-731106249254}"/>
              </a:ext>
            </a:extLst>
          </p:cNvPr>
          <p:cNvSpPr txBox="1"/>
          <p:nvPr/>
        </p:nvSpPr>
        <p:spPr>
          <a:xfrm>
            <a:off x="685799" y="1613397"/>
            <a:ext cx="104189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i="1">
                <a:solidFill>
                  <a:srgbClr val="000000"/>
                </a:solidFill>
                <a:latin typeface="Arial"/>
                <a:cs typeface="Calibri"/>
              </a:rPr>
              <a:t>VGG</a:t>
            </a:r>
            <a:endParaRPr lang="en-US" i="1">
              <a:solidFill>
                <a:srgbClr val="000000"/>
              </a:solidFill>
              <a:cs typeface="Calibri"/>
            </a:endParaRPr>
          </a:p>
        </p:txBody>
      </p:sp>
      <p:sp>
        <p:nvSpPr>
          <p:cNvPr id="31" name="TextBox 4">
            <a:extLst>
              <a:ext uri="{FF2B5EF4-FFF2-40B4-BE49-F238E27FC236}">
                <a16:creationId xmlns:a16="http://schemas.microsoft.com/office/drawing/2014/main" id="{7639729E-18A3-84DA-135F-C9B39BED637E}"/>
              </a:ext>
            </a:extLst>
          </p:cNvPr>
          <p:cNvSpPr txBox="1"/>
          <p:nvPr/>
        </p:nvSpPr>
        <p:spPr>
          <a:xfrm>
            <a:off x="692700" y="4822262"/>
            <a:ext cx="137359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i="1">
                <a:solidFill>
                  <a:srgbClr val="000000"/>
                </a:solidFill>
                <a:latin typeface="Arial"/>
                <a:cs typeface="Calibri"/>
              </a:rPr>
              <a:t>ResNet</a:t>
            </a:r>
            <a:endParaRPr lang="en-US">
              <a:solidFill>
                <a:srgbClr val="000000"/>
              </a:solidFill>
            </a:endParaRPr>
          </a:p>
        </p:txBody>
      </p:sp>
      <p:pic>
        <p:nvPicPr>
          <p:cNvPr id="32" name="Picture 31" descr="Diagram, schematic&#10;&#10;Description automatically generated">
            <a:extLst>
              <a:ext uri="{FF2B5EF4-FFF2-40B4-BE49-F238E27FC236}">
                <a16:creationId xmlns:a16="http://schemas.microsoft.com/office/drawing/2014/main" id="{401FDB45-E434-7024-8449-4C5F2E738E0F}"/>
              </a:ext>
            </a:extLst>
          </p:cNvPr>
          <p:cNvPicPr>
            <a:picLocks noChangeAspect="1"/>
          </p:cNvPicPr>
          <p:nvPr/>
        </p:nvPicPr>
        <p:blipFill>
          <a:blip r:embed="rId4"/>
          <a:stretch>
            <a:fillRect/>
          </a:stretch>
        </p:blipFill>
        <p:spPr>
          <a:xfrm>
            <a:off x="715433" y="4090140"/>
            <a:ext cx="2912532" cy="608118"/>
          </a:xfrm>
          <a:prstGeom prst="rect">
            <a:avLst/>
          </a:prstGeom>
        </p:spPr>
      </p:pic>
      <p:sp>
        <p:nvSpPr>
          <p:cNvPr id="33" name="TextBox 6">
            <a:extLst>
              <a:ext uri="{FF2B5EF4-FFF2-40B4-BE49-F238E27FC236}">
                <a16:creationId xmlns:a16="http://schemas.microsoft.com/office/drawing/2014/main" id="{160F4606-17B0-C6F5-7D82-3EEF20148DF6}"/>
              </a:ext>
            </a:extLst>
          </p:cNvPr>
          <p:cNvSpPr txBox="1"/>
          <p:nvPr/>
        </p:nvSpPr>
        <p:spPr>
          <a:xfrm>
            <a:off x="656414" y="3645396"/>
            <a:ext cx="152599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i="1" err="1">
                <a:latin typeface="Arial"/>
                <a:cs typeface="Calibri"/>
              </a:rPr>
              <a:t>EfficientNet</a:t>
            </a:r>
            <a:endParaRPr lang="en-US" err="1"/>
          </a:p>
        </p:txBody>
      </p:sp>
      <p:pic>
        <p:nvPicPr>
          <p:cNvPr id="34" name="Picture 33" descr="Table&#10;&#10;Description automatically generated">
            <a:extLst>
              <a:ext uri="{FF2B5EF4-FFF2-40B4-BE49-F238E27FC236}">
                <a16:creationId xmlns:a16="http://schemas.microsoft.com/office/drawing/2014/main" id="{AF8982F7-2D72-C8FB-D9FD-7C344E3EA2D2}"/>
              </a:ext>
            </a:extLst>
          </p:cNvPr>
          <p:cNvPicPr>
            <a:picLocks noChangeAspect="1"/>
          </p:cNvPicPr>
          <p:nvPr/>
        </p:nvPicPr>
        <p:blipFill>
          <a:blip r:embed="rId5"/>
          <a:stretch>
            <a:fillRect/>
          </a:stretch>
        </p:blipFill>
        <p:spPr>
          <a:xfrm>
            <a:off x="8271932" y="1929091"/>
            <a:ext cx="3056466" cy="2398681"/>
          </a:xfrm>
          <a:prstGeom prst="rect">
            <a:avLst/>
          </a:prstGeom>
        </p:spPr>
      </p:pic>
      <p:sp>
        <p:nvSpPr>
          <p:cNvPr id="35" name="TextBox 8">
            <a:extLst>
              <a:ext uri="{FF2B5EF4-FFF2-40B4-BE49-F238E27FC236}">
                <a16:creationId xmlns:a16="http://schemas.microsoft.com/office/drawing/2014/main" id="{C2826FB5-0A70-6EEC-2063-604107827EC9}"/>
              </a:ext>
            </a:extLst>
          </p:cNvPr>
          <p:cNvSpPr txBox="1"/>
          <p:nvPr/>
        </p:nvSpPr>
        <p:spPr>
          <a:xfrm>
            <a:off x="8267946" y="1613395"/>
            <a:ext cx="160219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i="1">
                <a:latin typeface="Arial"/>
                <a:cs typeface="Calibri"/>
              </a:rPr>
              <a:t>Inception</a:t>
            </a:r>
            <a:r>
              <a:rPr lang="en-US" b="1" i="1">
                <a:solidFill>
                  <a:srgbClr val="FFFFFF"/>
                </a:solidFill>
                <a:latin typeface="Arial"/>
                <a:cs typeface="Calibri"/>
              </a:rPr>
              <a:t>:</a:t>
            </a:r>
            <a:endParaRPr lang="en-US">
              <a:solidFill>
                <a:srgbClr val="FFFFFF"/>
              </a:solidFill>
            </a:endParaRPr>
          </a:p>
        </p:txBody>
      </p:sp>
      <p:pic>
        <p:nvPicPr>
          <p:cNvPr id="36" name="Picture 35">
            <a:extLst>
              <a:ext uri="{FF2B5EF4-FFF2-40B4-BE49-F238E27FC236}">
                <a16:creationId xmlns:a16="http://schemas.microsoft.com/office/drawing/2014/main" id="{350B660B-A9A9-E259-1653-0ECE5324AB7D}"/>
              </a:ext>
            </a:extLst>
          </p:cNvPr>
          <p:cNvPicPr>
            <a:picLocks noChangeAspect="1"/>
          </p:cNvPicPr>
          <p:nvPr/>
        </p:nvPicPr>
        <p:blipFill>
          <a:blip r:embed="rId6"/>
          <a:stretch>
            <a:fillRect/>
          </a:stretch>
        </p:blipFill>
        <p:spPr>
          <a:xfrm>
            <a:off x="3835399" y="1793425"/>
            <a:ext cx="4140199" cy="4693552"/>
          </a:xfrm>
          <a:prstGeom prst="rect">
            <a:avLst/>
          </a:prstGeom>
        </p:spPr>
      </p:pic>
      <p:sp>
        <p:nvSpPr>
          <p:cNvPr id="37" name="TextBox 10">
            <a:extLst>
              <a:ext uri="{FF2B5EF4-FFF2-40B4-BE49-F238E27FC236}">
                <a16:creationId xmlns:a16="http://schemas.microsoft.com/office/drawing/2014/main" id="{0C44E1BC-5957-0305-6520-0016A9D41CFB}"/>
              </a:ext>
            </a:extLst>
          </p:cNvPr>
          <p:cNvSpPr txBox="1"/>
          <p:nvPr/>
        </p:nvSpPr>
        <p:spPr>
          <a:xfrm>
            <a:off x="3949945" y="1613394"/>
            <a:ext cx="160219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i="1">
                <a:solidFill>
                  <a:srgbClr val="000000"/>
                </a:solidFill>
                <a:latin typeface="Arial"/>
                <a:cs typeface="Calibri"/>
              </a:rPr>
              <a:t>MobileNet</a:t>
            </a:r>
            <a:endParaRPr lang="en-US">
              <a:solidFill>
                <a:srgbClr val="000000"/>
              </a:solidFill>
            </a:endParaRPr>
          </a:p>
        </p:txBody>
      </p:sp>
      <p:sp>
        <p:nvSpPr>
          <p:cNvPr id="38" name="Rectangle: Rounded Corners 37">
            <a:extLst>
              <a:ext uri="{FF2B5EF4-FFF2-40B4-BE49-F238E27FC236}">
                <a16:creationId xmlns:a16="http://schemas.microsoft.com/office/drawing/2014/main" id="{3A4BEB1A-4C29-36FA-A9B8-B63C929B13D3}"/>
              </a:ext>
            </a:extLst>
          </p:cNvPr>
          <p:cNvSpPr/>
          <p:nvPr/>
        </p:nvSpPr>
        <p:spPr>
          <a:xfrm>
            <a:off x="651931" y="1536700"/>
            <a:ext cx="2971800" cy="1947334"/>
          </a:xfrm>
          <a:prstGeom prst="round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FFFF"/>
              </a:solidFill>
            </a:endParaRPr>
          </a:p>
        </p:txBody>
      </p:sp>
      <p:sp>
        <p:nvSpPr>
          <p:cNvPr id="39" name="TextBox 12">
            <a:extLst>
              <a:ext uri="{FF2B5EF4-FFF2-40B4-BE49-F238E27FC236}">
                <a16:creationId xmlns:a16="http://schemas.microsoft.com/office/drawing/2014/main" id="{33A0C15E-657D-5F45-5192-3804F7AE427F}"/>
              </a:ext>
            </a:extLst>
          </p:cNvPr>
          <p:cNvSpPr txBox="1"/>
          <p:nvPr/>
        </p:nvSpPr>
        <p:spPr>
          <a:xfrm>
            <a:off x="8445500" y="4699000"/>
            <a:ext cx="2590800" cy="163121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solidFill>
                  <a:srgbClr val="FFFFFF"/>
                </a:solidFill>
                <a:cs typeface="Calibri"/>
              </a:rPr>
              <a:t>Selection Criteria:</a:t>
            </a:r>
          </a:p>
          <a:p>
            <a:endParaRPr lang="en-US" sz="2000">
              <a:solidFill>
                <a:srgbClr val="FFFFFF"/>
              </a:solidFill>
              <a:cs typeface="Calibri"/>
            </a:endParaRPr>
          </a:p>
          <a:p>
            <a:pPr marL="285750" indent="-285750">
              <a:buFont typeface="Wingdings"/>
              <a:buChar char="q"/>
            </a:pPr>
            <a:r>
              <a:rPr lang="en-US" sz="2000">
                <a:solidFill>
                  <a:srgbClr val="FFFFFF"/>
                </a:solidFill>
                <a:cs typeface="Calibri"/>
              </a:rPr>
              <a:t>Input size</a:t>
            </a:r>
          </a:p>
          <a:p>
            <a:pPr marL="285750" indent="-285750">
              <a:buFont typeface="Wingdings"/>
              <a:buChar char="q"/>
            </a:pPr>
            <a:endParaRPr lang="en-US" sz="2000">
              <a:solidFill>
                <a:srgbClr val="FFFFFF"/>
              </a:solidFill>
              <a:cs typeface="Calibri"/>
            </a:endParaRPr>
          </a:p>
          <a:p>
            <a:pPr marL="285750" indent="-285750">
              <a:buFont typeface="Wingdings"/>
              <a:buChar char="q"/>
            </a:pPr>
            <a:r>
              <a:rPr lang="en-US" sz="2000">
                <a:solidFill>
                  <a:srgbClr val="FFFFFF"/>
                </a:solidFill>
                <a:cs typeface="Calibri"/>
              </a:rPr>
              <a:t>Performance</a:t>
            </a:r>
          </a:p>
        </p:txBody>
      </p:sp>
      <p:sp>
        <p:nvSpPr>
          <p:cNvPr id="40" name="Rectangle: Rounded Corners 39">
            <a:extLst>
              <a:ext uri="{FF2B5EF4-FFF2-40B4-BE49-F238E27FC236}">
                <a16:creationId xmlns:a16="http://schemas.microsoft.com/office/drawing/2014/main" id="{2223754B-0773-112F-8B69-DF5E1282DAE6}"/>
              </a:ext>
            </a:extLst>
          </p:cNvPr>
          <p:cNvSpPr/>
          <p:nvPr/>
        </p:nvSpPr>
        <p:spPr>
          <a:xfrm>
            <a:off x="651931" y="3568700"/>
            <a:ext cx="2971800" cy="1176867"/>
          </a:xfrm>
          <a:prstGeom prst="round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FFFF"/>
              </a:solidFill>
            </a:endParaRPr>
          </a:p>
        </p:txBody>
      </p:sp>
      <p:sp>
        <p:nvSpPr>
          <p:cNvPr id="41" name="Rectangle: Rounded Corners 40">
            <a:extLst>
              <a:ext uri="{FF2B5EF4-FFF2-40B4-BE49-F238E27FC236}">
                <a16:creationId xmlns:a16="http://schemas.microsoft.com/office/drawing/2014/main" id="{DAE52FA3-9891-7986-3FB9-01AFE6A9FDED}"/>
              </a:ext>
            </a:extLst>
          </p:cNvPr>
          <p:cNvSpPr/>
          <p:nvPr/>
        </p:nvSpPr>
        <p:spPr>
          <a:xfrm>
            <a:off x="660398" y="4821767"/>
            <a:ext cx="2963334" cy="1955800"/>
          </a:xfrm>
          <a:prstGeom prst="round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FFFF"/>
              </a:solidFill>
            </a:endParaRPr>
          </a:p>
        </p:txBody>
      </p:sp>
      <p:sp>
        <p:nvSpPr>
          <p:cNvPr id="42" name="Rectangle: Rounded Corners 41">
            <a:extLst>
              <a:ext uri="{FF2B5EF4-FFF2-40B4-BE49-F238E27FC236}">
                <a16:creationId xmlns:a16="http://schemas.microsoft.com/office/drawing/2014/main" id="{DA4D388F-96AF-59D6-64D5-3D0E2ECEB0C2}"/>
              </a:ext>
            </a:extLst>
          </p:cNvPr>
          <p:cNvSpPr/>
          <p:nvPr/>
        </p:nvSpPr>
        <p:spPr>
          <a:xfrm>
            <a:off x="3733799" y="1536700"/>
            <a:ext cx="4241799" cy="5232400"/>
          </a:xfrm>
          <a:prstGeom prst="round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FFFF"/>
              </a:solidFill>
            </a:endParaRPr>
          </a:p>
        </p:txBody>
      </p:sp>
      <p:sp>
        <p:nvSpPr>
          <p:cNvPr id="43" name="Rectangle: Rounded Corners 42">
            <a:extLst>
              <a:ext uri="{FF2B5EF4-FFF2-40B4-BE49-F238E27FC236}">
                <a16:creationId xmlns:a16="http://schemas.microsoft.com/office/drawing/2014/main" id="{DC996B22-3C3D-2887-7812-A948D966839F}"/>
              </a:ext>
            </a:extLst>
          </p:cNvPr>
          <p:cNvSpPr/>
          <p:nvPr/>
        </p:nvSpPr>
        <p:spPr>
          <a:xfrm>
            <a:off x="8068731" y="1536700"/>
            <a:ext cx="3386666" cy="2853267"/>
          </a:xfrm>
          <a:prstGeom prst="round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FFFF"/>
              </a:solidFill>
            </a:endParaRPr>
          </a:p>
        </p:txBody>
      </p:sp>
      <p:sp>
        <p:nvSpPr>
          <p:cNvPr id="3" name="TextBox 12">
            <a:extLst>
              <a:ext uri="{FF2B5EF4-FFF2-40B4-BE49-F238E27FC236}">
                <a16:creationId xmlns:a16="http://schemas.microsoft.com/office/drawing/2014/main" id="{141C18AF-9584-28F7-44F4-6D261CB1EE31}"/>
              </a:ext>
            </a:extLst>
          </p:cNvPr>
          <p:cNvSpPr txBox="1"/>
          <p:nvPr/>
        </p:nvSpPr>
        <p:spPr>
          <a:xfrm>
            <a:off x="8597900" y="4834467"/>
            <a:ext cx="3039532" cy="163121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C00000"/>
                </a:solidFill>
                <a:cs typeface="Calibri"/>
              </a:rPr>
              <a:t>Selection Criteria:</a:t>
            </a:r>
          </a:p>
          <a:p>
            <a:endParaRPr lang="en-US" sz="2000" dirty="0">
              <a:solidFill>
                <a:srgbClr val="C00000"/>
              </a:solidFill>
              <a:cs typeface="Calibri"/>
            </a:endParaRPr>
          </a:p>
          <a:p>
            <a:pPr marL="342900" indent="-342900">
              <a:buFont typeface="Wingdings" panose="05000000000000000000" pitchFamily="2" charset="2"/>
              <a:buChar char="§"/>
            </a:pPr>
            <a:r>
              <a:rPr lang="en-US" sz="2000" dirty="0">
                <a:cs typeface="Calibri"/>
              </a:rPr>
              <a:t>Input size consideration</a:t>
            </a:r>
          </a:p>
          <a:p>
            <a:endParaRPr lang="en-US" sz="2000" dirty="0">
              <a:cs typeface="Calibri"/>
            </a:endParaRPr>
          </a:p>
          <a:p>
            <a:pPr marL="342900" indent="-342900">
              <a:buFont typeface="Wingdings" panose="05000000000000000000" pitchFamily="2" charset="2"/>
              <a:buChar char="§"/>
            </a:pPr>
            <a:r>
              <a:rPr lang="en-US" sz="2000" dirty="0">
                <a:cs typeface="Calibri"/>
              </a:rPr>
              <a:t>Performance driven</a:t>
            </a:r>
          </a:p>
        </p:txBody>
      </p:sp>
      <p:pic>
        <p:nvPicPr>
          <p:cNvPr id="5" name="Picture 23" descr="Diagram&#10;&#10;Description automatically generated">
            <a:extLst>
              <a:ext uri="{FF2B5EF4-FFF2-40B4-BE49-F238E27FC236}">
                <a16:creationId xmlns:a16="http://schemas.microsoft.com/office/drawing/2014/main" id="{5A736019-02F0-9DAA-50C6-F8325316BD0A}"/>
              </a:ext>
            </a:extLst>
          </p:cNvPr>
          <p:cNvPicPr>
            <a:picLocks noChangeAspect="1"/>
          </p:cNvPicPr>
          <p:nvPr/>
        </p:nvPicPr>
        <p:blipFill>
          <a:blip r:embed="rId7"/>
          <a:stretch>
            <a:fillRect/>
          </a:stretch>
        </p:blipFill>
        <p:spPr>
          <a:xfrm>
            <a:off x="1292225" y="5097992"/>
            <a:ext cx="1775884" cy="1589616"/>
          </a:xfrm>
          <a:prstGeom prst="rect">
            <a:avLst/>
          </a:prstGeom>
        </p:spPr>
      </p:pic>
      <p:sp>
        <p:nvSpPr>
          <p:cNvPr id="6" name="Rectangle 5">
            <a:extLst>
              <a:ext uri="{FF2B5EF4-FFF2-40B4-BE49-F238E27FC236}">
                <a16:creationId xmlns:a16="http://schemas.microsoft.com/office/drawing/2014/main" id="{B0E60262-DD37-D96E-4BAE-628D9C07B6D3}"/>
              </a:ext>
            </a:extLst>
          </p:cNvPr>
          <p:cNvSpPr/>
          <p:nvPr/>
        </p:nvSpPr>
        <p:spPr>
          <a:xfrm>
            <a:off x="546099" y="838200"/>
            <a:ext cx="11091333" cy="118534"/>
          </a:xfrm>
          <a:prstGeom prst="rect">
            <a:avLst/>
          </a:prstGeom>
          <a:solidFill>
            <a:schemeClr val="tx1"/>
          </a:solidFill>
          <a:effectLst/>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7" name="TextBox 1">
            <a:extLst>
              <a:ext uri="{FF2B5EF4-FFF2-40B4-BE49-F238E27FC236}">
                <a16:creationId xmlns:a16="http://schemas.microsoft.com/office/drawing/2014/main" id="{03450B20-C0F6-DF90-CAD5-676CBDDBE521}"/>
              </a:ext>
            </a:extLst>
          </p:cNvPr>
          <p:cNvSpPr txBox="1"/>
          <p:nvPr/>
        </p:nvSpPr>
        <p:spPr>
          <a:xfrm>
            <a:off x="651932" y="1014257"/>
            <a:ext cx="960966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Calibri"/>
              <a:buChar char="-"/>
            </a:pPr>
            <a:r>
              <a:rPr lang="en-US" b="1">
                <a:latin typeface="Arial"/>
                <a:cs typeface="Calibri"/>
              </a:rPr>
              <a:t>Popular pre-trained models used for image-related tasks in the medical industry</a:t>
            </a:r>
            <a:endParaRPr lang="en-US"/>
          </a:p>
        </p:txBody>
      </p:sp>
      <p:sp>
        <p:nvSpPr>
          <p:cNvPr id="2" name="TextBox 1">
            <a:extLst>
              <a:ext uri="{FF2B5EF4-FFF2-40B4-BE49-F238E27FC236}">
                <a16:creationId xmlns:a16="http://schemas.microsoft.com/office/drawing/2014/main" id="{ED1BCB7D-5CA5-A929-6C80-05334704D3B3}"/>
              </a:ext>
            </a:extLst>
          </p:cNvPr>
          <p:cNvSpPr txBox="1"/>
          <p:nvPr/>
        </p:nvSpPr>
        <p:spPr>
          <a:xfrm>
            <a:off x="1262742" y="1616528"/>
            <a:ext cx="18124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C00000"/>
                </a:solidFill>
                <a:cs typeface="Calibri"/>
              </a:rPr>
              <a:t>16 </a:t>
            </a:r>
            <a:r>
              <a:rPr lang="en-US" b="1">
                <a:cs typeface="Calibri"/>
              </a:rPr>
              <a:t>- </a:t>
            </a:r>
            <a:r>
              <a:rPr lang="en-US" i="1">
                <a:cs typeface="Calibri"/>
              </a:rPr>
              <a:t>224x224</a:t>
            </a:r>
            <a:endParaRPr lang="en-US" i="1"/>
          </a:p>
        </p:txBody>
      </p:sp>
      <p:sp>
        <p:nvSpPr>
          <p:cNvPr id="4" name="TextBox 3">
            <a:extLst>
              <a:ext uri="{FF2B5EF4-FFF2-40B4-BE49-F238E27FC236}">
                <a16:creationId xmlns:a16="http://schemas.microsoft.com/office/drawing/2014/main" id="{BDAA603C-11C1-2C93-5910-33D8B9E43E8D}"/>
              </a:ext>
            </a:extLst>
          </p:cNvPr>
          <p:cNvSpPr txBox="1"/>
          <p:nvPr/>
        </p:nvSpPr>
        <p:spPr>
          <a:xfrm>
            <a:off x="2024742" y="3652157"/>
            <a:ext cx="18124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C00000"/>
                </a:solidFill>
                <a:cs typeface="Calibri"/>
              </a:rPr>
              <a:t>B0 </a:t>
            </a:r>
            <a:r>
              <a:rPr lang="en-US" b="1">
                <a:cs typeface="Calibri"/>
              </a:rPr>
              <a:t>- </a:t>
            </a:r>
            <a:r>
              <a:rPr lang="en-US" i="1">
                <a:cs typeface="Calibri"/>
              </a:rPr>
              <a:t>224x224</a:t>
            </a:r>
            <a:endParaRPr lang="en-US" i="1"/>
          </a:p>
        </p:txBody>
      </p:sp>
      <p:sp>
        <p:nvSpPr>
          <p:cNvPr id="8" name="TextBox 7">
            <a:extLst>
              <a:ext uri="{FF2B5EF4-FFF2-40B4-BE49-F238E27FC236}">
                <a16:creationId xmlns:a16="http://schemas.microsoft.com/office/drawing/2014/main" id="{0F31DD6B-D4D9-D0A6-8938-C54DC5DF93DB}"/>
              </a:ext>
            </a:extLst>
          </p:cNvPr>
          <p:cNvSpPr txBox="1"/>
          <p:nvPr/>
        </p:nvSpPr>
        <p:spPr>
          <a:xfrm>
            <a:off x="1578427" y="4816928"/>
            <a:ext cx="18124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C00000"/>
                </a:solidFill>
                <a:cs typeface="Calibri"/>
              </a:rPr>
              <a:t>50 </a:t>
            </a:r>
            <a:r>
              <a:rPr lang="en-US" b="1">
                <a:cs typeface="Calibri"/>
              </a:rPr>
              <a:t>- </a:t>
            </a:r>
            <a:r>
              <a:rPr lang="en-US" i="1">
                <a:cs typeface="Calibri"/>
              </a:rPr>
              <a:t>224x224</a:t>
            </a:r>
            <a:endParaRPr lang="en-US" i="1"/>
          </a:p>
        </p:txBody>
      </p:sp>
      <p:sp>
        <p:nvSpPr>
          <p:cNvPr id="10" name="TextBox 9">
            <a:extLst>
              <a:ext uri="{FF2B5EF4-FFF2-40B4-BE49-F238E27FC236}">
                <a16:creationId xmlns:a16="http://schemas.microsoft.com/office/drawing/2014/main" id="{5544F1D3-102E-65AA-01E1-9791C3DD08D5}"/>
              </a:ext>
            </a:extLst>
          </p:cNvPr>
          <p:cNvSpPr txBox="1"/>
          <p:nvPr/>
        </p:nvSpPr>
        <p:spPr>
          <a:xfrm>
            <a:off x="9361712" y="1616528"/>
            <a:ext cx="18124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C00000"/>
                </a:solidFill>
                <a:cs typeface="Calibri"/>
              </a:rPr>
              <a:t>V3 </a:t>
            </a:r>
            <a:r>
              <a:rPr lang="en-US" b="1">
                <a:cs typeface="Calibri"/>
              </a:rPr>
              <a:t>- </a:t>
            </a:r>
            <a:r>
              <a:rPr lang="en-US" i="1">
                <a:cs typeface="Calibri"/>
              </a:rPr>
              <a:t>299x299</a:t>
            </a:r>
            <a:endParaRPr lang="en-US" i="1"/>
          </a:p>
        </p:txBody>
      </p:sp>
      <p:sp>
        <p:nvSpPr>
          <p:cNvPr id="11" name="TextBox 10">
            <a:extLst>
              <a:ext uri="{FF2B5EF4-FFF2-40B4-BE49-F238E27FC236}">
                <a16:creationId xmlns:a16="http://schemas.microsoft.com/office/drawing/2014/main" id="{FE433B0E-84F4-2905-736D-139C47508061}"/>
              </a:ext>
            </a:extLst>
          </p:cNvPr>
          <p:cNvSpPr txBox="1"/>
          <p:nvPr/>
        </p:nvSpPr>
        <p:spPr>
          <a:xfrm>
            <a:off x="5192484" y="1616527"/>
            <a:ext cx="18124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cs typeface="Calibri"/>
              </a:rPr>
              <a:t> &gt; 32x32</a:t>
            </a:r>
          </a:p>
        </p:txBody>
      </p:sp>
    </p:spTree>
    <p:extLst>
      <p:ext uri="{BB962C8B-B14F-4D97-AF65-F5344CB8AC3E}">
        <p14:creationId xmlns:p14="http://schemas.microsoft.com/office/powerpoint/2010/main" val="3093666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cBhvr additive="base">
                                        <p:cTn id="47" dur="500" fill="hold"/>
                                        <p:tgtEl>
                                          <p:spTgt spid="3"/>
                                        </p:tgtEl>
                                        <p:attrNameLst>
                                          <p:attrName>ppt_x</p:attrName>
                                        </p:attrNameLst>
                                      </p:cBhvr>
                                      <p:tavLst>
                                        <p:tav tm="0">
                                          <p:val>
                                            <p:strVal val="#ppt_x"/>
                                          </p:val>
                                        </p:tav>
                                        <p:tav tm="100000">
                                          <p:val>
                                            <p:strVal val="#ppt_x"/>
                                          </p:val>
                                        </p:tav>
                                      </p:tavLst>
                                    </p:anim>
                                    <p:anim calcmode="lin" valueType="num">
                                      <p:cBhvr additive="base">
                                        <p:cTn id="4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3" grpId="0"/>
      <p:bldP spid="35" grpId="0"/>
      <p:bldP spid="37" grpId="0"/>
      <p:bldP spid="38" grpId="0" animBg="1"/>
      <p:bldP spid="40" grpId="0" animBg="1"/>
      <p:bldP spid="41" grpId="0" animBg="1"/>
      <p:bldP spid="42" grpId="0" animBg="1"/>
      <p:bldP spid="43" grpId="0" animBg="1"/>
      <p:bldP spid="3" grpId="0"/>
      <p:bldP spid="2" grpId="0"/>
      <p:bldP spid="4" grpId="0"/>
      <p:bldP spid="8" grpId="0"/>
      <p:bldP spid="10" grpId="0"/>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132A07-B9B4-4010-BE48-C62EE8977CFE}"/>
              </a:ext>
            </a:extLst>
          </p:cNvPr>
          <p:cNvPicPr>
            <a:picLocks noChangeAspect="1"/>
          </p:cNvPicPr>
          <p:nvPr/>
        </p:nvPicPr>
        <p:blipFill>
          <a:blip r:embed="rId3"/>
          <a:stretch>
            <a:fillRect/>
          </a:stretch>
        </p:blipFill>
        <p:spPr>
          <a:xfrm>
            <a:off x="272258" y="951674"/>
            <a:ext cx="4341472" cy="4910960"/>
          </a:xfrm>
          <a:prstGeom prst="rect">
            <a:avLst/>
          </a:prstGeom>
        </p:spPr>
      </p:pic>
      <p:sp>
        <p:nvSpPr>
          <p:cNvPr id="3" name="Rectangle 2">
            <a:extLst>
              <a:ext uri="{FF2B5EF4-FFF2-40B4-BE49-F238E27FC236}">
                <a16:creationId xmlns:a16="http://schemas.microsoft.com/office/drawing/2014/main" id="{1FBD00E6-2DFE-4E6B-B49B-CB98A06559F2}"/>
              </a:ext>
            </a:extLst>
          </p:cNvPr>
          <p:cNvSpPr/>
          <p:nvPr/>
        </p:nvSpPr>
        <p:spPr>
          <a:xfrm>
            <a:off x="6151933" y="1134847"/>
            <a:ext cx="5823409" cy="242283"/>
          </a:xfrm>
          <a:prstGeom prst="rect">
            <a:avLst/>
          </a:prstGeom>
          <a:solidFill>
            <a:schemeClr val="tx1"/>
          </a:solidFill>
          <a:ln>
            <a:noFill/>
          </a:ln>
          <a:effectLst/>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kern="1200">
                <a:solidFill>
                  <a:schemeClr val="bg1"/>
                </a:solidFill>
                <a:latin typeface="Arial"/>
                <a:cs typeface="Calibri"/>
              </a:rPr>
              <a:t>Conv2D</a:t>
            </a:r>
            <a:endParaRPr lang="en-US" sz="1200" b="1">
              <a:solidFill>
                <a:schemeClr val="bg1"/>
              </a:solidFill>
              <a:latin typeface="Arial"/>
              <a:cs typeface="Calibri"/>
            </a:endParaRPr>
          </a:p>
        </p:txBody>
      </p:sp>
      <p:sp>
        <p:nvSpPr>
          <p:cNvPr id="4" name="Rectangle 3">
            <a:extLst>
              <a:ext uri="{FF2B5EF4-FFF2-40B4-BE49-F238E27FC236}">
                <a16:creationId xmlns:a16="http://schemas.microsoft.com/office/drawing/2014/main" id="{6FBA66D1-D222-4BAE-BD56-D750D1AE2203}"/>
              </a:ext>
            </a:extLst>
          </p:cNvPr>
          <p:cNvSpPr/>
          <p:nvPr/>
        </p:nvSpPr>
        <p:spPr>
          <a:xfrm>
            <a:off x="7045166" y="1578828"/>
            <a:ext cx="4036942" cy="183016"/>
          </a:xfrm>
          <a:prstGeom prst="rect">
            <a:avLst/>
          </a:prstGeom>
          <a:solidFill>
            <a:schemeClr val="tx1">
              <a:lumMod val="75000"/>
              <a:lumOff val="25000"/>
            </a:schemeClr>
          </a:solidFill>
          <a:ln>
            <a:noFill/>
          </a:ln>
          <a:effectLst/>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a:solidFill>
                  <a:schemeClr val="bg1"/>
                </a:solidFill>
                <a:latin typeface="Arial"/>
                <a:cs typeface="Calibri"/>
              </a:rPr>
              <a:t>3x3 </a:t>
            </a:r>
            <a:r>
              <a:rPr lang="en-US" sz="1200" b="1" err="1">
                <a:solidFill>
                  <a:schemeClr val="bg1"/>
                </a:solidFill>
                <a:latin typeface="Arial"/>
                <a:cs typeface="Calibri"/>
              </a:rPr>
              <a:t>Depthwise</a:t>
            </a:r>
            <a:r>
              <a:rPr lang="en-US" sz="1200" b="1">
                <a:solidFill>
                  <a:schemeClr val="bg1"/>
                </a:solidFill>
                <a:latin typeface="Arial"/>
                <a:cs typeface="Calibri"/>
              </a:rPr>
              <a:t> Conv</a:t>
            </a:r>
          </a:p>
        </p:txBody>
      </p:sp>
      <p:sp>
        <p:nvSpPr>
          <p:cNvPr id="5" name="Rectangle 4">
            <a:extLst>
              <a:ext uri="{FF2B5EF4-FFF2-40B4-BE49-F238E27FC236}">
                <a16:creationId xmlns:a16="http://schemas.microsoft.com/office/drawing/2014/main" id="{05AB341D-C2C5-401B-B181-64389CF62670}"/>
              </a:ext>
            </a:extLst>
          </p:cNvPr>
          <p:cNvSpPr/>
          <p:nvPr/>
        </p:nvSpPr>
        <p:spPr>
          <a:xfrm>
            <a:off x="7045166" y="1839529"/>
            <a:ext cx="4036943" cy="183016"/>
          </a:xfrm>
          <a:prstGeom prst="rect">
            <a:avLst/>
          </a:prstGeom>
          <a:solidFill>
            <a:schemeClr val="tx1">
              <a:lumMod val="75000"/>
              <a:lumOff val="25000"/>
            </a:schemeClr>
          </a:solidFill>
          <a:ln>
            <a:noFill/>
          </a:ln>
          <a:effectLst/>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err="1">
                <a:solidFill>
                  <a:schemeClr val="bg1"/>
                </a:solidFill>
                <a:latin typeface="Arial"/>
                <a:cs typeface="Calibri"/>
              </a:rPr>
              <a:t>BatchNormalization</a:t>
            </a:r>
          </a:p>
        </p:txBody>
      </p:sp>
      <p:sp>
        <p:nvSpPr>
          <p:cNvPr id="6" name="Rectangle 5">
            <a:extLst>
              <a:ext uri="{FF2B5EF4-FFF2-40B4-BE49-F238E27FC236}">
                <a16:creationId xmlns:a16="http://schemas.microsoft.com/office/drawing/2014/main" id="{EA8E1B24-7DDE-4953-BC4E-AAD293963306}"/>
              </a:ext>
            </a:extLst>
          </p:cNvPr>
          <p:cNvSpPr/>
          <p:nvPr/>
        </p:nvSpPr>
        <p:spPr>
          <a:xfrm>
            <a:off x="7049399" y="2091765"/>
            <a:ext cx="4028476" cy="183016"/>
          </a:xfrm>
          <a:prstGeom prst="rect">
            <a:avLst/>
          </a:prstGeom>
          <a:solidFill>
            <a:schemeClr val="tx1">
              <a:lumMod val="75000"/>
              <a:lumOff val="25000"/>
            </a:schemeClr>
          </a:solidFill>
          <a:ln>
            <a:noFill/>
          </a:ln>
          <a:effectLst/>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err="1">
                <a:solidFill>
                  <a:schemeClr val="bg1"/>
                </a:solidFill>
                <a:latin typeface="Arial"/>
                <a:cs typeface="Calibri"/>
              </a:rPr>
              <a:t>Relu</a:t>
            </a:r>
          </a:p>
        </p:txBody>
      </p:sp>
      <p:sp>
        <p:nvSpPr>
          <p:cNvPr id="7" name="Rectangle 6">
            <a:extLst>
              <a:ext uri="{FF2B5EF4-FFF2-40B4-BE49-F238E27FC236}">
                <a16:creationId xmlns:a16="http://schemas.microsoft.com/office/drawing/2014/main" id="{05716A05-8FE9-4222-9983-F62BA107259F}"/>
              </a:ext>
            </a:extLst>
          </p:cNvPr>
          <p:cNvSpPr/>
          <p:nvPr/>
        </p:nvSpPr>
        <p:spPr>
          <a:xfrm>
            <a:off x="7070566" y="5671554"/>
            <a:ext cx="3986142" cy="242283"/>
          </a:xfrm>
          <a:prstGeom prst="rect">
            <a:avLst/>
          </a:prstGeom>
          <a:solidFill>
            <a:schemeClr val="bg2">
              <a:lumMod val="25000"/>
            </a:schemeClr>
          </a:solidFill>
          <a:ln>
            <a:noFill/>
          </a:ln>
          <a:effectLst/>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400" b="1" kern="1200">
                <a:solidFill>
                  <a:schemeClr val="bg1"/>
                </a:solidFill>
                <a:latin typeface="+mn-lt"/>
                <a:ea typeface="+mn-ea"/>
                <a:cs typeface="Calibri"/>
              </a:rPr>
              <a:t>Fully-connected</a:t>
            </a:r>
            <a:endParaRPr lang="en-US" sz="1400" b="1">
              <a:solidFill>
                <a:schemeClr val="bg1"/>
              </a:solidFill>
              <a:cs typeface="Calibri"/>
            </a:endParaRPr>
          </a:p>
        </p:txBody>
      </p:sp>
      <p:sp>
        <p:nvSpPr>
          <p:cNvPr id="8" name="Rectangle 7">
            <a:extLst>
              <a:ext uri="{FF2B5EF4-FFF2-40B4-BE49-F238E27FC236}">
                <a16:creationId xmlns:a16="http://schemas.microsoft.com/office/drawing/2014/main" id="{D3D9FD5B-2FB6-4BE4-AB20-8B23B10A0986}"/>
              </a:ext>
            </a:extLst>
          </p:cNvPr>
          <p:cNvSpPr/>
          <p:nvPr/>
        </p:nvSpPr>
        <p:spPr>
          <a:xfrm>
            <a:off x="8293357" y="6067924"/>
            <a:ext cx="1540561" cy="249045"/>
          </a:xfrm>
          <a:prstGeom prst="rect">
            <a:avLst/>
          </a:prstGeom>
          <a:solidFill>
            <a:schemeClr val="tx1"/>
          </a:solidFill>
          <a:ln>
            <a:noFill/>
          </a:ln>
          <a:effectLst/>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331" b="1" kern="1200">
                <a:solidFill>
                  <a:schemeClr val="bg1"/>
                </a:solidFill>
                <a:latin typeface="+mn-lt"/>
                <a:ea typeface="+mn-ea"/>
                <a:cs typeface="Calibri"/>
              </a:rPr>
              <a:t>Output</a:t>
            </a:r>
            <a:endParaRPr lang="en-US" b="1">
              <a:solidFill>
                <a:schemeClr val="bg1"/>
              </a:solidFill>
            </a:endParaRPr>
          </a:p>
        </p:txBody>
      </p:sp>
      <p:sp>
        <p:nvSpPr>
          <p:cNvPr id="9" name="Rectangle 8">
            <a:extLst>
              <a:ext uri="{FF2B5EF4-FFF2-40B4-BE49-F238E27FC236}">
                <a16:creationId xmlns:a16="http://schemas.microsoft.com/office/drawing/2014/main" id="{FC38E343-9A44-4FEC-8316-BB23BF49590F}"/>
              </a:ext>
            </a:extLst>
          </p:cNvPr>
          <p:cNvSpPr/>
          <p:nvPr/>
        </p:nvSpPr>
        <p:spPr>
          <a:xfrm>
            <a:off x="7045166" y="2357761"/>
            <a:ext cx="4036942" cy="183016"/>
          </a:xfrm>
          <a:prstGeom prst="rect">
            <a:avLst/>
          </a:prstGeom>
          <a:solidFill>
            <a:schemeClr val="tx1">
              <a:lumMod val="75000"/>
              <a:lumOff val="25000"/>
            </a:schemeClr>
          </a:solidFill>
          <a:ln>
            <a:noFill/>
          </a:ln>
          <a:effectLst/>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a:solidFill>
                  <a:schemeClr val="bg1"/>
                </a:solidFill>
                <a:latin typeface="Arial"/>
                <a:cs typeface="Calibri"/>
              </a:rPr>
              <a:t>1x1 Conv</a:t>
            </a:r>
          </a:p>
        </p:txBody>
      </p:sp>
      <p:sp>
        <p:nvSpPr>
          <p:cNvPr id="10" name="Rectangle 9">
            <a:extLst>
              <a:ext uri="{FF2B5EF4-FFF2-40B4-BE49-F238E27FC236}">
                <a16:creationId xmlns:a16="http://schemas.microsoft.com/office/drawing/2014/main" id="{D59DAB27-FADA-4549-83C2-E59D530DBA01}"/>
              </a:ext>
            </a:extLst>
          </p:cNvPr>
          <p:cNvSpPr/>
          <p:nvPr/>
        </p:nvSpPr>
        <p:spPr>
          <a:xfrm>
            <a:off x="7045166" y="2609995"/>
            <a:ext cx="4036943" cy="183016"/>
          </a:xfrm>
          <a:prstGeom prst="rect">
            <a:avLst/>
          </a:prstGeom>
          <a:solidFill>
            <a:schemeClr val="tx1">
              <a:lumMod val="75000"/>
              <a:lumOff val="25000"/>
            </a:schemeClr>
          </a:solidFill>
          <a:ln>
            <a:noFill/>
          </a:ln>
          <a:effectLst/>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err="1">
                <a:solidFill>
                  <a:schemeClr val="bg1"/>
                </a:solidFill>
                <a:latin typeface="Arial"/>
                <a:cs typeface="Calibri"/>
              </a:rPr>
              <a:t>BatchNormalization</a:t>
            </a:r>
          </a:p>
        </p:txBody>
      </p:sp>
      <p:sp>
        <p:nvSpPr>
          <p:cNvPr id="11" name="Rectangle 10">
            <a:extLst>
              <a:ext uri="{FF2B5EF4-FFF2-40B4-BE49-F238E27FC236}">
                <a16:creationId xmlns:a16="http://schemas.microsoft.com/office/drawing/2014/main" id="{48CD15B1-72DD-4347-AAF3-1E2D9021D696}"/>
              </a:ext>
            </a:extLst>
          </p:cNvPr>
          <p:cNvSpPr/>
          <p:nvPr/>
        </p:nvSpPr>
        <p:spPr>
          <a:xfrm>
            <a:off x="7049399" y="2853764"/>
            <a:ext cx="4028476" cy="174550"/>
          </a:xfrm>
          <a:prstGeom prst="rect">
            <a:avLst/>
          </a:prstGeom>
          <a:solidFill>
            <a:schemeClr val="tx1">
              <a:lumMod val="75000"/>
              <a:lumOff val="25000"/>
            </a:schemeClr>
          </a:solidFill>
          <a:ln>
            <a:noFill/>
          </a:ln>
          <a:effectLst/>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err="1">
                <a:solidFill>
                  <a:schemeClr val="bg1"/>
                </a:solidFill>
                <a:latin typeface="Arial"/>
                <a:cs typeface="Calibri"/>
              </a:rPr>
              <a:t>Relu</a:t>
            </a:r>
          </a:p>
        </p:txBody>
      </p:sp>
      <p:sp>
        <p:nvSpPr>
          <p:cNvPr id="12" name="Rectangle 11">
            <a:extLst>
              <a:ext uri="{FF2B5EF4-FFF2-40B4-BE49-F238E27FC236}">
                <a16:creationId xmlns:a16="http://schemas.microsoft.com/office/drawing/2014/main" id="{F7B74C5F-22CD-4601-B492-DD7B59BD4BC1}"/>
              </a:ext>
            </a:extLst>
          </p:cNvPr>
          <p:cNvSpPr/>
          <p:nvPr/>
        </p:nvSpPr>
        <p:spPr>
          <a:xfrm>
            <a:off x="7883366" y="3678559"/>
            <a:ext cx="2360543" cy="191483"/>
          </a:xfrm>
          <a:prstGeom prst="rect">
            <a:avLst/>
          </a:prstGeom>
          <a:solidFill>
            <a:schemeClr val="bg2">
              <a:lumMod val="90000"/>
            </a:schemeClr>
          </a:solidFill>
          <a:ln>
            <a:noFill/>
          </a:ln>
          <a:effectLst/>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a:solidFill>
                  <a:schemeClr val="tx1"/>
                </a:solidFill>
                <a:latin typeface="Arial"/>
                <a:cs typeface="Calibri"/>
              </a:rPr>
              <a:t>3x3 </a:t>
            </a:r>
            <a:r>
              <a:rPr lang="en-US" sz="1200" b="1" err="1">
                <a:solidFill>
                  <a:schemeClr val="tx1"/>
                </a:solidFill>
                <a:latin typeface="Arial"/>
                <a:cs typeface="Calibri"/>
              </a:rPr>
              <a:t>Depthwise</a:t>
            </a:r>
            <a:r>
              <a:rPr lang="en-US" sz="1200" b="1">
                <a:solidFill>
                  <a:schemeClr val="tx1"/>
                </a:solidFill>
                <a:latin typeface="Arial"/>
                <a:cs typeface="Calibri"/>
              </a:rPr>
              <a:t> Conv</a:t>
            </a:r>
          </a:p>
        </p:txBody>
      </p:sp>
      <p:sp>
        <p:nvSpPr>
          <p:cNvPr id="13" name="Rectangle 12">
            <a:extLst>
              <a:ext uri="{FF2B5EF4-FFF2-40B4-BE49-F238E27FC236}">
                <a16:creationId xmlns:a16="http://schemas.microsoft.com/office/drawing/2014/main" id="{0AE11A61-1006-4007-8B7C-62CB4C3FF2E8}"/>
              </a:ext>
            </a:extLst>
          </p:cNvPr>
          <p:cNvSpPr/>
          <p:nvPr/>
        </p:nvSpPr>
        <p:spPr>
          <a:xfrm>
            <a:off x="7883365" y="3939261"/>
            <a:ext cx="2360544" cy="191483"/>
          </a:xfrm>
          <a:prstGeom prst="rect">
            <a:avLst/>
          </a:prstGeom>
          <a:solidFill>
            <a:schemeClr val="bg2">
              <a:lumMod val="90000"/>
            </a:schemeClr>
          </a:solidFill>
          <a:ln>
            <a:noFill/>
          </a:ln>
          <a:effectLst/>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err="1">
                <a:solidFill>
                  <a:schemeClr val="tx1"/>
                </a:solidFill>
                <a:latin typeface="Arial"/>
                <a:cs typeface="Calibri"/>
              </a:rPr>
              <a:t>BatchNormalization</a:t>
            </a:r>
          </a:p>
        </p:txBody>
      </p:sp>
      <p:sp>
        <p:nvSpPr>
          <p:cNvPr id="14" name="Rectangle 13">
            <a:extLst>
              <a:ext uri="{FF2B5EF4-FFF2-40B4-BE49-F238E27FC236}">
                <a16:creationId xmlns:a16="http://schemas.microsoft.com/office/drawing/2014/main" id="{7D993100-3512-45DD-9B9B-F9525EBF2930}"/>
              </a:ext>
            </a:extLst>
          </p:cNvPr>
          <p:cNvSpPr/>
          <p:nvPr/>
        </p:nvSpPr>
        <p:spPr>
          <a:xfrm>
            <a:off x="7887599" y="4191496"/>
            <a:ext cx="2352077" cy="191483"/>
          </a:xfrm>
          <a:prstGeom prst="rect">
            <a:avLst/>
          </a:prstGeom>
          <a:solidFill>
            <a:schemeClr val="bg2">
              <a:lumMod val="90000"/>
            </a:schemeClr>
          </a:solidFill>
          <a:ln>
            <a:noFill/>
          </a:ln>
          <a:effectLst/>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err="1">
                <a:solidFill>
                  <a:schemeClr val="tx1"/>
                </a:solidFill>
                <a:latin typeface="Arial"/>
                <a:cs typeface="Calibri"/>
              </a:rPr>
              <a:t>Relu</a:t>
            </a:r>
          </a:p>
        </p:txBody>
      </p:sp>
      <p:sp>
        <p:nvSpPr>
          <p:cNvPr id="15" name="Rectangle 14">
            <a:extLst>
              <a:ext uri="{FF2B5EF4-FFF2-40B4-BE49-F238E27FC236}">
                <a16:creationId xmlns:a16="http://schemas.microsoft.com/office/drawing/2014/main" id="{34E4A048-74B0-4DC4-BB3B-0D61072FF714}"/>
              </a:ext>
            </a:extLst>
          </p:cNvPr>
          <p:cNvSpPr/>
          <p:nvPr/>
        </p:nvSpPr>
        <p:spPr>
          <a:xfrm>
            <a:off x="7883366" y="4457492"/>
            <a:ext cx="2360543" cy="191483"/>
          </a:xfrm>
          <a:prstGeom prst="rect">
            <a:avLst/>
          </a:prstGeom>
          <a:solidFill>
            <a:schemeClr val="bg2">
              <a:lumMod val="90000"/>
            </a:schemeClr>
          </a:solidFill>
          <a:ln>
            <a:noFill/>
          </a:ln>
          <a:effectLst/>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a:solidFill>
                  <a:schemeClr val="tx1"/>
                </a:solidFill>
                <a:latin typeface="Arial"/>
                <a:cs typeface="Calibri"/>
              </a:rPr>
              <a:t>1x1 Conv</a:t>
            </a:r>
          </a:p>
        </p:txBody>
      </p:sp>
      <p:sp>
        <p:nvSpPr>
          <p:cNvPr id="16" name="Rectangle 15">
            <a:extLst>
              <a:ext uri="{FF2B5EF4-FFF2-40B4-BE49-F238E27FC236}">
                <a16:creationId xmlns:a16="http://schemas.microsoft.com/office/drawing/2014/main" id="{584B609D-F7FA-43A0-A681-FC1F7804E4D0}"/>
              </a:ext>
            </a:extLst>
          </p:cNvPr>
          <p:cNvSpPr/>
          <p:nvPr/>
        </p:nvSpPr>
        <p:spPr>
          <a:xfrm>
            <a:off x="7883365" y="4709726"/>
            <a:ext cx="2360544" cy="191483"/>
          </a:xfrm>
          <a:prstGeom prst="rect">
            <a:avLst/>
          </a:prstGeom>
          <a:solidFill>
            <a:schemeClr val="bg2">
              <a:lumMod val="90000"/>
            </a:schemeClr>
          </a:solidFill>
          <a:ln>
            <a:noFill/>
          </a:ln>
          <a:effectLst/>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err="1">
                <a:solidFill>
                  <a:schemeClr val="tx1"/>
                </a:solidFill>
                <a:latin typeface="Arial"/>
                <a:cs typeface="Calibri"/>
              </a:rPr>
              <a:t>BatchNormalization</a:t>
            </a:r>
          </a:p>
        </p:txBody>
      </p:sp>
      <p:sp>
        <p:nvSpPr>
          <p:cNvPr id="17" name="Rectangle 16">
            <a:extLst>
              <a:ext uri="{FF2B5EF4-FFF2-40B4-BE49-F238E27FC236}">
                <a16:creationId xmlns:a16="http://schemas.microsoft.com/office/drawing/2014/main" id="{4130C66F-2974-4451-94A9-8672401EF37F}"/>
              </a:ext>
            </a:extLst>
          </p:cNvPr>
          <p:cNvSpPr/>
          <p:nvPr/>
        </p:nvSpPr>
        <p:spPr>
          <a:xfrm>
            <a:off x="7887599" y="4978895"/>
            <a:ext cx="2352077" cy="191483"/>
          </a:xfrm>
          <a:prstGeom prst="rect">
            <a:avLst/>
          </a:prstGeom>
          <a:solidFill>
            <a:schemeClr val="bg2">
              <a:lumMod val="90000"/>
            </a:schemeClr>
          </a:solidFill>
          <a:ln>
            <a:noFill/>
          </a:ln>
          <a:effectLst/>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err="1">
                <a:solidFill>
                  <a:schemeClr val="tx1"/>
                </a:solidFill>
                <a:latin typeface="Arial"/>
                <a:cs typeface="Calibri"/>
              </a:rPr>
              <a:t>Relu</a:t>
            </a:r>
          </a:p>
        </p:txBody>
      </p:sp>
      <p:sp>
        <p:nvSpPr>
          <p:cNvPr id="20" name="Left Brace 19">
            <a:extLst>
              <a:ext uri="{FF2B5EF4-FFF2-40B4-BE49-F238E27FC236}">
                <a16:creationId xmlns:a16="http://schemas.microsoft.com/office/drawing/2014/main" id="{46D20061-916E-4DC0-9B9A-01E1F48F231C}"/>
              </a:ext>
            </a:extLst>
          </p:cNvPr>
          <p:cNvSpPr/>
          <p:nvPr/>
        </p:nvSpPr>
        <p:spPr>
          <a:xfrm>
            <a:off x="6577344" y="1568331"/>
            <a:ext cx="328263" cy="1459983"/>
          </a:xfrm>
          <a:prstGeom prst="lef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1" name="Left Brace 20">
            <a:extLst>
              <a:ext uri="{FF2B5EF4-FFF2-40B4-BE49-F238E27FC236}">
                <a16:creationId xmlns:a16="http://schemas.microsoft.com/office/drawing/2014/main" id="{5DD75C6E-6080-4448-96FC-15F522EFFF4A}"/>
              </a:ext>
            </a:extLst>
          </p:cNvPr>
          <p:cNvSpPr/>
          <p:nvPr/>
        </p:nvSpPr>
        <p:spPr>
          <a:xfrm>
            <a:off x="6577345" y="3678559"/>
            <a:ext cx="328263" cy="1491820"/>
          </a:xfrm>
          <a:prstGeom prst="lef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2" name="Left Brace 21">
            <a:extLst>
              <a:ext uri="{FF2B5EF4-FFF2-40B4-BE49-F238E27FC236}">
                <a16:creationId xmlns:a16="http://schemas.microsoft.com/office/drawing/2014/main" id="{83E53301-9EB9-48D9-A002-32D706D629FC}"/>
              </a:ext>
            </a:extLst>
          </p:cNvPr>
          <p:cNvSpPr/>
          <p:nvPr/>
        </p:nvSpPr>
        <p:spPr>
          <a:xfrm>
            <a:off x="6094744" y="1568330"/>
            <a:ext cx="387529" cy="3602047"/>
          </a:xfrm>
          <a:prstGeom prst="lef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3" name="TextBox 21">
            <a:extLst>
              <a:ext uri="{FF2B5EF4-FFF2-40B4-BE49-F238E27FC236}">
                <a16:creationId xmlns:a16="http://schemas.microsoft.com/office/drawing/2014/main" id="{96D794CB-631C-4B1F-B8C4-6311D4783EA7}"/>
              </a:ext>
            </a:extLst>
          </p:cNvPr>
          <p:cNvSpPr txBox="1"/>
          <p:nvPr/>
        </p:nvSpPr>
        <p:spPr>
          <a:xfrm>
            <a:off x="4919134" y="2946399"/>
            <a:ext cx="1181099"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latin typeface="Arial" panose="020B0604020202020204" pitchFamily="34" charset="0"/>
                <a:cs typeface="Arial" panose="020B0604020202020204" pitchFamily="34" charset="0"/>
              </a:rPr>
              <a:t>Trained layers and weights</a:t>
            </a:r>
          </a:p>
        </p:txBody>
      </p:sp>
      <p:sp>
        <p:nvSpPr>
          <p:cNvPr id="24" name="Left Brace 23">
            <a:extLst>
              <a:ext uri="{FF2B5EF4-FFF2-40B4-BE49-F238E27FC236}">
                <a16:creationId xmlns:a16="http://schemas.microsoft.com/office/drawing/2014/main" id="{CB167676-0650-48D2-8E01-42CBB24798BE}"/>
              </a:ext>
            </a:extLst>
          </p:cNvPr>
          <p:cNvSpPr/>
          <p:nvPr/>
        </p:nvSpPr>
        <p:spPr>
          <a:xfrm rot="10800000">
            <a:off x="4418341" y="1377129"/>
            <a:ext cx="387529" cy="4392141"/>
          </a:xfrm>
          <a:prstGeom prst="leftBrace">
            <a:avLst>
              <a:gd name="adj1" fmla="val 8333"/>
              <a:gd name="adj2" fmla="val 55242"/>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cxnSp>
        <p:nvCxnSpPr>
          <p:cNvPr id="25" name="Straight Connector 24">
            <a:extLst>
              <a:ext uri="{FF2B5EF4-FFF2-40B4-BE49-F238E27FC236}">
                <a16:creationId xmlns:a16="http://schemas.microsoft.com/office/drawing/2014/main" id="{925BED48-95BD-4516-A27F-26310C0D15DE}"/>
              </a:ext>
            </a:extLst>
          </p:cNvPr>
          <p:cNvCxnSpPr>
            <a:cxnSpLocks/>
          </p:cNvCxnSpPr>
          <p:nvPr/>
        </p:nvCxnSpPr>
        <p:spPr>
          <a:xfrm>
            <a:off x="9063637" y="3028314"/>
            <a:ext cx="1" cy="650245"/>
          </a:xfrm>
          <a:prstGeom prst="line">
            <a:avLst/>
          </a:prstGeom>
          <a:ln w="285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9C7F457-5469-42DC-B406-A9D669DC4894}"/>
              </a:ext>
            </a:extLst>
          </p:cNvPr>
          <p:cNvCxnSpPr>
            <a:cxnSpLocks/>
          </p:cNvCxnSpPr>
          <p:nvPr/>
        </p:nvCxnSpPr>
        <p:spPr>
          <a:xfrm flipH="1">
            <a:off x="9063637" y="5170378"/>
            <a:ext cx="1" cy="501176"/>
          </a:xfrm>
          <a:prstGeom prst="line">
            <a:avLst/>
          </a:prstGeom>
          <a:ln w="285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3" name="TextBox 32">
            <a:extLst>
              <a:ext uri="{FF2B5EF4-FFF2-40B4-BE49-F238E27FC236}">
                <a16:creationId xmlns:a16="http://schemas.microsoft.com/office/drawing/2014/main" id="{90B78056-118F-4413-9F7F-E93CE90E9521}"/>
              </a:ext>
            </a:extLst>
          </p:cNvPr>
          <p:cNvSpPr txBox="1"/>
          <p:nvPr/>
        </p:nvSpPr>
        <p:spPr>
          <a:xfrm>
            <a:off x="387371" y="254417"/>
            <a:ext cx="6094902" cy="523220"/>
          </a:xfrm>
          <a:prstGeom prst="rect">
            <a:avLst/>
          </a:prstGeom>
          <a:noFill/>
        </p:spPr>
        <p:txBody>
          <a:bodyPr wrap="square">
            <a:spAutoFit/>
          </a:bodyPr>
          <a:lstStyle/>
          <a:p>
            <a:r>
              <a:rPr lang="en-CA" sz="2800" dirty="0" err="1">
                <a:effectLst>
                  <a:glow rad="38100">
                    <a:prstClr val="white">
                      <a:alpha val="40000"/>
                    </a:prstClr>
                  </a:glow>
                  <a:outerShdw blurRad="76200" dist="38100" algn="ctr" rotWithShape="0">
                    <a:srgbClr val="4472C4">
                      <a:lumMod val="20000"/>
                      <a:lumOff val="80000"/>
                      <a:alpha val="99000"/>
                    </a:srgbClr>
                  </a:outerShdw>
                </a:effectLst>
                <a:latin typeface="Arial"/>
                <a:ea typeface="+mj-lt"/>
                <a:cs typeface="+mj-lt"/>
              </a:rPr>
              <a:t>MobileNet</a:t>
            </a:r>
            <a:r>
              <a:rPr lang="en-CA" sz="2800" dirty="0">
                <a:effectLst>
                  <a:glow rad="38100">
                    <a:prstClr val="white">
                      <a:alpha val="40000"/>
                    </a:prstClr>
                  </a:glow>
                  <a:outerShdw blurRad="76200" dist="38100" algn="ctr" rotWithShape="0">
                    <a:srgbClr val="4472C4">
                      <a:lumMod val="20000"/>
                      <a:lumOff val="80000"/>
                      <a:alpha val="99000"/>
                    </a:srgbClr>
                  </a:outerShdw>
                </a:effectLst>
                <a:latin typeface="Arial"/>
                <a:ea typeface="+mj-lt"/>
                <a:cs typeface="+mj-lt"/>
              </a:rPr>
              <a:t>:</a:t>
            </a:r>
          </a:p>
        </p:txBody>
      </p:sp>
    </p:spTree>
    <p:extLst>
      <p:ext uri="{BB962C8B-B14F-4D97-AF65-F5344CB8AC3E}">
        <p14:creationId xmlns:p14="http://schemas.microsoft.com/office/powerpoint/2010/main" val="836003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0"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p:bldP spid="2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132A07-B9B4-4010-BE48-C62EE8977CFE}"/>
              </a:ext>
            </a:extLst>
          </p:cNvPr>
          <p:cNvPicPr>
            <a:picLocks noChangeAspect="1"/>
          </p:cNvPicPr>
          <p:nvPr/>
        </p:nvPicPr>
        <p:blipFill>
          <a:blip r:embed="rId3"/>
          <a:stretch>
            <a:fillRect/>
          </a:stretch>
        </p:blipFill>
        <p:spPr>
          <a:xfrm>
            <a:off x="272258" y="951674"/>
            <a:ext cx="4341472" cy="4910960"/>
          </a:xfrm>
          <a:prstGeom prst="rect">
            <a:avLst/>
          </a:prstGeom>
        </p:spPr>
      </p:pic>
      <p:sp>
        <p:nvSpPr>
          <p:cNvPr id="3" name="Rectangle 2">
            <a:extLst>
              <a:ext uri="{FF2B5EF4-FFF2-40B4-BE49-F238E27FC236}">
                <a16:creationId xmlns:a16="http://schemas.microsoft.com/office/drawing/2014/main" id="{1FBD00E6-2DFE-4E6B-B49B-CB98A06559F2}"/>
              </a:ext>
            </a:extLst>
          </p:cNvPr>
          <p:cNvSpPr/>
          <p:nvPr/>
        </p:nvSpPr>
        <p:spPr>
          <a:xfrm>
            <a:off x="6151933" y="1134847"/>
            <a:ext cx="5823409" cy="242283"/>
          </a:xfrm>
          <a:prstGeom prst="rect">
            <a:avLst/>
          </a:prstGeom>
          <a:solidFill>
            <a:schemeClr val="tx1"/>
          </a:solidFill>
          <a:ln>
            <a:noFill/>
          </a:ln>
          <a:effectLst/>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kern="1200">
                <a:solidFill>
                  <a:schemeClr val="bg1"/>
                </a:solidFill>
                <a:latin typeface="Arial"/>
                <a:cs typeface="Calibri"/>
              </a:rPr>
              <a:t>Conv2D</a:t>
            </a:r>
            <a:endParaRPr lang="en-US" sz="1200" b="1">
              <a:solidFill>
                <a:schemeClr val="bg1"/>
              </a:solidFill>
              <a:latin typeface="Arial"/>
              <a:cs typeface="Calibri"/>
            </a:endParaRPr>
          </a:p>
        </p:txBody>
      </p:sp>
      <p:sp>
        <p:nvSpPr>
          <p:cNvPr id="4" name="Rectangle 3">
            <a:extLst>
              <a:ext uri="{FF2B5EF4-FFF2-40B4-BE49-F238E27FC236}">
                <a16:creationId xmlns:a16="http://schemas.microsoft.com/office/drawing/2014/main" id="{6FBA66D1-D222-4BAE-BD56-D750D1AE2203}"/>
              </a:ext>
            </a:extLst>
          </p:cNvPr>
          <p:cNvSpPr/>
          <p:nvPr/>
        </p:nvSpPr>
        <p:spPr>
          <a:xfrm>
            <a:off x="7045166" y="1578828"/>
            <a:ext cx="4036942" cy="183016"/>
          </a:xfrm>
          <a:prstGeom prst="rect">
            <a:avLst/>
          </a:prstGeom>
          <a:solidFill>
            <a:schemeClr val="tx1">
              <a:lumMod val="75000"/>
              <a:lumOff val="25000"/>
            </a:schemeClr>
          </a:solidFill>
          <a:ln>
            <a:noFill/>
          </a:ln>
          <a:effectLst/>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a:solidFill>
                  <a:schemeClr val="bg1"/>
                </a:solidFill>
                <a:latin typeface="Arial"/>
                <a:cs typeface="Calibri"/>
              </a:rPr>
              <a:t>3x3 </a:t>
            </a:r>
            <a:r>
              <a:rPr lang="en-US" sz="1200" b="1" err="1">
                <a:solidFill>
                  <a:schemeClr val="bg1"/>
                </a:solidFill>
                <a:latin typeface="Arial"/>
                <a:cs typeface="Calibri"/>
              </a:rPr>
              <a:t>Depthwise</a:t>
            </a:r>
            <a:r>
              <a:rPr lang="en-US" sz="1200" b="1">
                <a:solidFill>
                  <a:schemeClr val="bg1"/>
                </a:solidFill>
                <a:latin typeface="Arial"/>
                <a:cs typeface="Calibri"/>
              </a:rPr>
              <a:t> Conv</a:t>
            </a:r>
          </a:p>
        </p:txBody>
      </p:sp>
      <p:sp>
        <p:nvSpPr>
          <p:cNvPr id="5" name="Rectangle 4">
            <a:extLst>
              <a:ext uri="{FF2B5EF4-FFF2-40B4-BE49-F238E27FC236}">
                <a16:creationId xmlns:a16="http://schemas.microsoft.com/office/drawing/2014/main" id="{05AB341D-C2C5-401B-B181-64389CF62670}"/>
              </a:ext>
            </a:extLst>
          </p:cNvPr>
          <p:cNvSpPr/>
          <p:nvPr/>
        </p:nvSpPr>
        <p:spPr>
          <a:xfrm>
            <a:off x="7045166" y="1839529"/>
            <a:ext cx="4036943" cy="183016"/>
          </a:xfrm>
          <a:prstGeom prst="rect">
            <a:avLst/>
          </a:prstGeom>
          <a:solidFill>
            <a:schemeClr val="tx1">
              <a:lumMod val="75000"/>
              <a:lumOff val="25000"/>
            </a:schemeClr>
          </a:solidFill>
          <a:ln>
            <a:noFill/>
          </a:ln>
          <a:effectLst/>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err="1">
                <a:solidFill>
                  <a:schemeClr val="bg1"/>
                </a:solidFill>
                <a:latin typeface="Arial"/>
                <a:cs typeface="Calibri"/>
              </a:rPr>
              <a:t>BatchNormalization</a:t>
            </a:r>
          </a:p>
        </p:txBody>
      </p:sp>
      <p:sp>
        <p:nvSpPr>
          <p:cNvPr id="6" name="Rectangle 5">
            <a:extLst>
              <a:ext uri="{FF2B5EF4-FFF2-40B4-BE49-F238E27FC236}">
                <a16:creationId xmlns:a16="http://schemas.microsoft.com/office/drawing/2014/main" id="{EA8E1B24-7DDE-4953-BC4E-AAD293963306}"/>
              </a:ext>
            </a:extLst>
          </p:cNvPr>
          <p:cNvSpPr/>
          <p:nvPr/>
        </p:nvSpPr>
        <p:spPr>
          <a:xfrm>
            <a:off x="7049399" y="2091765"/>
            <a:ext cx="4028476" cy="183016"/>
          </a:xfrm>
          <a:prstGeom prst="rect">
            <a:avLst/>
          </a:prstGeom>
          <a:solidFill>
            <a:schemeClr val="tx1">
              <a:lumMod val="75000"/>
              <a:lumOff val="25000"/>
            </a:schemeClr>
          </a:solidFill>
          <a:ln>
            <a:noFill/>
          </a:ln>
          <a:effectLst/>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err="1">
                <a:solidFill>
                  <a:schemeClr val="bg1"/>
                </a:solidFill>
                <a:latin typeface="Arial"/>
                <a:cs typeface="Calibri"/>
              </a:rPr>
              <a:t>Relu</a:t>
            </a:r>
          </a:p>
        </p:txBody>
      </p:sp>
      <p:sp>
        <p:nvSpPr>
          <p:cNvPr id="7" name="Rectangle 6">
            <a:extLst>
              <a:ext uri="{FF2B5EF4-FFF2-40B4-BE49-F238E27FC236}">
                <a16:creationId xmlns:a16="http://schemas.microsoft.com/office/drawing/2014/main" id="{05716A05-8FE9-4222-9983-F62BA107259F}"/>
              </a:ext>
            </a:extLst>
          </p:cNvPr>
          <p:cNvSpPr/>
          <p:nvPr/>
        </p:nvSpPr>
        <p:spPr>
          <a:xfrm>
            <a:off x="7070566" y="5742724"/>
            <a:ext cx="3986142" cy="242283"/>
          </a:xfrm>
          <a:prstGeom prst="rect">
            <a:avLst/>
          </a:prstGeom>
          <a:solidFill>
            <a:schemeClr val="bg2">
              <a:lumMod val="25000"/>
            </a:schemeClr>
          </a:solidFill>
          <a:ln>
            <a:noFill/>
          </a:ln>
          <a:effectLst/>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400" b="1" kern="1200">
                <a:solidFill>
                  <a:schemeClr val="bg1"/>
                </a:solidFill>
                <a:latin typeface="+mn-lt"/>
                <a:ea typeface="+mn-ea"/>
                <a:cs typeface="Calibri"/>
              </a:rPr>
              <a:t>Fully-connected</a:t>
            </a:r>
            <a:endParaRPr lang="en-US" sz="1400" b="1">
              <a:solidFill>
                <a:schemeClr val="bg1"/>
              </a:solidFill>
              <a:cs typeface="Calibri"/>
            </a:endParaRPr>
          </a:p>
        </p:txBody>
      </p:sp>
      <p:sp>
        <p:nvSpPr>
          <p:cNvPr id="8" name="Rectangle 7">
            <a:extLst>
              <a:ext uri="{FF2B5EF4-FFF2-40B4-BE49-F238E27FC236}">
                <a16:creationId xmlns:a16="http://schemas.microsoft.com/office/drawing/2014/main" id="{D3D9FD5B-2FB6-4BE4-AB20-8B23B10A0986}"/>
              </a:ext>
            </a:extLst>
          </p:cNvPr>
          <p:cNvSpPr/>
          <p:nvPr/>
        </p:nvSpPr>
        <p:spPr>
          <a:xfrm>
            <a:off x="8293357" y="6067924"/>
            <a:ext cx="1540561" cy="249045"/>
          </a:xfrm>
          <a:prstGeom prst="rect">
            <a:avLst/>
          </a:prstGeom>
          <a:solidFill>
            <a:schemeClr val="tx1"/>
          </a:solidFill>
          <a:ln>
            <a:noFill/>
          </a:ln>
          <a:effectLst/>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331" b="1" kern="1200">
                <a:solidFill>
                  <a:schemeClr val="bg1"/>
                </a:solidFill>
                <a:latin typeface="+mn-lt"/>
                <a:ea typeface="+mn-ea"/>
                <a:cs typeface="Calibri"/>
              </a:rPr>
              <a:t>Output</a:t>
            </a:r>
            <a:endParaRPr lang="en-US" b="1">
              <a:solidFill>
                <a:schemeClr val="bg1"/>
              </a:solidFill>
            </a:endParaRPr>
          </a:p>
        </p:txBody>
      </p:sp>
      <p:sp>
        <p:nvSpPr>
          <p:cNvPr id="9" name="Rectangle 8">
            <a:extLst>
              <a:ext uri="{FF2B5EF4-FFF2-40B4-BE49-F238E27FC236}">
                <a16:creationId xmlns:a16="http://schemas.microsoft.com/office/drawing/2014/main" id="{FC38E343-9A44-4FEC-8316-BB23BF49590F}"/>
              </a:ext>
            </a:extLst>
          </p:cNvPr>
          <p:cNvSpPr/>
          <p:nvPr/>
        </p:nvSpPr>
        <p:spPr>
          <a:xfrm>
            <a:off x="7045166" y="2357761"/>
            <a:ext cx="4036942" cy="183016"/>
          </a:xfrm>
          <a:prstGeom prst="rect">
            <a:avLst/>
          </a:prstGeom>
          <a:solidFill>
            <a:schemeClr val="tx1">
              <a:lumMod val="75000"/>
              <a:lumOff val="25000"/>
            </a:schemeClr>
          </a:solidFill>
          <a:ln>
            <a:noFill/>
          </a:ln>
          <a:effectLst/>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a:solidFill>
                  <a:schemeClr val="bg1"/>
                </a:solidFill>
                <a:latin typeface="Arial"/>
                <a:cs typeface="Calibri"/>
              </a:rPr>
              <a:t>1x1 Conv</a:t>
            </a:r>
          </a:p>
        </p:txBody>
      </p:sp>
      <p:sp>
        <p:nvSpPr>
          <p:cNvPr id="10" name="Rectangle 9">
            <a:extLst>
              <a:ext uri="{FF2B5EF4-FFF2-40B4-BE49-F238E27FC236}">
                <a16:creationId xmlns:a16="http://schemas.microsoft.com/office/drawing/2014/main" id="{D59DAB27-FADA-4549-83C2-E59D530DBA01}"/>
              </a:ext>
            </a:extLst>
          </p:cNvPr>
          <p:cNvSpPr/>
          <p:nvPr/>
        </p:nvSpPr>
        <p:spPr>
          <a:xfrm>
            <a:off x="7045166" y="2609995"/>
            <a:ext cx="4036943" cy="183016"/>
          </a:xfrm>
          <a:prstGeom prst="rect">
            <a:avLst/>
          </a:prstGeom>
          <a:solidFill>
            <a:schemeClr val="tx1">
              <a:lumMod val="75000"/>
              <a:lumOff val="25000"/>
            </a:schemeClr>
          </a:solidFill>
          <a:ln>
            <a:noFill/>
          </a:ln>
          <a:effectLst/>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err="1">
                <a:solidFill>
                  <a:schemeClr val="bg1"/>
                </a:solidFill>
                <a:latin typeface="Arial"/>
                <a:cs typeface="Calibri"/>
              </a:rPr>
              <a:t>BatchNormalization</a:t>
            </a:r>
          </a:p>
        </p:txBody>
      </p:sp>
      <p:sp>
        <p:nvSpPr>
          <p:cNvPr id="11" name="Rectangle 10">
            <a:extLst>
              <a:ext uri="{FF2B5EF4-FFF2-40B4-BE49-F238E27FC236}">
                <a16:creationId xmlns:a16="http://schemas.microsoft.com/office/drawing/2014/main" id="{48CD15B1-72DD-4347-AAF3-1E2D9021D696}"/>
              </a:ext>
            </a:extLst>
          </p:cNvPr>
          <p:cNvSpPr/>
          <p:nvPr/>
        </p:nvSpPr>
        <p:spPr>
          <a:xfrm>
            <a:off x="7049399" y="2853764"/>
            <a:ext cx="4028476" cy="174550"/>
          </a:xfrm>
          <a:prstGeom prst="rect">
            <a:avLst/>
          </a:prstGeom>
          <a:solidFill>
            <a:schemeClr val="tx1">
              <a:lumMod val="75000"/>
              <a:lumOff val="25000"/>
            </a:schemeClr>
          </a:solidFill>
          <a:ln>
            <a:noFill/>
          </a:ln>
          <a:effectLst/>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err="1">
                <a:solidFill>
                  <a:schemeClr val="bg1"/>
                </a:solidFill>
                <a:latin typeface="Arial"/>
                <a:cs typeface="Calibri"/>
              </a:rPr>
              <a:t>Relu</a:t>
            </a:r>
          </a:p>
        </p:txBody>
      </p:sp>
      <p:sp>
        <p:nvSpPr>
          <p:cNvPr id="12" name="Rectangle 11">
            <a:extLst>
              <a:ext uri="{FF2B5EF4-FFF2-40B4-BE49-F238E27FC236}">
                <a16:creationId xmlns:a16="http://schemas.microsoft.com/office/drawing/2014/main" id="{F7B74C5F-22CD-4601-B492-DD7B59BD4BC1}"/>
              </a:ext>
            </a:extLst>
          </p:cNvPr>
          <p:cNvSpPr/>
          <p:nvPr/>
        </p:nvSpPr>
        <p:spPr>
          <a:xfrm>
            <a:off x="7883366" y="3678559"/>
            <a:ext cx="2360543" cy="191483"/>
          </a:xfrm>
          <a:prstGeom prst="rect">
            <a:avLst/>
          </a:prstGeom>
          <a:solidFill>
            <a:schemeClr val="bg2">
              <a:lumMod val="90000"/>
            </a:schemeClr>
          </a:solidFill>
          <a:ln>
            <a:noFill/>
          </a:ln>
          <a:effectLst/>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a:solidFill>
                  <a:schemeClr val="tx1"/>
                </a:solidFill>
                <a:latin typeface="Arial"/>
                <a:cs typeface="Calibri"/>
              </a:rPr>
              <a:t>3x3 </a:t>
            </a:r>
            <a:r>
              <a:rPr lang="en-US" sz="1200" b="1" err="1">
                <a:solidFill>
                  <a:schemeClr val="tx1"/>
                </a:solidFill>
                <a:latin typeface="Arial"/>
                <a:cs typeface="Calibri"/>
              </a:rPr>
              <a:t>Depthwise</a:t>
            </a:r>
            <a:r>
              <a:rPr lang="en-US" sz="1200" b="1">
                <a:solidFill>
                  <a:schemeClr val="tx1"/>
                </a:solidFill>
                <a:latin typeface="Arial"/>
                <a:cs typeface="Calibri"/>
              </a:rPr>
              <a:t> Conv</a:t>
            </a:r>
          </a:p>
        </p:txBody>
      </p:sp>
      <p:sp>
        <p:nvSpPr>
          <p:cNvPr id="13" name="Rectangle 12">
            <a:extLst>
              <a:ext uri="{FF2B5EF4-FFF2-40B4-BE49-F238E27FC236}">
                <a16:creationId xmlns:a16="http://schemas.microsoft.com/office/drawing/2014/main" id="{0AE11A61-1006-4007-8B7C-62CB4C3FF2E8}"/>
              </a:ext>
            </a:extLst>
          </p:cNvPr>
          <p:cNvSpPr/>
          <p:nvPr/>
        </p:nvSpPr>
        <p:spPr>
          <a:xfrm>
            <a:off x="7883365" y="3939261"/>
            <a:ext cx="2360544" cy="191483"/>
          </a:xfrm>
          <a:prstGeom prst="rect">
            <a:avLst/>
          </a:prstGeom>
          <a:solidFill>
            <a:schemeClr val="bg2">
              <a:lumMod val="90000"/>
            </a:schemeClr>
          </a:solidFill>
          <a:ln>
            <a:noFill/>
          </a:ln>
          <a:effectLst/>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err="1">
                <a:solidFill>
                  <a:schemeClr val="tx1"/>
                </a:solidFill>
                <a:latin typeface="Arial"/>
                <a:cs typeface="Calibri"/>
              </a:rPr>
              <a:t>BatchNormalization</a:t>
            </a:r>
          </a:p>
        </p:txBody>
      </p:sp>
      <p:sp>
        <p:nvSpPr>
          <p:cNvPr id="14" name="Rectangle 13">
            <a:extLst>
              <a:ext uri="{FF2B5EF4-FFF2-40B4-BE49-F238E27FC236}">
                <a16:creationId xmlns:a16="http://schemas.microsoft.com/office/drawing/2014/main" id="{7D993100-3512-45DD-9B9B-F9525EBF2930}"/>
              </a:ext>
            </a:extLst>
          </p:cNvPr>
          <p:cNvSpPr/>
          <p:nvPr/>
        </p:nvSpPr>
        <p:spPr>
          <a:xfrm>
            <a:off x="7887599" y="4191496"/>
            <a:ext cx="2352077" cy="191483"/>
          </a:xfrm>
          <a:prstGeom prst="rect">
            <a:avLst/>
          </a:prstGeom>
          <a:solidFill>
            <a:schemeClr val="bg2">
              <a:lumMod val="90000"/>
            </a:schemeClr>
          </a:solidFill>
          <a:ln>
            <a:noFill/>
          </a:ln>
          <a:effectLst/>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err="1">
                <a:solidFill>
                  <a:schemeClr val="tx1"/>
                </a:solidFill>
                <a:latin typeface="Arial"/>
                <a:cs typeface="Calibri"/>
              </a:rPr>
              <a:t>Relu</a:t>
            </a:r>
          </a:p>
        </p:txBody>
      </p:sp>
      <p:sp>
        <p:nvSpPr>
          <p:cNvPr id="15" name="Rectangle 14">
            <a:extLst>
              <a:ext uri="{FF2B5EF4-FFF2-40B4-BE49-F238E27FC236}">
                <a16:creationId xmlns:a16="http://schemas.microsoft.com/office/drawing/2014/main" id="{34E4A048-74B0-4DC4-BB3B-0D61072FF714}"/>
              </a:ext>
            </a:extLst>
          </p:cNvPr>
          <p:cNvSpPr/>
          <p:nvPr/>
        </p:nvSpPr>
        <p:spPr>
          <a:xfrm>
            <a:off x="7883366" y="4457492"/>
            <a:ext cx="2360543" cy="191483"/>
          </a:xfrm>
          <a:prstGeom prst="rect">
            <a:avLst/>
          </a:prstGeom>
          <a:solidFill>
            <a:schemeClr val="bg2">
              <a:lumMod val="90000"/>
            </a:schemeClr>
          </a:solidFill>
          <a:ln>
            <a:noFill/>
          </a:ln>
          <a:effectLst/>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a:solidFill>
                  <a:schemeClr val="tx1"/>
                </a:solidFill>
                <a:latin typeface="Arial"/>
                <a:cs typeface="Calibri"/>
              </a:rPr>
              <a:t>1x1 Conv</a:t>
            </a:r>
          </a:p>
        </p:txBody>
      </p:sp>
      <p:sp>
        <p:nvSpPr>
          <p:cNvPr id="16" name="Rectangle 15">
            <a:extLst>
              <a:ext uri="{FF2B5EF4-FFF2-40B4-BE49-F238E27FC236}">
                <a16:creationId xmlns:a16="http://schemas.microsoft.com/office/drawing/2014/main" id="{584B609D-F7FA-43A0-A681-FC1F7804E4D0}"/>
              </a:ext>
            </a:extLst>
          </p:cNvPr>
          <p:cNvSpPr/>
          <p:nvPr/>
        </p:nvSpPr>
        <p:spPr>
          <a:xfrm>
            <a:off x="7883365" y="4709726"/>
            <a:ext cx="2360544" cy="191483"/>
          </a:xfrm>
          <a:prstGeom prst="rect">
            <a:avLst/>
          </a:prstGeom>
          <a:solidFill>
            <a:schemeClr val="bg2">
              <a:lumMod val="90000"/>
            </a:schemeClr>
          </a:solidFill>
          <a:ln>
            <a:noFill/>
          </a:ln>
          <a:effectLst/>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err="1">
                <a:solidFill>
                  <a:schemeClr val="tx1"/>
                </a:solidFill>
                <a:latin typeface="Arial"/>
                <a:cs typeface="Calibri"/>
              </a:rPr>
              <a:t>BatchNormalization</a:t>
            </a:r>
          </a:p>
        </p:txBody>
      </p:sp>
      <p:sp>
        <p:nvSpPr>
          <p:cNvPr id="17" name="Rectangle 16">
            <a:extLst>
              <a:ext uri="{FF2B5EF4-FFF2-40B4-BE49-F238E27FC236}">
                <a16:creationId xmlns:a16="http://schemas.microsoft.com/office/drawing/2014/main" id="{4130C66F-2974-4451-94A9-8672401EF37F}"/>
              </a:ext>
            </a:extLst>
          </p:cNvPr>
          <p:cNvSpPr/>
          <p:nvPr/>
        </p:nvSpPr>
        <p:spPr>
          <a:xfrm>
            <a:off x="7887599" y="4978895"/>
            <a:ext cx="2352077" cy="191483"/>
          </a:xfrm>
          <a:prstGeom prst="rect">
            <a:avLst/>
          </a:prstGeom>
          <a:solidFill>
            <a:schemeClr val="bg2">
              <a:lumMod val="90000"/>
            </a:schemeClr>
          </a:solidFill>
          <a:ln>
            <a:noFill/>
          </a:ln>
          <a:effectLst/>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err="1">
                <a:solidFill>
                  <a:schemeClr val="tx1"/>
                </a:solidFill>
                <a:latin typeface="Arial"/>
                <a:cs typeface="Calibri"/>
              </a:rPr>
              <a:t>Relu</a:t>
            </a:r>
          </a:p>
        </p:txBody>
      </p:sp>
      <p:sp>
        <p:nvSpPr>
          <p:cNvPr id="20" name="Left Brace 19">
            <a:extLst>
              <a:ext uri="{FF2B5EF4-FFF2-40B4-BE49-F238E27FC236}">
                <a16:creationId xmlns:a16="http://schemas.microsoft.com/office/drawing/2014/main" id="{46D20061-916E-4DC0-9B9A-01E1F48F231C}"/>
              </a:ext>
            </a:extLst>
          </p:cNvPr>
          <p:cNvSpPr/>
          <p:nvPr/>
        </p:nvSpPr>
        <p:spPr>
          <a:xfrm>
            <a:off x="6577344" y="1568331"/>
            <a:ext cx="328263" cy="1459983"/>
          </a:xfrm>
          <a:prstGeom prst="lef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1" name="Left Brace 20">
            <a:extLst>
              <a:ext uri="{FF2B5EF4-FFF2-40B4-BE49-F238E27FC236}">
                <a16:creationId xmlns:a16="http://schemas.microsoft.com/office/drawing/2014/main" id="{5DD75C6E-6080-4448-96FC-15F522EFFF4A}"/>
              </a:ext>
            </a:extLst>
          </p:cNvPr>
          <p:cNvSpPr/>
          <p:nvPr/>
        </p:nvSpPr>
        <p:spPr>
          <a:xfrm>
            <a:off x="6577345" y="3678559"/>
            <a:ext cx="328263" cy="1491820"/>
          </a:xfrm>
          <a:prstGeom prst="lef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2" name="Left Brace 21">
            <a:extLst>
              <a:ext uri="{FF2B5EF4-FFF2-40B4-BE49-F238E27FC236}">
                <a16:creationId xmlns:a16="http://schemas.microsoft.com/office/drawing/2014/main" id="{83E53301-9EB9-48D9-A002-32D706D629FC}"/>
              </a:ext>
            </a:extLst>
          </p:cNvPr>
          <p:cNvSpPr/>
          <p:nvPr/>
        </p:nvSpPr>
        <p:spPr>
          <a:xfrm>
            <a:off x="6094744" y="1568330"/>
            <a:ext cx="387529" cy="3602047"/>
          </a:xfrm>
          <a:prstGeom prst="lef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3" name="TextBox 21">
            <a:extLst>
              <a:ext uri="{FF2B5EF4-FFF2-40B4-BE49-F238E27FC236}">
                <a16:creationId xmlns:a16="http://schemas.microsoft.com/office/drawing/2014/main" id="{96D794CB-631C-4B1F-B8C4-6311D4783EA7}"/>
              </a:ext>
            </a:extLst>
          </p:cNvPr>
          <p:cNvSpPr txBox="1"/>
          <p:nvPr/>
        </p:nvSpPr>
        <p:spPr>
          <a:xfrm>
            <a:off x="4919134" y="2946399"/>
            <a:ext cx="1181099"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latin typeface="Arial" panose="020B0604020202020204" pitchFamily="34" charset="0"/>
                <a:cs typeface="Arial" panose="020B0604020202020204" pitchFamily="34" charset="0"/>
              </a:rPr>
              <a:t>Trained layers and weights</a:t>
            </a:r>
          </a:p>
        </p:txBody>
      </p:sp>
      <p:sp>
        <p:nvSpPr>
          <p:cNvPr id="24" name="Left Brace 23">
            <a:extLst>
              <a:ext uri="{FF2B5EF4-FFF2-40B4-BE49-F238E27FC236}">
                <a16:creationId xmlns:a16="http://schemas.microsoft.com/office/drawing/2014/main" id="{CB167676-0650-48D2-8E01-42CBB24798BE}"/>
              </a:ext>
            </a:extLst>
          </p:cNvPr>
          <p:cNvSpPr/>
          <p:nvPr/>
        </p:nvSpPr>
        <p:spPr>
          <a:xfrm rot="10800000">
            <a:off x="4418341" y="1377129"/>
            <a:ext cx="387529" cy="4365593"/>
          </a:xfrm>
          <a:prstGeom prst="leftBrace">
            <a:avLst>
              <a:gd name="adj1" fmla="val 8333"/>
              <a:gd name="adj2" fmla="val 54822"/>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cxnSp>
        <p:nvCxnSpPr>
          <p:cNvPr id="25" name="Straight Connector 24">
            <a:extLst>
              <a:ext uri="{FF2B5EF4-FFF2-40B4-BE49-F238E27FC236}">
                <a16:creationId xmlns:a16="http://schemas.microsoft.com/office/drawing/2014/main" id="{925BED48-95BD-4516-A27F-26310C0D15DE}"/>
              </a:ext>
            </a:extLst>
          </p:cNvPr>
          <p:cNvCxnSpPr>
            <a:cxnSpLocks/>
          </p:cNvCxnSpPr>
          <p:nvPr/>
        </p:nvCxnSpPr>
        <p:spPr>
          <a:xfrm>
            <a:off x="9063637" y="3028314"/>
            <a:ext cx="1" cy="650245"/>
          </a:xfrm>
          <a:prstGeom prst="line">
            <a:avLst/>
          </a:prstGeom>
          <a:ln w="285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9C7F457-5469-42DC-B406-A9D669DC4894}"/>
              </a:ext>
            </a:extLst>
          </p:cNvPr>
          <p:cNvCxnSpPr>
            <a:cxnSpLocks/>
            <a:endCxn id="27" idx="0"/>
          </p:cNvCxnSpPr>
          <p:nvPr/>
        </p:nvCxnSpPr>
        <p:spPr>
          <a:xfrm flipH="1">
            <a:off x="9063638" y="5170378"/>
            <a:ext cx="2" cy="305600"/>
          </a:xfrm>
          <a:prstGeom prst="line">
            <a:avLst/>
          </a:prstGeom>
          <a:ln w="285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3" name="TextBox 32">
            <a:extLst>
              <a:ext uri="{FF2B5EF4-FFF2-40B4-BE49-F238E27FC236}">
                <a16:creationId xmlns:a16="http://schemas.microsoft.com/office/drawing/2014/main" id="{90B78056-118F-4413-9F7F-E93CE90E9521}"/>
              </a:ext>
            </a:extLst>
          </p:cNvPr>
          <p:cNvSpPr txBox="1"/>
          <p:nvPr/>
        </p:nvSpPr>
        <p:spPr>
          <a:xfrm>
            <a:off x="387371" y="254417"/>
            <a:ext cx="6094902" cy="523220"/>
          </a:xfrm>
          <a:prstGeom prst="rect">
            <a:avLst/>
          </a:prstGeom>
          <a:noFill/>
        </p:spPr>
        <p:txBody>
          <a:bodyPr wrap="square">
            <a:spAutoFit/>
          </a:bodyPr>
          <a:lstStyle/>
          <a:p>
            <a:r>
              <a:rPr lang="en-CA" sz="2800" dirty="0" err="1">
                <a:effectLst>
                  <a:glow rad="38100">
                    <a:prstClr val="white">
                      <a:alpha val="40000"/>
                    </a:prstClr>
                  </a:glow>
                  <a:outerShdw blurRad="76200" dist="38100" algn="ctr" rotWithShape="0">
                    <a:srgbClr val="4472C4">
                      <a:lumMod val="20000"/>
                      <a:lumOff val="80000"/>
                      <a:alpha val="99000"/>
                    </a:srgbClr>
                  </a:outerShdw>
                </a:effectLst>
                <a:latin typeface="Arial"/>
                <a:ea typeface="+mj-lt"/>
                <a:cs typeface="+mj-lt"/>
              </a:rPr>
              <a:t>MobileNet</a:t>
            </a:r>
            <a:r>
              <a:rPr lang="en-CA" sz="2800" dirty="0">
                <a:effectLst>
                  <a:glow rad="38100">
                    <a:prstClr val="white">
                      <a:alpha val="40000"/>
                    </a:prstClr>
                  </a:glow>
                  <a:outerShdw blurRad="76200" dist="38100" algn="ctr" rotWithShape="0">
                    <a:srgbClr val="4472C4">
                      <a:lumMod val="20000"/>
                      <a:lumOff val="80000"/>
                      <a:alpha val="99000"/>
                    </a:srgbClr>
                  </a:outerShdw>
                </a:effectLst>
                <a:latin typeface="Arial"/>
                <a:ea typeface="+mj-lt"/>
                <a:cs typeface="+mj-lt"/>
              </a:rPr>
              <a:t>:</a:t>
            </a:r>
          </a:p>
        </p:txBody>
      </p:sp>
      <p:sp>
        <p:nvSpPr>
          <p:cNvPr id="27" name="Rectangle 26">
            <a:extLst>
              <a:ext uri="{FF2B5EF4-FFF2-40B4-BE49-F238E27FC236}">
                <a16:creationId xmlns:a16="http://schemas.microsoft.com/office/drawing/2014/main" id="{5EFA349C-D46B-432E-B967-CD3334217FB1}"/>
              </a:ext>
            </a:extLst>
          </p:cNvPr>
          <p:cNvSpPr/>
          <p:nvPr/>
        </p:nvSpPr>
        <p:spPr>
          <a:xfrm>
            <a:off x="7218733" y="5475978"/>
            <a:ext cx="3689809" cy="166084"/>
          </a:xfrm>
          <a:prstGeom prst="rect">
            <a:avLst/>
          </a:prstGeom>
          <a:solidFill>
            <a:schemeClr val="tx1">
              <a:lumMod val="75000"/>
              <a:lumOff val="25000"/>
            </a:schemeClr>
          </a:solidFill>
          <a:ln>
            <a:noFill/>
          </a:ln>
          <a:effectLst/>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400" b="1">
                <a:solidFill>
                  <a:schemeClr val="bg1"/>
                </a:solidFill>
                <a:cs typeface="Calibri"/>
              </a:rPr>
              <a:t>Conv2D</a:t>
            </a:r>
            <a:endParaRPr lang="en-US">
              <a:solidFill>
                <a:schemeClr val="bg1"/>
              </a:solidFill>
            </a:endParaRPr>
          </a:p>
        </p:txBody>
      </p:sp>
      <p:sp>
        <p:nvSpPr>
          <p:cNvPr id="31" name="Left Brace 30">
            <a:extLst>
              <a:ext uri="{FF2B5EF4-FFF2-40B4-BE49-F238E27FC236}">
                <a16:creationId xmlns:a16="http://schemas.microsoft.com/office/drawing/2014/main" id="{934077CB-8D09-4A54-97CD-D489180677DB}"/>
              </a:ext>
            </a:extLst>
          </p:cNvPr>
          <p:cNvSpPr/>
          <p:nvPr/>
        </p:nvSpPr>
        <p:spPr>
          <a:xfrm>
            <a:off x="2292479" y="5776715"/>
            <a:ext cx="328263" cy="769939"/>
          </a:xfrm>
          <a:prstGeom prst="leftBrace">
            <a:avLst/>
          </a:prstGeom>
          <a:no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32" name="TextBox 31">
            <a:extLst>
              <a:ext uri="{FF2B5EF4-FFF2-40B4-BE49-F238E27FC236}">
                <a16:creationId xmlns:a16="http://schemas.microsoft.com/office/drawing/2014/main" id="{30416118-8FD9-4C3B-A02F-63A5E952B75E}"/>
              </a:ext>
            </a:extLst>
          </p:cNvPr>
          <p:cNvSpPr txBox="1"/>
          <p:nvPr/>
        </p:nvSpPr>
        <p:spPr>
          <a:xfrm>
            <a:off x="2773805" y="6007780"/>
            <a:ext cx="4064129" cy="36933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cs typeface="Calibri"/>
              </a:rPr>
              <a:t>Replace with our customized layers</a:t>
            </a:r>
          </a:p>
        </p:txBody>
      </p:sp>
      <p:sp>
        <p:nvSpPr>
          <p:cNvPr id="36" name="Rectangle: Rounded Corners 35">
            <a:extLst>
              <a:ext uri="{FF2B5EF4-FFF2-40B4-BE49-F238E27FC236}">
                <a16:creationId xmlns:a16="http://schemas.microsoft.com/office/drawing/2014/main" id="{81A13DC2-1569-43D5-ACA8-C487B0BF69C6}"/>
              </a:ext>
            </a:extLst>
          </p:cNvPr>
          <p:cNvSpPr/>
          <p:nvPr/>
        </p:nvSpPr>
        <p:spPr>
          <a:xfrm>
            <a:off x="6321871" y="5343668"/>
            <a:ext cx="5394289" cy="1032934"/>
          </a:xfrm>
          <a:prstGeom prst="roundRect">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FFFF"/>
              </a:solidFill>
            </a:endParaRPr>
          </a:p>
        </p:txBody>
      </p:sp>
    </p:spTree>
    <p:extLst>
      <p:ext uri="{BB962C8B-B14F-4D97-AF65-F5344CB8AC3E}">
        <p14:creationId xmlns:p14="http://schemas.microsoft.com/office/powerpoint/2010/main" val="1438584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6A767-4924-470C-A8E3-D1F027FDE9A0}"/>
              </a:ext>
            </a:extLst>
          </p:cNvPr>
          <p:cNvSpPr>
            <a:spLocks noGrp="1"/>
          </p:cNvSpPr>
          <p:nvPr>
            <p:ph type="title"/>
          </p:nvPr>
        </p:nvSpPr>
        <p:spPr/>
        <p:txBody>
          <a:bodyPr/>
          <a:lstStyle/>
          <a:p>
            <a:r>
              <a:rPr lang="en-CA" dirty="0"/>
              <a:t>Hyper-Parameter Tuning</a:t>
            </a:r>
          </a:p>
        </p:txBody>
      </p:sp>
      <p:sp>
        <p:nvSpPr>
          <p:cNvPr id="3" name="Content Placeholder 2">
            <a:extLst>
              <a:ext uri="{FF2B5EF4-FFF2-40B4-BE49-F238E27FC236}">
                <a16:creationId xmlns:a16="http://schemas.microsoft.com/office/drawing/2014/main" id="{507F2BCB-C273-41DD-9096-D20365334D65}"/>
              </a:ext>
            </a:extLst>
          </p:cNvPr>
          <p:cNvSpPr>
            <a:spLocks noGrp="1"/>
          </p:cNvSpPr>
          <p:nvPr>
            <p:ph idx="1"/>
          </p:nvPr>
        </p:nvSpPr>
        <p:spPr>
          <a:xfrm>
            <a:off x="838200" y="1825625"/>
            <a:ext cx="5422641" cy="3711575"/>
          </a:xfrm>
        </p:spPr>
        <p:txBody>
          <a:bodyPr>
            <a:normAutofit/>
          </a:bodyPr>
          <a:lstStyle/>
          <a:p>
            <a:r>
              <a:rPr lang="en-US" sz="2400" dirty="0"/>
              <a:t>Manual grid search due to computing power limitation</a:t>
            </a:r>
          </a:p>
          <a:p>
            <a:pPr marL="971550" lvl="1" indent="-514350">
              <a:buFont typeface="+mj-lt"/>
              <a:buAutoNum type="arabicPeriod"/>
            </a:pPr>
            <a:r>
              <a:rPr lang="en-US" sz="2000" dirty="0"/>
              <a:t>Test one parameter by keeping others as default, and choose the best performance factor</a:t>
            </a:r>
          </a:p>
          <a:p>
            <a:pPr marL="971550" lvl="1" indent="-514350">
              <a:buFont typeface="+mj-lt"/>
              <a:buAutoNum type="arabicPeriod"/>
            </a:pPr>
            <a:r>
              <a:rPr lang="en-US" sz="2000" dirty="0"/>
              <a:t>With the best-performing value, test other parameters </a:t>
            </a:r>
          </a:p>
          <a:p>
            <a:pPr marL="971550" lvl="1" indent="-514350">
              <a:buFont typeface="+mj-lt"/>
              <a:buAutoNum type="arabicPeriod"/>
            </a:pPr>
            <a:r>
              <a:rPr lang="en-US" sz="2000" dirty="0"/>
              <a:t>All combinations were tested and compared</a:t>
            </a:r>
          </a:p>
          <a:p>
            <a:pPr marL="971550" lvl="1" indent="-514350">
              <a:buFont typeface="+mj-lt"/>
              <a:buAutoNum type="arabicPeriod"/>
            </a:pPr>
            <a:r>
              <a:rPr lang="en-US" sz="2000" dirty="0"/>
              <a:t>Chose the model with the best performance (AUC score)</a:t>
            </a:r>
          </a:p>
          <a:p>
            <a:endParaRPr lang="en-CA" dirty="0"/>
          </a:p>
        </p:txBody>
      </p:sp>
      <p:graphicFrame>
        <p:nvGraphicFramePr>
          <p:cNvPr id="8" name="Table 8">
            <a:extLst>
              <a:ext uri="{FF2B5EF4-FFF2-40B4-BE49-F238E27FC236}">
                <a16:creationId xmlns:a16="http://schemas.microsoft.com/office/drawing/2014/main" id="{DED13CCC-E277-4E31-B805-B80B875E0AFC}"/>
              </a:ext>
            </a:extLst>
          </p:cNvPr>
          <p:cNvGraphicFramePr>
            <a:graphicFrameLocks noGrp="1"/>
          </p:cNvGraphicFramePr>
          <p:nvPr>
            <p:extLst>
              <p:ext uri="{D42A27DB-BD31-4B8C-83A1-F6EECF244321}">
                <p14:modId xmlns:p14="http://schemas.microsoft.com/office/powerpoint/2010/main" val="1704323157"/>
              </p:ext>
            </p:extLst>
          </p:nvPr>
        </p:nvGraphicFramePr>
        <p:xfrm>
          <a:off x="6392875" y="2754312"/>
          <a:ext cx="4960925" cy="1854200"/>
        </p:xfrm>
        <a:graphic>
          <a:graphicData uri="http://schemas.openxmlformats.org/drawingml/2006/table">
            <a:tbl>
              <a:tblPr firstRow="1" bandRow="1">
                <a:tableStyleId>{073A0DAA-6AF3-43AB-8588-CEC1D06C72B9}</a:tableStyleId>
              </a:tblPr>
              <a:tblGrid>
                <a:gridCol w="3190416">
                  <a:extLst>
                    <a:ext uri="{9D8B030D-6E8A-4147-A177-3AD203B41FA5}">
                      <a16:colId xmlns:a16="http://schemas.microsoft.com/office/drawing/2014/main" val="2815707572"/>
                    </a:ext>
                  </a:extLst>
                </a:gridCol>
                <a:gridCol w="1770509">
                  <a:extLst>
                    <a:ext uri="{9D8B030D-6E8A-4147-A177-3AD203B41FA5}">
                      <a16:colId xmlns:a16="http://schemas.microsoft.com/office/drawing/2014/main" val="3817994121"/>
                    </a:ext>
                  </a:extLst>
                </a:gridCol>
              </a:tblGrid>
              <a:tr h="370840">
                <a:tc>
                  <a:txBody>
                    <a:bodyPr/>
                    <a:lstStyle/>
                    <a:p>
                      <a:r>
                        <a:rPr lang="en-CA" b="1" dirty="0">
                          <a:solidFill>
                            <a:schemeClr val="tx1"/>
                          </a:solidFill>
                        </a:rPr>
                        <a:t>Hyperparameters</a:t>
                      </a:r>
                    </a:p>
                  </a:txBody>
                  <a:tcPr>
                    <a:solidFill>
                      <a:schemeClr val="bg1"/>
                    </a:solidFill>
                  </a:tcPr>
                </a:tc>
                <a:tc>
                  <a:txBody>
                    <a:bodyPr/>
                    <a:lstStyle/>
                    <a:p>
                      <a:r>
                        <a:rPr lang="en-CA" b="1" dirty="0">
                          <a:solidFill>
                            <a:schemeClr val="tx1"/>
                          </a:solidFill>
                        </a:rPr>
                        <a:t>Search Space</a:t>
                      </a:r>
                    </a:p>
                  </a:txBody>
                  <a:tcPr>
                    <a:solidFill>
                      <a:schemeClr val="bg1"/>
                    </a:solidFill>
                  </a:tcPr>
                </a:tc>
                <a:extLst>
                  <a:ext uri="{0D108BD9-81ED-4DB2-BD59-A6C34878D82A}">
                    <a16:rowId xmlns:a16="http://schemas.microsoft.com/office/drawing/2014/main" val="2099266651"/>
                  </a:ext>
                </a:extLst>
              </a:tr>
              <a:tr h="370840">
                <a:tc>
                  <a:txBody>
                    <a:bodyPr/>
                    <a:lstStyle/>
                    <a:p>
                      <a:r>
                        <a:rPr lang="en-US" dirty="0">
                          <a:solidFill>
                            <a:schemeClr val="bg1"/>
                          </a:solidFill>
                        </a:rPr>
                        <a:t>Number of Filters in CNN layers</a:t>
                      </a:r>
                    </a:p>
                  </a:txBody>
                  <a:tcPr>
                    <a:noFill/>
                  </a:tcPr>
                </a:tc>
                <a:tc>
                  <a:txBody>
                    <a:bodyPr/>
                    <a:lstStyle/>
                    <a:p>
                      <a:r>
                        <a:rPr lang="en-CA" dirty="0">
                          <a:solidFill>
                            <a:schemeClr val="bg1"/>
                          </a:solidFill>
                        </a:rPr>
                        <a:t>16, 32, 64     </a:t>
                      </a:r>
                    </a:p>
                  </a:txBody>
                  <a:tcPr>
                    <a:noFill/>
                  </a:tcPr>
                </a:tc>
                <a:extLst>
                  <a:ext uri="{0D108BD9-81ED-4DB2-BD59-A6C34878D82A}">
                    <a16:rowId xmlns:a16="http://schemas.microsoft.com/office/drawing/2014/main" val="81698539"/>
                  </a:ext>
                </a:extLst>
              </a:tr>
              <a:tr h="370840">
                <a:tc>
                  <a:txBody>
                    <a:bodyPr/>
                    <a:lstStyle/>
                    <a:p>
                      <a:r>
                        <a:rPr lang="en-CA" dirty="0">
                          <a:solidFill>
                            <a:schemeClr val="bg1"/>
                          </a:solidFill>
                        </a:rPr>
                        <a:t>Drop-out Rate</a:t>
                      </a:r>
                    </a:p>
                  </a:txBody>
                  <a:tcPr>
                    <a:solidFill>
                      <a:schemeClr val="tx1">
                        <a:lumMod val="75000"/>
                        <a:lumOff val="25000"/>
                      </a:schemeClr>
                    </a:solidFill>
                  </a:tcPr>
                </a:tc>
                <a:tc>
                  <a:txBody>
                    <a:bodyPr/>
                    <a:lstStyle/>
                    <a:p>
                      <a:r>
                        <a:rPr lang="en-CA" dirty="0">
                          <a:solidFill>
                            <a:schemeClr val="bg1"/>
                          </a:solidFill>
                        </a:rPr>
                        <a:t>0.3, 0.5, 0.6    </a:t>
                      </a:r>
                    </a:p>
                  </a:txBody>
                  <a:tcPr>
                    <a:solidFill>
                      <a:schemeClr val="tx1">
                        <a:lumMod val="75000"/>
                        <a:lumOff val="25000"/>
                      </a:schemeClr>
                    </a:solidFill>
                  </a:tcPr>
                </a:tc>
                <a:extLst>
                  <a:ext uri="{0D108BD9-81ED-4DB2-BD59-A6C34878D82A}">
                    <a16:rowId xmlns:a16="http://schemas.microsoft.com/office/drawing/2014/main" val="3536858304"/>
                  </a:ext>
                </a:extLst>
              </a:tr>
              <a:tr h="370840">
                <a:tc>
                  <a:txBody>
                    <a:bodyPr/>
                    <a:lstStyle/>
                    <a:p>
                      <a:r>
                        <a:rPr lang="en-CA" dirty="0">
                          <a:solidFill>
                            <a:schemeClr val="bg1"/>
                          </a:solidFill>
                        </a:rPr>
                        <a:t>CNN Filter Size</a:t>
                      </a:r>
                    </a:p>
                  </a:txBody>
                  <a:tcPr>
                    <a:noFill/>
                  </a:tcPr>
                </a:tc>
                <a:tc>
                  <a:txBody>
                    <a:bodyPr/>
                    <a:lstStyle/>
                    <a:p>
                      <a:r>
                        <a:rPr lang="en-CA" dirty="0">
                          <a:solidFill>
                            <a:schemeClr val="bg1"/>
                          </a:solidFill>
                        </a:rPr>
                        <a:t>(3,3), (5,5)     </a:t>
                      </a:r>
                    </a:p>
                  </a:txBody>
                  <a:tcPr>
                    <a:noFill/>
                  </a:tcPr>
                </a:tc>
                <a:extLst>
                  <a:ext uri="{0D108BD9-81ED-4DB2-BD59-A6C34878D82A}">
                    <a16:rowId xmlns:a16="http://schemas.microsoft.com/office/drawing/2014/main" val="2550986145"/>
                  </a:ext>
                </a:extLst>
              </a:tr>
              <a:tr h="370840">
                <a:tc>
                  <a:txBody>
                    <a:bodyPr/>
                    <a:lstStyle/>
                    <a:p>
                      <a:r>
                        <a:rPr lang="en-CA" dirty="0">
                          <a:solidFill>
                            <a:schemeClr val="bg1"/>
                          </a:solidFill>
                        </a:rPr>
                        <a:t>Fully Connected Layer Size</a:t>
                      </a:r>
                    </a:p>
                  </a:txBody>
                  <a:tcPr>
                    <a:solidFill>
                      <a:schemeClr val="tx1">
                        <a:lumMod val="75000"/>
                        <a:lumOff val="25000"/>
                      </a:schemeClr>
                    </a:solidFill>
                  </a:tcPr>
                </a:tc>
                <a:tc>
                  <a:txBody>
                    <a:bodyPr/>
                    <a:lstStyle/>
                    <a:p>
                      <a:r>
                        <a:rPr lang="en-CA" dirty="0">
                          <a:solidFill>
                            <a:schemeClr val="bg1"/>
                          </a:solidFill>
                        </a:rPr>
                        <a:t>128, 256 </a:t>
                      </a:r>
                    </a:p>
                  </a:txBody>
                  <a:tcPr>
                    <a:solidFill>
                      <a:schemeClr val="tx1">
                        <a:lumMod val="75000"/>
                        <a:lumOff val="25000"/>
                      </a:schemeClr>
                    </a:solidFill>
                  </a:tcPr>
                </a:tc>
                <a:extLst>
                  <a:ext uri="{0D108BD9-81ED-4DB2-BD59-A6C34878D82A}">
                    <a16:rowId xmlns:a16="http://schemas.microsoft.com/office/drawing/2014/main" val="2593518010"/>
                  </a:ext>
                </a:extLst>
              </a:tr>
            </a:tbl>
          </a:graphicData>
        </a:graphic>
      </p:graphicFrame>
    </p:spTree>
    <p:extLst>
      <p:ext uri="{BB962C8B-B14F-4D97-AF65-F5344CB8AC3E}">
        <p14:creationId xmlns:p14="http://schemas.microsoft.com/office/powerpoint/2010/main" val="3505058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000E7-0536-8F49-4936-2AFE7422C391}"/>
              </a:ext>
            </a:extLst>
          </p:cNvPr>
          <p:cNvSpPr>
            <a:spLocks noGrp="1"/>
          </p:cNvSpPr>
          <p:nvPr>
            <p:ph type="title"/>
          </p:nvPr>
        </p:nvSpPr>
        <p:spPr>
          <a:xfrm>
            <a:off x="7214664" y="365125"/>
            <a:ext cx="4781505" cy="1344613"/>
          </a:xfrm>
        </p:spPr>
        <p:txBody>
          <a:bodyPr>
            <a:normAutofit/>
          </a:bodyPr>
          <a:lstStyle/>
          <a:p>
            <a:r>
              <a:rPr lang="zh-CN" altLang="en-US" sz="3600" dirty="0">
                <a:effectLst>
                  <a:glow rad="38100">
                    <a:prstClr val="white">
                      <a:alpha val="40000"/>
                    </a:prstClr>
                  </a:glow>
                  <a:outerShdw blurRad="76200" dist="38100" algn="ctr" rotWithShape="0">
                    <a:prstClr val="white">
                      <a:alpha val="99000"/>
                    </a:prstClr>
                  </a:outerShdw>
                </a:effectLst>
                <a:latin typeface="Arial"/>
                <a:ea typeface="等线 Light"/>
                <a:cs typeface="Calibri Light"/>
              </a:rPr>
              <a:t>Tuning Results</a:t>
            </a:r>
          </a:p>
        </p:txBody>
      </p:sp>
      <p:pic>
        <p:nvPicPr>
          <p:cNvPr id="10" name="图片 10" descr="图表, 散点图&#10;&#10;已自动生成说明">
            <a:extLst>
              <a:ext uri="{FF2B5EF4-FFF2-40B4-BE49-F238E27FC236}">
                <a16:creationId xmlns:a16="http://schemas.microsoft.com/office/drawing/2014/main" id="{0AEF1B1C-6112-BDBF-322B-83DA2B72D157}"/>
              </a:ext>
            </a:extLst>
          </p:cNvPr>
          <p:cNvPicPr>
            <a:picLocks noChangeAspect="1"/>
          </p:cNvPicPr>
          <p:nvPr/>
        </p:nvPicPr>
        <p:blipFill>
          <a:blip r:embed="rId3"/>
          <a:stretch>
            <a:fillRect/>
          </a:stretch>
        </p:blipFill>
        <p:spPr>
          <a:xfrm>
            <a:off x="546538" y="1562602"/>
            <a:ext cx="7958958" cy="5204246"/>
          </a:xfrm>
          <a:prstGeom prst="rect">
            <a:avLst/>
          </a:prstGeom>
        </p:spPr>
      </p:pic>
    </p:spTree>
    <p:extLst>
      <p:ext uri="{BB962C8B-B14F-4D97-AF65-F5344CB8AC3E}">
        <p14:creationId xmlns:p14="http://schemas.microsoft.com/office/powerpoint/2010/main" val="1144929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C68D9D-D641-4352-A9FB-CB62E025E381}"/>
              </a:ext>
            </a:extLst>
          </p:cNvPr>
          <p:cNvSpPr>
            <a:spLocks noGrp="1"/>
          </p:cNvSpPr>
          <p:nvPr>
            <p:ph type="title"/>
          </p:nvPr>
        </p:nvSpPr>
        <p:spPr/>
        <p:txBody>
          <a:bodyPr/>
          <a:lstStyle/>
          <a:p>
            <a:r>
              <a:rPr lang="en-CA" dirty="0"/>
              <a:t>Final Results &amp; Conclusion</a:t>
            </a:r>
          </a:p>
        </p:txBody>
      </p:sp>
      <p:sp>
        <p:nvSpPr>
          <p:cNvPr id="5" name="Content Placeholder 4">
            <a:extLst>
              <a:ext uri="{FF2B5EF4-FFF2-40B4-BE49-F238E27FC236}">
                <a16:creationId xmlns:a16="http://schemas.microsoft.com/office/drawing/2014/main" id="{66718741-9913-4801-BA8E-15EF2D145CD4}"/>
              </a:ext>
            </a:extLst>
          </p:cNvPr>
          <p:cNvSpPr>
            <a:spLocks noGrp="1"/>
          </p:cNvSpPr>
          <p:nvPr>
            <p:ph idx="1"/>
          </p:nvPr>
        </p:nvSpPr>
        <p:spPr/>
        <p:txBody>
          <a:bodyPr/>
          <a:lstStyle/>
          <a:p>
            <a:r>
              <a:rPr lang="en-CA" dirty="0"/>
              <a:t>The Best Performing Model</a:t>
            </a:r>
          </a:p>
          <a:p>
            <a:endParaRPr lang="en-CA" dirty="0"/>
          </a:p>
        </p:txBody>
      </p:sp>
      <p:graphicFrame>
        <p:nvGraphicFramePr>
          <p:cNvPr id="8" name="Table 8">
            <a:extLst>
              <a:ext uri="{FF2B5EF4-FFF2-40B4-BE49-F238E27FC236}">
                <a16:creationId xmlns:a16="http://schemas.microsoft.com/office/drawing/2014/main" id="{8AFFAE36-1821-4065-AC0A-DCB85A627C9B}"/>
              </a:ext>
            </a:extLst>
          </p:cNvPr>
          <p:cNvGraphicFramePr>
            <a:graphicFrameLocks noGrp="1"/>
          </p:cNvGraphicFramePr>
          <p:nvPr>
            <p:extLst>
              <p:ext uri="{D42A27DB-BD31-4B8C-83A1-F6EECF244321}">
                <p14:modId xmlns:p14="http://schemas.microsoft.com/office/powerpoint/2010/main" val="2327446580"/>
              </p:ext>
            </p:extLst>
          </p:nvPr>
        </p:nvGraphicFramePr>
        <p:xfrm>
          <a:off x="1146110" y="2383472"/>
          <a:ext cx="3612502" cy="2346960"/>
        </p:xfrm>
        <a:graphic>
          <a:graphicData uri="http://schemas.openxmlformats.org/drawingml/2006/table">
            <a:tbl>
              <a:tblPr firstRow="1" bandRow="1">
                <a:tableStyleId>{073A0DAA-6AF3-43AB-8588-CEC1D06C72B9}</a:tableStyleId>
              </a:tblPr>
              <a:tblGrid>
                <a:gridCol w="2327895">
                  <a:extLst>
                    <a:ext uri="{9D8B030D-6E8A-4147-A177-3AD203B41FA5}">
                      <a16:colId xmlns:a16="http://schemas.microsoft.com/office/drawing/2014/main" val="2815707572"/>
                    </a:ext>
                  </a:extLst>
                </a:gridCol>
                <a:gridCol w="1284607">
                  <a:extLst>
                    <a:ext uri="{9D8B030D-6E8A-4147-A177-3AD203B41FA5}">
                      <a16:colId xmlns:a16="http://schemas.microsoft.com/office/drawing/2014/main" val="3817994121"/>
                    </a:ext>
                  </a:extLst>
                </a:gridCol>
              </a:tblGrid>
              <a:tr h="178016">
                <a:tc>
                  <a:txBody>
                    <a:bodyPr/>
                    <a:lstStyle/>
                    <a:p>
                      <a:r>
                        <a:rPr lang="en-CA" sz="1600" b="1" dirty="0">
                          <a:solidFill>
                            <a:schemeClr val="bg1"/>
                          </a:solidFill>
                        </a:rPr>
                        <a:t>Model Stats</a:t>
                      </a:r>
                    </a:p>
                  </a:txBody>
                  <a:tcPr>
                    <a:solidFill>
                      <a:schemeClr val="tx1"/>
                    </a:solidFill>
                  </a:tcPr>
                </a:tc>
                <a:tc>
                  <a:txBody>
                    <a:bodyPr/>
                    <a:lstStyle/>
                    <a:p>
                      <a:r>
                        <a:rPr lang="en-CA" sz="1600" b="1" dirty="0" err="1">
                          <a:solidFill>
                            <a:schemeClr val="bg1"/>
                          </a:solidFill>
                        </a:rPr>
                        <a:t>Restuls</a:t>
                      </a:r>
                      <a:endParaRPr lang="en-CA" sz="1600" b="1" dirty="0">
                        <a:solidFill>
                          <a:schemeClr val="bg1"/>
                        </a:solidFill>
                      </a:endParaRPr>
                    </a:p>
                  </a:txBody>
                  <a:tcPr>
                    <a:solidFill>
                      <a:schemeClr val="tx1"/>
                    </a:solidFill>
                  </a:tcPr>
                </a:tc>
                <a:extLst>
                  <a:ext uri="{0D108BD9-81ED-4DB2-BD59-A6C34878D82A}">
                    <a16:rowId xmlns:a16="http://schemas.microsoft.com/office/drawing/2014/main" val="2099266651"/>
                  </a:ext>
                </a:extLst>
              </a:tr>
              <a:tr h="178016">
                <a:tc>
                  <a:txBody>
                    <a:bodyPr/>
                    <a:lstStyle/>
                    <a:p>
                      <a:r>
                        <a:rPr lang="en-US" sz="1600" dirty="0">
                          <a:solidFill>
                            <a:schemeClr val="tx1"/>
                          </a:solidFill>
                        </a:rPr>
                        <a:t>Total Params</a:t>
                      </a:r>
                    </a:p>
                  </a:txBody>
                  <a:tcPr>
                    <a:noFill/>
                  </a:tcPr>
                </a:tc>
                <a:tc>
                  <a:txBody>
                    <a:bodyPr/>
                    <a:lstStyle/>
                    <a:p>
                      <a:r>
                        <a:rPr lang="en-CA" sz="1600" dirty="0">
                          <a:solidFill>
                            <a:schemeClr val="tx1"/>
                          </a:solidFill>
                        </a:rPr>
                        <a:t>4,994,753</a:t>
                      </a:r>
                    </a:p>
                  </a:txBody>
                  <a:tcPr>
                    <a:noFill/>
                  </a:tcPr>
                </a:tc>
                <a:extLst>
                  <a:ext uri="{0D108BD9-81ED-4DB2-BD59-A6C34878D82A}">
                    <a16:rowId xmlns:a16="http://schemas.microsoft.com/office/drawing/2014/main" val="81698539"/>
                  </a:ext>
                </a:extLst>
              </a:tr>
              <a:tr h="178016">
                <a:tc>
                  <a:txBody>
                    <a:bodyPr/>
                    <a:lstStyle/>
                    <a:p>
                      <a:r>
                        <a:rPr lang="en-CA" sz="1600" dirty="0">
                          <a:solidFill>
                            <a:schemeClr val="tx1"/>
                          </a:solidFill>
                        </a:rPr>
                        <a:t>Frozen Params</a:t>
                      </a:r>
                    </a:p>
                  </a:txBody>
                  <a:tcPr>
                    <a:solidFill>
                      <a:schemeClr val="bg1">
                        <a:lumMod val="85000"/>
                      </a:schemeClr>
                    </a:solidFill>
                  </a:tcPr>
                </a:tc>
                <a:tc>
                  <a:txBody>
                    <a:bodyPr/>
                    <a:lstStyle/>
                    <a:p>
                      <a:r>
                        <a:rPr lang="en-CA" sz="1600" dirty="0">
                          <a:solidFill>
                            <a:schemeClr val="tx1"/>
                          </a:solidFill>
                        </a:rPr>
                        <a:t>3,228,864</a:t>
                      </a:r>
                    </a:p>
                  </a:txBody>
                  <a:tcPr>
                    <a:solidFill>
                      <a:schemeClr val="bg1">
                        <a:lumMod val="85000"/>
                      </a:schemeClr>
                    </a:solidFill>
                  </a:tcPr>
                </a:tc>
                <a:extLst>
                  <a:ext uri="{0D108BD9-81ED-4DB2-BD59-A6C34878D82A}">
                    <a16:rowId xmlns:a16="http://schemas.microsoft.com/office/drawing/2014/main" val="3536858304"/>
                  </a:ext>
                </a:extLst>
              </a:tr>
              <a:tr h="178016">
                <a:tc>
                  <a:txBody>
                    <a:bodyPr/>
                    <a:lstStyle/>
                    <a:p>
                      <a:r>
                        <a:rPr lang="en-CA" sz="1600" dirty="0">
                          <a:solidFill>
                            <a:schemeClr val="tx1"/>
                          </a:solidFill>
                        </a:rPr>
                        <a:t>Trainable Params</a:t>
                      </a:r>
                    </a:p>
                  </a:txBody>
                  <a:tcPr>
                    <a:noFill/>
                  </a:tcPr>
                </a:tc>
                <a:tc>
                  <a:txBody>
                    <a:bodyPr/>
                    <a:lstStyle/>
                    <a:p>
                      <a:r>
                        <a:rPr lang="en-CA" sz="1600" dirty="0">
                          <a:solidFill>
                            <a:schemeClr val="tx1"/>
                          </a:solidFill>
                        </a:rPr>
                        <a:t>1,765,889</a:t>
                      </a:r>
                    </a:p>
                  </a:txBody>
                  <a:tcPr>
                    <a:noFill/>
                  </a:tcPr>
                </a:tc>
                <a:extLst>
                  <a:ext uri="{0D108BD9-81ED-4DB2-BD59-A6C34878D82A}">
                    <a16:rowId xmlns:a16="http://schemas.microsoft.com/office/drawing/2014/main" val="2550986145"/>
                  </a:ext>
                </a:extLst>
              </a:tr>
              <a:tr h="178016">
                <a:tc>
                  <a:txBody>
                    <a:bodyPr/>
                    <a:lstStyle/>
                    <a:p>
                      <a:r>
                        <a:rPr lang="en-CA" sz="1600" dirty="0">
                          <a:solidFill>
                            <a:schemeClr val="tx1"/>
                          </a:solidFill>
                        </a:rPr>
                        <a:t>Train AUC Score</a:t>
                      </a:r>
                    </a:p>
                  </a:txBody>
                  <a:tcPr>
                    <a:solidFill>
                      <a:schemeClr val="bg1">
                        <a:lumMod val="85000"/>
                      </a:schemeClr>
                    </a:solidFill>
                  </a:tcPr>
                </a:tc>
                <a:tc>
                  <a:txBody>
                    <a:bodyPr/>
                    <a:lstStyle/>
                    <a:p>
                      <a:r>
                        <a:rPr lang="en-CA" sz="1600" dirty="0">
                          <a:solidFill>
                            <a:schemeClr val="tx1"/>
                          </a:solidFill>
                        </a:rPr>
                        <a:t>0.99</a:t>
                      </a:r>
                    </a:p>
                  </a:txBody>
                  <a:tcPr>
                    <a:solidFill>
                      <a:schemeClr val="bg1">
                        <a:lumMod val="85000"/>
                      </a:schemeClr>
                    </a:solidFill>
                  </a:tcPr>
                </a:tc>
                <a:extLst>
                  <a:ext uri="{0D108BD9-81ED-4DB2-BD59-A6C34878D82A}">
                    <a16:rowId xmlns:a16="http://schemas.microsoft.com/office/drawing/2014/main" val="2593518010"/>
                  </a:ext>
                </a:extLst>
              </a:tr>
              <a:tr h="178016">
                <a:tc>
                  <a:txBody>
                    <a:bodyPr/>
                    <a:lstStyle/>
                    <a:p>
                      <a:r>
                        <a:rPr lang="en-CA" sz="1600" dirty="0">
                          <a:solidFill>
                            <a:schemeClr val="tx1"/>
                          </a:solidFill>
                        </a:rPr>
                        <a:t>Test AUC Score</a:t>
                      </a:r>
                    </a:p>
                  </a:txBody>
                  <a:tcPr>
                    <a:noFill/>
                  </a:tcPr>
                </a:tc>
                <a:tc>
                  <a:txBody>
                    <a:bodyPr/>
                    <a:lstStyle/>
                    <a:p>
                      <a:r>
                        <a:rPr lang="en-CA" sz="1600" dirty="0">
                          <a:solidFill>
                            <a:schemeClr val="tx1"/>
                          </a:solidFill>
                        </a:rPr>
                        <a:t>0.81</a:t>
                      </a:r>
                    </a:p>
                  </a:txBody>
                  <a:tcPr>
                    <a:noFill/>
                  </a:tcPr>
                </a:tc>
                <a:extLst>
                  <a:ext uri="{0D108BD9-81ED-4DB2-BD59-A6C34878D82A}">
                    <a16:rowId xmlns:a16="http://schemas.microsoft.com/office/drawing/2014/main" val="329989446"/>
                  </a:ext>
                </a:extLst>
              </a:tr>
              <a:tr h="178016">
                <a:tc>
                  <a:txBody>
                    <a:bodyPr/>
                    <a:lstStyle/>
                    <a:p>
                      <a:r>
                        <a:rPr lang="en-CA" sz="1600" b="1" dirty="0">
                          <a:solidFill>
                            <a:schemeClr val="tx1"/>
                          </a:solidFill>
                        </a:rPr>
                        <a:t>Final RECALL Score</a:t>
                      </a:r>
                    </a:p>
                  </a:txBody>
                  <a:tcPr>
                    <a:solidFill>
                      <a:schemeClr val="bg1">
                        <a:lumMod val="85000"/>
                      </a:schemeClr>
                    </a:solidFill>
                  </a:tcPr>
                </a:tc>
                <a:tc>
                  <a:txBody>
                    <a:bodyPr/>
                    <a:lstStyle/>
                    <a:p>
                      <a:r>
                        <a:rPr lang="en-CA" sz="1600" b="1" dirty="0">
                          <a:solidFill>
                            <a:schemeClr val="tx1"/>
                          </a:solidFill>
                        </a:rPr>
                        <a:t>0.73</a:t>
                      </a:r>
                    </a:p>
                  </a:txBody>
                  <a:tcPr>
                    <a:solidFill>
                      <a:schemeClr val="bg1">
                        <a:lumMod val="85000"/>
                      </a:schemeClr>
                    </a:solidFill>
                  </a:tcPr>
                </a:tc>
                <a:extLst>
                  <a:ext uri="{0D108BD9-81ED-4DB2-BD59-A6C34878D82A}">
                    <a16:rowId xmlns:a16="http://schemas.microsoft.com/office/drawing/2014/main" val="2567968384"/>
                  </a:ext>
                </a:extLst>
              </a:tr>
            </a:tbl>
          </a:graphicData>
        </a:graphic>
      </p:graphicFrame>
      <p:sp>
        <p:nvSpPr>
          <p:cNvPr id="10" name="TextBox 9">
            <a:extLst>
              <a:ext uri="{FF2B5EF4-FFF2-40B4-BE49-F238E27FC236}">
                <a16:creationId xmlns:a16="http://schemas.microsoft.com/office/drawing/2014/main" id="{EFB956C0-D934-4E00-9A29-181EDCEA524B}"/>
              </a:ext>
            </a:extLst>
          </p:cNvPr>
          <p:cNvSpPr txBox="1"/>
          <p:nvPr/>
        </p:nvSpPr>
        <p:spPr>
          <a:xfrm>
            <a:off x="1061749" y="4900656"/>
            <a:ext cx="3781223" cy="923330"/>
          </a:xfrm>
          <a:prstGeom prst="rect">
            <a:avLst/>
          </a:prstGeom>
          <a:noFill/>
        </p:spPr>
        <p:txBody>
          <a:bodyPr wrap="square">
            <a:spAutoFit/>
          </a:bodyPr>
          <a:lstStyle/>
          <a:p>
            <a:r>
              <a:rPr lang="zh-CN" altLang="en-US" dirty="0">
                <a:effectLst>
                  <a:glow rad="38100">
                    <a:schemeClr val="accent1">
                      <a:lumMod val="20000"/>
                      <a:lumOff val="80000"/>
                      <a:alpha val="40000"/>
                    </a:schemeClr>
                  </a:glow>
                  <a:outerShdw blurRad="76200" dist="38100" algn="ctr" rotWithShape="0">
                    <a:schemeClr val="accent1">
                      <a:lumMod val="40000"/>
                      <a:lumOff val="60000"/>
                      <a:alpha val="41000"/>
                    </a:schemeClr>
                  </a:outerShdw>
                </a:effectLst>
                <a:latin typeface="Arial" panose="020B0604020202020204" pitchFamily="34" charset="0"/>
                <a:cs typeface="Arial" panose="020B0604020202020204" pitchFamily="34" charset="0"/>
              </a:rPr>
              <a:t>A Recall of 0.73 makes the model a great pre-clinical trial examination tool for early AD detection.</a:t>
            </a:r>
          </a:p>
        </p:txBody>
      </p:sp>
      <p:sp>
        <p:nvSpPr>
          <p:cNvPr id="11" name="Rectangle 3">
            <a:extLst>
              <a:ext uri="{FF2B5EF4-FFF2-40B4-BE49-F238E27FC236}">
                <a16:creationId xmlns:a16="http://schemas.microsoft.com/office/drawing/2014/main" id="{0FA8BFC9-3A3C-4B13-B13C-B5663120BC17}"/>
              </a:ext>
            </a:extLst>
          </p:cNvPr>
          <p:cNvSpPr/>
          <p:nvPr/>
        </p:nvSpPr>
        <p:spPr>
          <a:xfrm>
            <a:off x="6235441" y="1937021"/>
            <a:ext cx="5789543" cy="335416"/>
          </a:xfrm>
          <a:prstGeom prst="rect">
            <a:avLst/>
          </a:prstGeom>
          <a:solidFill>
            <a:schemeClr val="bg2">
              <a:lumMod val="50000"/>
            </a:schemeClr>
          </a:solidFill>
          <a:ln>
            <a:no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dirty="0">
                <a:solidFill>
                  <a:schemeClr val="bg1"/>
                </a:solidFill>
                <a:latin typeface="Arial"/>
                <a:cs typeface="Calibri"/>
              </a:rPr>
              <a:t>Conv2D {Num Filter: 64, Num Param: 1,638,464, Filter: (3,3)}</a:t>
            </a:r>
            <a:endParaRPr lang="en-US" dirty="0">
              <a:solidFill>
                <a:schemeClr val="bg1"/>
              </a:solidFill>
              <a:latin typeface="Arial"/>
              <a:cs typeface="Arial"/>
            </a:endParaRPr>
          </a:p>
        </p:txBody>
      </p:sp>
      <p:sp>
        <p:nvSpPr>
          <p:cNvPr id="12" name="Rectangle 10">
            <a:extLst>
              <a:ext uri="{FF2B5EF4-FFF2-40B4-BE49-F238E27FC236}">
                <a16:creationId xmlns:a16="http://schemas.microsoft.com/office/drawing/2014/main" id="{1B2C5EBC-8E1C-4215-B5DC-A90208D00DD5}"/>
              </a:ext>
            </a:extLst>
          </p:cNvPr>
          <p:cNvSpPr/>
          <p:nvPr/>
        </p:nvSpPr>
        <p:spPr>
          <a:xfrm>
            <a:off x="6629525" y="2775220"/>
            <a:ext cx="4992135" cy="329258"/>
          </a:xfrm>
          <a:prstGeom prst="rect">
            <a:avLst/>
          </a:prstGeom>
          <a:solidFill>
            <a:schemeClr val="bg2">
              <a:lumMod val="50000"/>
            </a:schemeClr>
          </a:solidFill>
          <a:ln>
            <a:no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a:solidFill>
                  <a:schemeClr val="bg1"/>
                </a:solidFill>
                <a:latin typeface="Arial"/>
                <a:cs typeface="Calibri"/>
              </a:rPr>
              <a:t>Conv2D </a:t>
            </a:r>
            <a:r>
              <a:rPr lang="en-US" sz="1200" b="1">
                <a:solidFill>
                  <a:schemeClr val="bg1"/>
                </a:solidFill>
                <a:latin typeface="Arial"/>
                <a:cs typeface="Arial"/>
              </a:rPr>
              <a:t>{Num Filter: 64, Num Param: 102,464, Filter: (3,3)}</a:t>
            </a:r>
            <a:endParaRPr lang="en-US" sz="1200">
              <a:solidFill>
                <a:schemeClr val="bg1"/>
              </a:solidFill>
              <a:latin typeface="Arial"/>
              <a:cs typeface="Arial"/>
            </a:endParaRPr>
          </a:p>
        </p:txBody>
      </p:sp>
      <p:sp>
        <p:nvSpPr>
          <p:cNvPr id="13" name="Rectangle 14">
            <a:extLst>
              <a:ext uri="{FF2B5EF4-FFF2-40B4-BE49-F238E27FC236}">
                <a16:creationId xmlns:a16="http://schemas.microsoft.com/office/drawing/2014/main" id="{19FD0EB7-D362-482D-8B5A-78AD59DBCDFD}"/>
              </a:ext>
            </a:extLst>
          </p:cNvPr>
          <p:cNvSpPr/>
          <p:nvPr/>
        </p:nvSpPr>
        <p:spPr>
          <a:xfrm>
            <a:off x="7205259" y="3629583"/>
            <a:ext cx="3893010" cy="329258"/>
          </a:xfrm>
          <a:prstGeom prst="rect">
            <a:avLst/>
          </a:prstGeom>
          <a:solidFill>
            <a:schemeClr val="bg2">
              <a:lumMod val="50000"/>
            </a:schemeClr>
          </a:solidFill>
          <a:ln>
            <a:no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a:solidFill>
                  <a:schemeClr val="bg1"/>
                </a:solidFill>
                <a:latin typeface="Arial"/>
                <a:cs typeface="Calibri"/>
              </a:rPr>
              <a:t>GloablAveragePooling2D</a:t>
            </a:r>
            <a:endParaRPr lang="en-US">
              <a:solidFill>
                <a:schemeClr val="bg1"/>
              </a:solidFill>
              <a:latin typeface="Arial"/>
              <a:cs typeface="Arial"/>
            </a:endParaRPr>
          </a:p>
        </p:txBody>
      </p:sp>
      <p:sp>
        <p:nvSpPr>
          <p:cNvPr id="14" name="Rectangle 15">
            <a:extLst>
              <a:ext uri="{FF2B5EF4-FFF2-40B4-BE49-F238E27FC236}">
                <a16:creationId xmlns:a16="http://schemas.microsoft.com/office/drawing/2014/main" id="{8C632A21-E542-454A-8865-EAEFF54EA0D5}"/>
              </a:ext>
            </a:extLst>
          </p:cNvPr>
          <p:cNvSpPr/>
          <p:nvPr/>
        </p:nvSpPr>
        <p:spPr>
          <a:xfrm>
            <a:off x="7320713" y="4046758"/>
            <a:ext cx="3673645" cy="340803"/>
          </a:xfrm>
          <a:prstGeom prst="rect">
            <a:avLst/>
          </a:prstGeom>
          <a:solidFill>
            <a:schemeClr val="bg2">
              <a:lumMod val="50000"/>
            </a:schemeClr>
          </a:solidFill>
          <a:ln>
            <a:no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a:solidFill>
                  <a:schemeClr val="bg1"/>
                </a:solidFill>
                <a:latin typeface="Arial"/>
                <a:cs typeface="Calibri"/>
              </a:rPr>
              <a:t>Full-connected {Num Neuron: 128, Param: 8320}</a:t>
            </a:r>
            <a:endParaRPr lang="en-US">
              <a:solidFill>
                <a:schemeClr val="bg1"/>
              </a:solidFill>
              <a:latin typeface="Arial"/>
              <a:cs typeface="Calibri" panose="020F0502020204030204"/>
            </a:endParaRPr>
          </a:p>
        </p:txBody>
      </p:sp>
      <p:sp>
        <p:nvSpPr>
          <p:cNvPr id="15" name="Rectangle 16">
            <a:extLst>
              <a:ext uri="{FF2B5EF4-FFF2-40B4-BE49-F238E27FC236}">
                <a16:creationId xmlns:a16="http://schemas.microsoft.com/office/drawing/2014/main" id="{A5DEEEFE-FA39-4B8F-801B-39760588BE94}"/>
              </a:ext>
            </a:extLst>
          </p:cNvPr>
          <p:cNvSpPr/>
          <p:nvPr/>
        </p:nvSpPr>
        <p:spPr>
          <a:xfrm>
            <a:off x="6627985" y="2351115"/>
            <a:ext cx="5001373" cy="340804"/>
          </a:xfrm>
          <a:prstGeom prst="rect">
            <a:avLst/>
          </a:prstGeom>
          <a:solidFill>
            <a:schemeClr val="bg2">
              <a:lumMod val="50000"/>
            </a:schemeClr>
          </a:solidFill>
          <a:ln>
            <a:no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a:solidFill>
                  <a:schemeClr val="bg1"/>
                </a:solidFill>
                <a:latin typeface="Arial"/>
                <a:cs typeface="Calibri"/>
              </a:rPr>
              <a:t>Dropout {Rate: 0.3}</a:t>
            </a:r>
            <a:endParaRPr lang="en-US">
              <a:solidFill>
                <a:schemeClr val="bg1"/>
              </a:solidFill>
              <a:latin typeface="Arial"/>
              <a:cs typeface="Arial"/>
            </a:endParaRPr>
          </a:p>
        </p:txBody>
      </p:sp>
      <p:sp>
        <p:nvSpPr>
          <p:cNvPr id="16" name="Rectangle 19">
            <a:extLst>
              <a:ext uri="{FF2B5EF4-FFF2-40B4-BE49-F238E27FC236}">
                <a16:creationId xmlns:a16="http://schemas.microsoft.com/office/drawing/2014/main" id="{9B3A959C-CE6F-48B8-A895-76F576529E76}"/>
              </a:ext>
            </a:extLst>
          </p:cNvPr>
          <p:cNvSpPr/>
          <p:nvPr/>
        </p:nvSpPr>
        <p:spPr>
          <a:xfrm>
            <a:off x="7456179" y="4487023"/>
            <a:ext cx="3396555" cy="340803"/>
          </a:xfrm>
          <a:prstGeom prst="rect">
            <a:avLst/>
          </a:prstGeom>
          <a:solidFill>
            <a:schemeClr val="bg2">
              <a:lumMod val="50000"/>
            </a:schemeClr>
          </a:solidFill>
          <a:ln>
            <a:no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a:solidFill>
                  <a:schemeClr val="bg1"/>
                </a:solidFill>
                <a:latin typeface="Arial"/>
                <a:cs typeface="Calibri"/>
              </a:rPr>
              <a:t>Dropout </a:t>
            </a:r>
            <a:r>
              <a:rPr lang="en-US" sz="1200" b="1">
                <a:solidFill>
                  <a:schemeClr val="bg1"/>
                </a:solidFill>
                <a:latin typeface="Arial"/>
                <a:cs typeface="Arial"/>
              </a:rPr>
              <a:t>{Rate: 0.3}</a:t>
            </a:r>
            <a:endParaRPr lang="en-US">
              <a:solidFill>
                <a:schemeClr val="bg1"/>
              </a:solidFill>
              <a:latin typeface="Arial"/>
              <a:cs typeface="Arial"/>
            </a:endParaRPr>
          </a:p>
        </p:txBody>
      </p:sp>
      <p:sp>
        <p:nvSpPr>
          <p:cNvPr id="17" name="Rectangle 21">
            <a:extLst>
              <a:ext uri="{FF2B5EF4-FFF2-40B4-BE49-F238E27FC236}">
                <a16:creationId xmlns:a16="http://schemas.microsoft.com/office/drawing/2014/main" id="{FD20D5ED-321E-4EB2-A16D-11EC60B42678}"/>
              </a:ext>
            </a:extLst>
          </p:cNvPr>
          <p:cNvSpPr/>
          <p:nvPr/>
        </p:nvSpPr>
        <p:spPr>
          <a:xfrm>
            <a:off x="8512972" y="5823986"/>
            <a:ext cx="1395343" cy="326950"/>
          </a:xfrm>
          <a:prstGeom prst="rect">
            <a:avLst/>
          </a:prstGeom>
          <a:solidFill>
            <a:schemeClr val="bg1"/>
          </a:solidFill>
          <a:ln>
            <a:no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a:solidFill>
                  <a:schemeClr val="tx1"/>
                </a:solidFill>
                <a:latin typeface="Arial"/>
                <a:cs typeface="Calibri"/>
              </a:rPr>
              <a:t>Output</a:t>
            </a:r>
            <a:endParaRPr lang="en-US">
              <a:solidFill>
                <a:schemeClr val="tx1"/>
              </a:solidFill>
              <a:latin typeface="Arial"/>
              <a:cs typeface="Arial"/>
            </a:endParaRPr>
          </a:p>
        </p:txBody>
      </p:sp>
      <p:sp>
        <p:nvSpPr>
          <p:cNvPr id="18" name="Rectangle 18">
            <a:extLst>
              <a:ext uri="{FF2B5EF4-FFF2-40B4-BE49-F238E27FC236}">
                <a16:creationId xmlns:a16="http://schemas.microsoft.com/office/drawing/2014/main" id="{B9738B48-5B61-4B9B-8197-846A9E7E146D}"/>
              </a:ext>
            </a:extLst>
          </p:cNvPr>
          <p:cNvSpPr/>
          <p:nvPr/>
        </p:nvSpPr>
        <p:spPr>
          <a:xfrm>
            <a:off x="6536991" y="1063024"/>
            <a:ext cx="5096817" cy="393142"/>
          </a:xfrm>
          <a:prstGeom prst="rect">
            <a:avLst/>
          </a:prstGeom>
          <a:solidFill>
            <a:schemeClr val="bg1"/>
          </a:solidFill>
          <a:ln>
            <a:no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400" b="1" dirty="0">
                <a:solidFill>
                  <a:schemeClr val="tx1"/>
                </a:solidFill>
                <a:latin typeface="Arial"/>
                <a:cs typeface="Calibri"/>
              </a:rPr>
              <a:t>Pre-trained </a:t>
            </a:r>
            <a:r>
              <a:rPr lang="en-US" sz="1400" b="1" dirty="0" err="1">
                <a:solidFill>
                  <a:schemeClr val="tx1"/>
                </a:solidFill>
                <a:latin typeface="Arial"/>
                <a:cs typeface="Calibri"/>
              </a:rPr>
              <a:t>MobileNet</a:t>
            </a:r>
            <a:r>
              <a:rPr lang="en-US" sz="1400" b="1" dirty="0">
                <a:solidFill>
                  <a:schemeClr val="tx1"/>
                </a:solidFill>
                <a:latin typeface="Arial"/>
                <a:cs typeface="Calibri"/>
              </a:rPr>
              <a:t> Model</a:t>
            </a:r>
            <a:endParaRPr lang="zh-CN" altLang="en-US" sz="2000" dirty="0">
              <a:solidFill>
                <a:schemeClr val="tx1"/>
              </a:solidFill>
              <a:latin typeface="Arial"/>
              <a:cs typeface="Arial"/>
            </a:endParaRPr>
          </a:p>
        </p:txBody>
      </p:sp>
      <p:sp>
        <p:nvSpPr>
          <p:cNvPr id="19" name="TextBox 32">
            <a:extLst>
              <a:ext uri="{FF2B5EF4-FFF2-40B4-BE49-F238E27FC236}">
                <a16:creationId xmlns:a16="http://schemas.microsoft.com/office/drawing/2014/main" id="{75A35372-2A36-4F80-8A88-214DE917D504}"/>
              </a:ext>
            </a:extLst>
          </p:cNvPr>
          <p:cNvSpPr txBox="1"/>
          <p:nvPr/>
        </p:nvSpPr>
        <p:spPr>
          <a:xfrm>
            <a:off x="8866813" y="1305654"/>
            <a:ext cx="533400" cy="70788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a:latin typeface="Arial"/>
                <a:cs typeface="Calibri"/>
              </a:rPr>
              <a:t>.</a:t>
            </a:r>
            <a:endParaRPr lang="en-US">
              <a:latin typeface="Arial"/>
              <a:cs typeface="Arial"/>
            </a:endParaRPr>
          </a:p>
          <a:p>
            <a:pPr algn="ctr"/>
            <a:r>
              <a:rPr lang="en-US" sz="2000" b="1">
                <a:latin typeface="Arial"/>
                <a:cs typeface="Calibri"/>
              </a:rPr>
              <a:t>.</a:t>
            </a:r>
          </a:p>
        </p:txBody>
      </p:sp>
      <p:sp>
        <p:nvSpPr>
          <p:cNvPr id="20" name="Rectangle 16">
            <a:extLst>
              <a:ext uri="{FF2B5EF4-FFF2-40B4-BE49-F238E27FC236}">
                <a16:creationId xmlns:a16="http://schemas.microsoft.com/office/drawing/2014/main" id="{980DD93C-73BA-4C0B-9233-6FD5D3D5966B}"/>
              </a:ext>
            </a:extLst>
          </p:cNvPr>
          <p:cNvSpPr/>
          <p:nvPr/>
        </p:nvSpPr>
        <p:spPr>
          <a:xfrm>
            <a:off x="7020532" y="3205478"/>
            <a:ext cx="4204735" cy="340804"/>
          </a:xfrm>
          <a:prstGeom prst="rect">
            <a:avLst/>
          </a:prstGeom>
          <a:solidFill>
            <a:schemeClr val="bg2">
              <a:lumMod val="50000"/>
            </a:schemeClr>
          </a:solidFill>
          <a:ln>
            <a:no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a:solidFill>
                  <a:schemeClr val="bg1"/>
                </a:solidFill>
                <a:latin typeface="Arial"/>
                <a:cs typeface="Calibri"/>
              </a:rPr>
              <a:t>Dropout </a:t>
            </a:r>
            <a:r>
              <a:rPr lang="en-US" sz="1200" b="1">
                <a:solidFill>
                  <a:schemeClr val="bg1"/>
                </a:solidFill>
                <a:latin typeface="Arial"/>
                <a:cs typeface="Arial"/>
              </a:rPr>
              <a:t>{Rate: 0.3}</a:t>
            </a:r>
            <a:endParaRPr lang="en-US">
              <a:solidFill>
                <a:schemeClr val="bg1"/>
              </a:solidFill>
              <a:latin typeface="Arial"/>
              <a:cs typeface="Arial"/>
            </a:endParaRPr>
          </a:p>
        </p:txBody>
      </p:sp>
      <p:sp>
        <p:nvSpPr>
          <p:cNvPr id="21" name="Rectangle 20">
            <a:extLst>
              <a:ext uri="{FF2B5EF4-FFF2-40B4-BE49-F238E27FC236}">
                <a16:creationId xmlns:a16="http://schemas.microsoft.com/office/drawing/2014/main" id="{BD1AC7CA-21FD-46AD-BF3B-1D79E506D795}"/>
              </a:ext>
            </a:extLst>
          </p:cNvPr>
          <p:cNvSpPr/>
          <p:nvPr/>
        </p:nvSpPr>
        <p:spPr>
          <a:xfrm>
            <a:off x="7643985" y="4924212"/>
            <a:ext cx="3119464" cy="340803"/>
          </a:xfrm>
          <a:prstGeom prst="rect">
            <a:avLst/>
          </a:prstGeom>
          <a:solidFill>
            <a:schemeClr val="bg2">
              <a:lumMod val="50000"/>
            </a:schemeClr>
          </a:solidFill>
          <a:ln>
            <a:no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100" b="1">
                <a:solidFill>
                  <a:schemeClr val="bg1"/>
                </a:solidFill>
                <a:latin typeface="Arial"/>
                <a:cs typeface="Calibri"/>
              </a:rPr>
              <a:t>Full-connected {Num Neuron: 128, Param: 16,512</a:t>
            </a:r>
            <a:r>
              <a:rPr lang="en-US" sz="1200" b="1">
                <a:solidFill>
                  <a:schemeClr val="bg1"/>
                </a:solidFill>
                <a:latin typeface="Arial"/>
                <a:cs typeface="Calibri"/>
              </a:rPr>
              <a:t>}</a:t>
            </a:r>
            <a:endParaRPr lang="en-US">
              <a:solidFill>
                <a:schemeClr val="bg1"/>
              </a:solidFill>
              <a:latin typeface="Arial"/>
              <a:cs typeface="Calibri" panose="020F0502020204030204"/>
            </a:endParaRPr>
          </a:p>
        </p:txBody>
      </p:sp>
      <p:sp>
        <p:nvSpPr>
          <p:cNvPr id="22" name="Rectangle 19">
            <a:extLst>
              <a:ext uri="{FF2B5EF4-FFF2-40B4-BE49-F238E27FC236}">
                <a16:creationId xmlns:a16="http://schemas.microsoft.com/office/drawing/2014/main" id="{4A10A213-42BB-4E0C-BC15-077414D5ABA2}"/>
              </a:ext>
            </a:extLst>
          </p:cNvPr>
          <p:cNvSpPr/>
          <p:nvPr/>
        </p:nvSpPr>
        <p:spPr>
          <a:xfrm>
            <a:off x="7975725" y="5352933"/>
            <a:ext cx="2461373" cy="340802"/>
          </a:xfrm>
          <a:prstGeom prst="rect">
            <a:avLst/>
          </a:prstGeom>
          <a:solidFill>
            <a:schemeClr val="bg2">
              <a:lumMod val="50000"/>
            </a:schemeClr>
          </a:solidFill>
          <a:ln>
            <a:no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a:solidFill>
                  <a:schemeClr val="bg1"/>
                </a:solidFill>
                <a:latin typeface="Arial"/>
                <a:cs typeface="Calibri"/>
              </a:rPr>
              <a:t>Dropout </a:t>
            </a:r>
            <a:r>
              <a:rPr lang="en-US" sz="1200" b="1">
                <a:solidFill>
                  <a:schemeClr val="bg1"/>
                </a:solidFill>
                <a:latin typeface="Arial"/>
                <a:cs typeface="Arial"/>
              </a:rPr>
              <a:t>{Rate: 0.3}</a:t>
            </a:r>
            <a:endParaRPr lang="en-US">
              <a:solidFill>
                <a:schemeClr val="bg1"/>
              </a:solidFill>
              <a:latin typeface="Arial"/>
              <a:cs typeface="Arial"/>
            </a:endParaRPr>
          </a:p>
        </p:txBody>
      </p:sp>
    </p:spTree>
    <p:extLst>
      <p:ext uri="{BB962C8B-B14F-4D97-AF65-F5344CB8AC3E}">
        <p14:creationId xmlns:p14="http://schemas.microsoft.com/office/powerpoint/2010/main" val="68851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36B0D7B-7A70-48F4-910B-F42435AC12FA}"/>
              </a:ext>
            </a:extLst>
          </p:cNvPr>
          <p:cNvSpPr>
            <a:spLocks noGrp="1"/>
          </p:cNvSpPr>
          <p:nvPr>
            <p:ph type="title"/>
          </p:nvPr>
        </p:nvSpPr>
        <p:spPr>
          <a:xfrm>
            <a:off x="892258" y="365125"/>
            <a:ext cx="2830656" cy="1325563"/>
          </a:xfrm>
        </p:spPr>
        <p:txBody>
          <a:bodyPr/>
          <a:lstStyle/>
          <a:p>
            <a:r>
              <a:rPr lang="en-CA" dirty="0"/>
              <a:t>Applications</a:t>
            </a:r>
          </a:p>
        </p:txBody>
      </p:sp>
      <p:sp>
        <p:nvSpPr>
          <p:cNvPr id="7" name="Content Placeholder 6">
            <a:extLst>
              <a:ext uri="{FF2B5EF4-FFF2-40B4-BE49-F238E27FC236}">
                <a16:creationId xmlns:a16="http://schemas.microsoft.com/office/drawing/2014/main" id="{C2851E74-732E-4C0D-863D-A9C05780797F}"/>
              </a:ext>
            </a:extLst>
          </p:cNvPr>
          <p:cNvSpPr>
            <a:spLocks noGrp="1"/>
          </p:cNvSpPr>
          <p:nvPr>
            <p:ph idx="1"/>
          </p:nvPr>
        </p:nvSpPr>
        <p:spPr>
          <a:xfrm>
            <a:off x="4789299" y="1825625"/>
            <a:ext cx="6728202" cy="549388"/>
          </a:xfrm>
        </p:spPr>
        <p:txBody>
          <a:bodyPr>
            <a:normAutofit/>
          </a:bodyPr>
          <a:lstStyle/>
          <a:p>
            <a:r>
              <a:rPr lang="en-US" sz="24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cs typeface="Calibri"/>
              </a:rPr>
              <a:t>Average time spend on MRI: 30 mins</a:t>
            </a:r>
            <a:endParaRPr lang="en-US" sz="2400" dirty="0">
              <a:latin typeface="Arial"/>
              <a:cs typeface="Calibri"/>
            </a:endParaRPr>
          </a:p>
          <a:p>
            <a:endParaRPr lang="en-CA" dirty="0"/>
          </a:p>
        </p:txBody>
      </p:sp>
      <p:sp>
        <p:nvSpPr>
          <p:cNvPr id="9" name="标题 1">
            <a:extLst>
              <a:ext uri="{FF2B5EF4-FFF2-40B4-BE49-F238E27FC236}">
                <a16:creationId xmlns:a16="http://schemas.microsoft.com/office/drawing/2014/main" id="{7BBADC4D-C276-40A0-BBE7-DA4D29F94260}"/>
              </a:ext>
            </a:extLst>
          </p:cNvPr>
          <p:cNvSpPr txBox="1">
            <a:spLocks/>
          </p:cNvSpPr>
          <p:nvPr/>
        </p:nvSpPr>
        <p:spPr>
          <a:xfrm>
            <a:off x="4676737" y="365125"/>
            <a:ext cx="4781505" cy="13446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effectLst>
                  <a:glow rad="38100">
                    <a:schemeClr val="bg1">
                      <a:alpha val="40000"/>
                    </a:schemeClr>
                  </a:glow>
                  <a:outerShdw blurRad="76200" dist="38100" algn="ctr" rotWithShape="0">
                    <a:schemeClr val="bg1">
                      <a:alpha val="99000"/>
                    </a:schemeClr>
                  </a:outerShdw>
                </a:effectLst>
                <a:latin typeface="+mj-lt"/>
                <a:ea typeface="+mj-ea"/>
                <a:cs typeface="+mj-cs"/>
              </a:defRPr>
            </a:lvl1pPr>
          </a:lstStyle>
          <a:p>
            <a:r>
              <a:rPr lang="en-CA" altLang="zh-CN" dirty="0">
                <a:solidFill>
                  <a:schemeClr val="tx1"/>
                </a:solidFill>
                <a:effectLst>
                  <a:glow rad="38100">
                    <a:prstClr val="white">
                      <a:alpha val="40000"/>
                    </a:prstClr>
                  </a:glow>
                  <a:outerShdw blurRad="76200" dist="38100" algn="ctr" rotWithShape="0">
                    <a:prstClr val="white">
                      <a:alpha val="99000"/>
                    </a:prstClr>
                  </a:outerShdw>
                </a:effectLst>
                <a:latin typeface="Arial"/>
                <a:ea typeface="等线 Light"/>
                <a:cs typeface="Calibri Light"/>
              </a:rPr>
              <a:t>Original Scenario</a:t>
            </a:r>
            <a:endParaRPr lang="zh-CN" altLang="en-US" dirty="0">
              <a:solidFill>
                <a:schemeClr val="tx1"/>
              </a:solidFill>
              <a:effectLst>
                <a:glow rad="38100">
                  <a:prstClr val="white">
                    <a:alpha val="40000"/>
                  </a:prstClr>
                </a:glow>
                <a:outerShdw blurRad="76200" dist="38100" algn="ctr" rotWithShape="0">
                  <a:prstClr val="white">
                    <a:alpha val="99000"/>
                  </a:prstClr>
                </a:outerShdw>
              </a:effectLst>
              <a:latin typeface="Arial"/>
              <a:ea typeface="等线 Light"/>
              <a:cs typeface="Calibri Light"/>
            </a:endParaRPr>
          </a:p>
        </p:txBody>
      </p:sp>
      <p:pic>
        <p:nvPicPr>
          <p:cNvPr id="8" name="Graphic 7" descr="Brain with solid fill">
            <a:extLst>
              <a:ext uri="{FF2B5EF4-FFF2-40B4-BE49-F238E27FC236}">
                <a16:creationId xmlns:a16="http://schemas.microsoft.com/office/drawing/2014/main" id="{A5936655-1934-4FA8-B527-16F983BF96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59753" y="2507730"/>
            <a:ext cx="426099" cy="426099"/>
          </a:xfrm>
          <a:prstGeom prst="rect">
            <a:avLst/>
          </a:prstGeom>
        </p:spPr>
      </p:pic>
      <p:pic>
        <p:nvPicPr>
          <p:cNvPr id="14" name="Graphic 13" descr="Brain with solid fill">
            <a:extLst>
              <a:ext uri="{FF2B5EF4-FFF2-40B4-BE49-F238E27FC236}">
                <a16:creationId xmlns:a16="http://schemas.microsoft.com/office/drawing/2014/main" id="{86F3174D-DE7E-4F35-8428-2589B720D4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59753" y="2905205"/>
            <a:ext cx="426099" cy="426099"/>
          </a:xfrm>
          <a:prstGeom prst="rect">
            <a:avLst/>
          </a:prstGeom>
        </p:spPr>
      </p:pic>
      <p:pic>
        <p:nvPicPr>
          <p:cNvPr id="16" name="Graphic 15" descr="Brain with solid fill">
            <a:extLst>
              <a:ext uri="{FF2B5EF4-FFF2-40B4-BE49-F238E27FC236}">
                <a16:creationId xmlns:a16="http://schemas.microsoft.com/office/drawing/2014/main" id="{69E0DA9E-1107-4218-BEB2-F0A5ED7F8C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59753" y="3301286"/>
            <a:ext cx="426099" cy="426099"/>
          </a:xfrm>
          <a:prstGeom prst="rect">
            <a:avLst/>
          </a:prstGeom>
        </p:spPr>
      </p:pic>
      <p:pic>
        <p:nvPicPr>
          <p:cNvPr id="18" name="Graphic 17" descr="Brain with solid fill">
            <a:extLst>
              <a:ext uri="{FF2B5EF4-FFF2-40B4-BE49-F238E27FC236}">
                <a16:creationId xmlns:a16="http://schemas.microsoft.com/office/drawing/2014/main" id="{6F3D4F5B-202F-4F28-BBCE-F0A1A7A274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59753" y="3694096"/>
            <a:ext cx="426099" cy="426099"/>
          </a:xfrm>
          <a:prstGeom prst="rect">
            <a:avLst/>
          </a:prstGeom>
        </p:spPr>
      </p:pic>
      <p:pic>
        <p:nvPicPr>
          <p:cNvPr id="20" name="Graphic 19" descr="Brain with solid fill">
            <a:extLst>
              <a:ext uri="{FF2B5EF4-FFF2-40B4-BE49-F238E27FC236}">
                <a16:creationId xmlns:a16="http://schemas.microsoft.com/office/drawing/2014/main" id="{611B33D2-7A00-4333-A4D2-F6FB91A3C4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59753" y="4095492"/>
            <a:ext cx="426099" cy="426099"/>
          </a:xfrm>
          <a:prstGeom prst="rect">
            <a:avLst/>
          </a:prstGeom>
        </p:spPr>
      </p:pic>
      <p:pic>
        <p:nvPicPr>
          <p:cNvPr id="32" name="Graphic 31" descr="Brain with solid fill">
            <a:extLst>
              <a:ext uri="{FF2B5EF4-FFF2-40B4-BE49-F238E27FC236}">
                <a16:creationId xmlns:a16="http://schemas.microsoft.com/office/drawing/2014/main" id="{6B43C9A1-842C-42B6-B914-DBE65B99A5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33654" y="2507730"/>
            <a:ext cx="426099" cy="426099"/>
          </a:xfrm>
          <a:prstGeom prst="rect">
            <a:avLst/>
          </a:prstGeom>
        </p:spPr>
      </p:pic>
      <p:pic>
        <p:nvPicPr>
          <p:cNvPr id="33" name="Graphic 32" descr="Brain with solid fill">
            <a:extLst>
              <a:ext uri="{FF2B5EF4-FFF2-40B4-BE49-F238E27FC236}">
                <a16:creationId xmlns:a16="http://schemas.microsoft.com/office/drawing/2014/main" id="{B8C43A41-B274-47A0-9994-F56FFB3311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33654" y="2905205"/>
            <a:ext cx="426099" cy="426099"/>
          </a:xfrm>
          <a:prstGeom prst="rect">
            <a:avLst/>
          </a:prstGeom>
        </p:spPr>
      </p:pic>
      <p:pic>
        <p:nvPicPr>
          <p:cNvPr id="34" name="Graphic 33" descr="Brain with solid fill">
            <a:extLst>
              <a:ext uri="{FF2B5EF4-FFF2-40B4-BE49-F238E27FC236}">
                <a16:creationId xmlns:a16="http://schemas.microsoft.com/office/drawing/2014/main" id="{B47C8BC0-3820-4BB3-B526-C7F8AED4BA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33654" y="3301286"/>
            <a:ext cx="426099" cy="426099"/>
          </a:xfrm>
          <a:prstGeom prst="rect">
            <a:avLst/>
          </a:prstGeom>
        </p:spPr>
      </p:pic>
      <p:pic>
        <p:nvPicPr>
          <p:cNvPr id="35" name="Graphic 34" descr="Brain with solid fill">
            <a:extLst>
              <a:ext uri="{FF2B5EF4-FFF2-40B4-BE49-F238E27FC236}">
                <a16:creationId xmlns:a16="http://schemas.microsoft.com/office/drawing/2014/main" id="{66EF8AA9-4579-43B1-A579-2FE7C61EA66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33654" y="3694096"/>
            <a:ext cx="426099" cy="426099"/>
          </a:xfrm>
          <a:prstGeom prst="rect">
            <a:avLst/>
          </a:prstGeom>
        </p:spPr>
      </p:pic>
      <p:pic>
        <p:nvPicPr>
          <p:cNvPr id="36" name="Graphic 35" descr="Brain with solid fill">
            <a:extLst>
              <a:ext uri="{FF2B5EF4-FFF2-40B4-BE49-F238E27FC236}">
                <a16:creationId xmlns:a16="http://schemas.microsoft.com/office/drawing/2014/main" id="{3FA20495-819B-48EB-A2FD-1775E57C5E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33654" y="4095492"/>
            <a:ext cx="426099" cy="426099"/>
          </a:xfrm>
          <a:prstGeom prst="rect">
            <a:avLst/>
          </a:prstGeom>
        </p:spPr>
      </p:pic>
      <p:pic>
        <p:nvPicPr>
          <p:cNvPr id="39" name="Graphic 38" descr="Brain with solid fill">
            <a:extLst>
              <a:ext uri="{FF2B5EF4-FFF2-40B4-BE49-F238E27FC236}">
                <a16:creationId xmlns:a16="http://schemas.microsoft.com/office/drawing/2014/main" id="{620B46D6-7867-4790-BBB9-63AEC78E0A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07555" y="2507730"/>
            <a:ext cx="426099" cy="426099"/>
          </a:xfrm>
          <a:prstGeom prst="rect">
            <a:avLst/>
          </a:prstGeom>
        </p:spPr>
      </p:pic>
      <p:pic>
        <p:nvPicPr>
          <p:cNvPr id="40" name="Graphic 39" descr="Brain with solid fill">
            <a:extLst>
              <a:ext uri="{FF2B5EF4-FFF2-40B4-BE49-F238E27FC236}">
                <a16:creationId xmlns:a16="http://schemas.microsoft.com/office/drawing/2014/main" id="{4A2FAEE2-871B-4D1B-A88C-0F376E7A4F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07555" y="2905205"/>
            <a:ext cx="426099" cy="426099"/>
          </a:xfrm>
          <a:prstGeom prst="rect">
            <a:avLst/>
          </a:prstGeom>
        </p:spPr>
      </p:pic>
      <p:pic>
        <p:nvPicPr>
          <p:cNvPr id="41" name="Graphic 40" descr="Brain with solid fill">
            <a:extLst>
              <a:ext uri="{FF2B5EF4-FFF2-40B4-BE49-F238E27FC236}">
                <a16:creationId xmlns:a16="http://schemas.microsoft.com/office/drawing/2014/main" id="{93731D56-AC1C-4453-B452-33C68ADA9B8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07555" y="3301286"/>
            <a:ext cx="426099" cy="426099"/>
          </a:xfrm>
          <a:prstGeom prst="rect">
            <a:avLst/>
          </a:prstGeom>
        </p:spPr>
      </p:pic>
      <p:pic>
        <p:nvPicPr>
          <p:cNvPr id="42" name="Graphic 41" descr="Brain with solid fill">
            <a:extLst>
              <a:ext uri="{FF2B5EF4-FFF2-40B4-BE49-F238E27FC236}">
                <a16:creationId xmlns:a16="http://schemas.microsoft.com/office/drawing/2014/main" id="{7FDBE017-A6A6-43B7-8849-BA9C601EA1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07555" y="3694096"/>
            <a:ext cx="426099" cy="426099"/>
          </a:xfrm>
          <a:prstGeom prst="rect">
            <a:avLst/>
          </a:prstGeom>
        </p:spPr>
      </p:pic>
      <p:pic>
        <p:nvPicPr>
          <p:cNvPr id="43" name="Graphic 42" descr="Brain with solid fill">
            <a:extLst>
              <a:ext uri="{FF2B5EF4-FFF2-40B4-BE49-F238E27FC236}">
                <a16:creationId xmlns:a16="http://schemas.microsoft.com/office/drawing/2014/main" id="{B0FB06F3-3CFB-4312-BEF8-5CF39509F7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07555" y="4095492"/>
            <a:ext cx="426099" cy="426099"/>
          </a:xfrm>
          <a:prstGeom prst="rect">
            <a:avLst/>
          </a:prstGeom>
        </p:spPr>
      </p:pic>
      <p:pic>
        <p:nvPicPr>
          <p:cNvPr id="46" name="Graphic 45" descr="Brain with solid fill">
            <a:extLst>
              <a:ext uri="{FF2B5EF4-FFF2-40B4-BE49-F238E27FC236}">
                <a16:creationId xmlns:a16="http://schemas.microsoft.com/office/drawing/2014/main" id="{9B6EF60B-24A5-4918-BC3C-378E96C79B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45483" y="2507730"/>
            <a:ext cx="426099" cy="426099"/>
          </a:xfrm>
          <a:prstGeom prst="rect">
            <a:avLst/>
          </a:prstGeom>
        </p:spPr>
      </p:pic>
      <p:pic>
        <p:nvPicPr>
          <p:cNvPr id="47" name="Graphic 46" descr="Brain with solid fill">
            <a:extLst>
              <a:ext uri="{FF2B5EF4-FFF2-40B4-BE49-F238E27FC236}">
                <a16:creationId xmlns:a16="http://schemas.microsoft.com/office/drawing/2014/main" id="{7B580926-DCEE-43BF-8F02-7BCE257F12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45483" y="2905205"/>
            <a:ext cx="426099" cy="426099"/>
          </a:xfrm>
          <a:prstGeom prst="rect">
            <a:avLst/>
          </a:prstGeom>
        </p:spPr>
      </p:pic>
      <p:pic>
        <p:nvPicPr>
          <p:cNvPr id="48" name="Graphic 47" descr="Brain with solid fill">
            <a:extLst>
              <a:ext uri="{FF2B5EF4-FFF2-40B4-BE49-F238E27FC236}">
                <a16:creationId xmlns:a16="http://schemas.microsoft.com/office/drawing/2014/main" id="{A0EBB9FA-FAAE-4159-A49A-0FA85F5B4F3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45483" y="3301286"/>
            <a:ext cx="426099" cy="426099"/>
          </a:xfrm>
          <a:prstGeom prst="rect">
            <a:avLst/>
          </a:prstGeom>
        </p:spPr>
      </p:pic>
      <p:pic>
        <p:nvPicPr>
          <p:cNvPr id="49" name="Graphic 48" descr="Brain with solid fill">
            <a:extLst>
              <a:ext uri="{FF2B5EF4-FFF2-40B4-BE49-F238E27FC236}">
                <a16:creationId xmlns:a16="http://schemas.microsoft.com/office/drawing/2014/main" id="{5437F77D-D965-4D1C-8DE3-7DB16A1214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45483" y="3694096"/>
            <a:ext cx="426099" cy="426099"/>
          </a:xfrm>
          <a:prstGeom prst="rect">
            <a:avLst/>
          </a:prstGeom>
        </p:spPr>
      </p:pic>
      <p:pic>
        <p:nvPicPr>
          <p:cNvPr id="50" name="Graphic 49" descr="Brain with solid fill">
            <a:extLst>
              <a:ext uri="{FF2B5EF4-FFF2-40B4-BE49-F238E27FC236}">
                <a16:creationId xmlns:a16="http://schemas.microsoft.com/office/drawing/2014/main" id="{2BBFF627-8D13-4A0C-BF87-A3722A18E4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45483" y="4095492"/>
            <a:ext cx="426099" cy="426099"/>
          </a:xfrm>
          <a:prstGeom prst="rect">
            <a:avLst/>
          </a:prstGeom>
        </p:spPr>
      </p:pic>
      <p:pic>
        <p:nvPicPr>
          <p:cNvPr id="51" name="Graphic 50" descr="Brain with solid fill">
            <a:extLst>
              <a:ext uri="{FF2B5EF4-FFF2-40B4-BE49-F238E27FC236}">
                <a16:creationId xmlns:a16="http://schemas.microsoft.com/office/drawing/2014/main" id="{182FF2EA-88E1-486F-BC24-B40D29229D5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19384" y="2507730"/>
            <a:ext cx="426099" cy="426099"/>
          </a:xfrm>
          <a:prstGeom prst="rect">
            <a:avLst/>
          </a:prstGeom>
        </p:spPr>
      </p:pic>
      <p:pic>
        <p:nvPicPr>
          <p:cNvPr id="52" name="Graphic 51" descr="Brain with solid fill">
            <a:extLst>
              <a:ext uri="{FF2B5EF4-FFF2-40B4-BE49-F238E27FC236}">
                <a16:creationId xmlns:a16="http://schemas.microsoft.com/office/drawing/2014/main" id="{BDA573F7-DCA2-4CF7-8F40-E9C4BED372C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19384" y="2905205"/>
            <a:ext cx="426099" cy="426099"/>
          </a:xfrm>
          <a:prstGeom prst="rect">
            <a:avLst/>
          </a:prstGeom>
        </p:spPr>
      </p:pic>
      <p:pic>
        <p:nvPicPr>
          <p:cNvPr id="53" name="Graphic 52" descr="Brain with solid fill">
            <a:extLst>
              <a:ext uri="{FF2B5EF4-FFF2-40B4-BE49-F238E27FC236}">
                <a16:creationId xmlns:a16="http://schemas.microsoft.com/office/drawing/2014/main" id="{6BA7F367-599B-418C-9280-9386967700E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19384" y="3301286"/>
            <a:ext cx="426099" cy="426099"/>
          </a:xfrm>
          <a:prstGeom prst="rect">
            <a:avLst/>
          </a:prstGeom>
        </p:spPr>
      </p:pic>
      <p:pic>
        <p:nvPicPr>
          <p:cNvPr id="54" name="Graphic 53" descr="Brain with solid fill">
            <a:extLst>
              <a:ext uri="{FF2B5EF4-FFF2-40B4-BE49-F238E27FC236}">
                <a16:creationId xmlns:a16="http://schemas.microsoft.com/office/drawing/2014/main" id="{B2A46327-BDCC-473D-B574-046C1DFE35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19384" y="3694096"/>
            <a:ext cx="426099" cy="426099"/>
          </a:xfrm>
          <a:prstGeom prst="rect">
            <a:avLst/>
          </a:prstGeom>
        </p:spPr>
      </p:pic>
      <p:pic>
        <p:nvPicPr>
          <p:cNvPr id="55" name="Graphic 54" descr="Brain with solid fill">
            <a:extLst>
              <a:ext uri="{FF2B5EF4-FFF2-40B4-BE49-F238E27FC236}">
                <a16:creationId xmlns:a16="http://schemas.microsoft.com/office/drawing/2014/main" id="{BE5AA6DE-81FD-4010-A259-FCE2D0130C9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19384" y="4095492"/>
            <a:ext cx="426099" cy="426099"/>
          </a:xfrm>
          <a:prstGeom prst="rect">
            <a:avLst/>
          </a:prstGeom>
        </p:spPr>
      </p:pic>
      <p:pic>
        <p:nvPicPr>
          <p:cNvPr id="56" name="Graphic 55" descr="Brain with solid fill">
            <a:extLst>
              <a:ext uri="{FF2B5EF4-FFF2-40B4-BE49-F238E27FC236}">
                <a16:creationId xmlns:a16="http://schemas.microsoft.com/office/drawing/2014/main" id="{D415FB6C-9390-4998-82B7-D32EE73C4C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93285" y="2507730"/>
            <a:ext cx="426099" cy="426099"/>
          </a:xfrm>
          <a:prstGeom prst="rect">
            <a:avLst/>
          </a:prstGeom>
        </p:spPr>
      </p:pic>
      <p:pic>
        <p:nvPicPr>
          <p:cNvPr id="57" name="Graphic 56" descr="Brain with solid fill">
            <a:extLst>
              <a:ext uri="{FF2B5EF4-FFF2-40B4-BE49-F238E27FC236}">
                <a16:creationId xmlns:a16="http://schemas.microsoft.com/office/drawing/2014/main" id="{DB57D7DA-D5C8-4799-AF03-889BB54079C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93285" y="2905205"/>
            <a:ext cx="426099" cy="426099"/>
          </a:xfrm>
          <a:prstGeom prst="rect">
            <a:avLst/>
          </a:prstGeom>
        </p:spPr>
      </p:pic>
      <p:pic>
        <p:nvPicPr>
          <p:cNvPr id="58" name="Graphic 57" descr="Brain with solid fill">
            <a:extLst>
              <a:ext uri="{FF2B5EF4-FFF2-40B4-BE49-F238E27FC236}">
                <a16:creationId xmlns:a16="http://schemas.microsoft.com/office/drawing/2014/main" id="{DC4C44B1-49AD-4BE1-8642-F9593A074F7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93285" y="3301286"/>
            <a:ext cx="426099" cy="426099"/>
          </a:xfrm>
          <a:prstGeom prst="rect">
            <a:avLst/>
          </a:prstGeom>
        </p:spPr>
      </p:pic>
      <p:pic>
        <p:nvPicPr>
          <p:cNvPr id="59" name="Graphic 58" descr="Brain with solid fill">
            <a:extLst>
              <a:ext uri="{FF2B5EF4-FFF2-40B4-BE49-F238E27FC236}">
                <a16:creationId xmlns:a16="http://schemas.microsoft.com/office/drawing/2014/main" id="{F6A1B6FB-73A2-4EA7-A31D-B57A6929A37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93285" y="3694096"/>
            <a:ext cx="426099" cy="426099"/>
          </a:xfrm>
          <a:prstGeom prst="rect">
            <a:avLst/>
          </a:prstGeom>
        </p:spPr>
      </p:pic>
      <p:pic>
        <p:nvPicPr>
          <p:cNvPr id="60" name="Graphic 59" descr="Brain with solid fill">
            <a:extLst>
              <a:ext uri="{FF2B5EF4-FFF2-40B4-BE49-F238E27FC236}">
                <a16:creationId xmlns:a16="http://schemas.microsoft.com/office/drawing/2014/main" id="{EDB71BFE-9F38-4A09-91FB-7023EE5C5EE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93285" y="4095492"/>
            <a:ext cx="426099" cy="426099"/>
          </a:xfrm>
          <a:prstGeom prst="rect">
            <a:avLst/>
          </a:prstGeom>
        </p:spPr>
      </p:pic>
      <p:pic>
        <p:nvPicPr>
          <p:cNvPr id="61" name="Graphic 60" descr="Brain with solid fill">
            <a:extLst>
              <a:ext uri="{FF2B5EF4-FFF2-40B4-BE49-F238E27FC236}">
                <a16:creationId xmlns:a16="http://schemas.microsoft.com/office/drawing/2014/main" id="{FD41F124-2E5A-4511-A9D5-C578D4356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67186" y="2507730"/>
            <a:ext cx="426099" cy="426099"/>
          </a:xfrm>
          <a:prstGeom prst="rect">
            <a:avLst/>
          </a:prstGeom>
        </p:spPr>
      </p:pic>
      <p:pic>
        <p:nvPicPr>
          <p:cNvPr id="62" name="Graphic 61" descr="Brain with solid fill">
            <a:extLst>
              <a:ext uri="{FF2B5EF4-FFF2-40B4-BE49-F238E27FC236}">
                <a16:creationId xmlns:a16="http://schemas.microsoft.com/office/drawing/2014/main" id="{88CE9A93-771E-41BB-B229-559F95E1B5C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67186" y="2905205"/>
            <a:ext cx="426099" cy="426099"/>
          </a:xfrm>
          <a:prstGeom prst="rect">
            <a:avLst/>
          </a:prstGeom>
        </p:spPr>
      </p:pic>
      <p:pic>
        <p:nvPicPr>
          <p:cNvPr id="63" name="Graphic 62" descr="Brain with solid fill">
            <a:extLst>
              <a:ext uri="{FF2B5EF4-FFF2-40B4-BE49-F238E27FC236}">
                <a16:creationId xmlns:a16="http://schemas.microsoft.com/office/drawing/2014/main" id="{F5678C4F-96D8-4575-8A11-493BBBC37A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67186" y="3301286"/>
            <a:ext cx="426099" cy="426099"/>
          </a:xfrm>
          <a:prstGeom prst="rect">
            <a:avLst/>
          </a:prstGeom>
        </p:spPr>
      </p:pic>
      <p:pic>
        <p:nvPicPr>
          <p:cNvPr id="64" name="Graphic 63" descr="Brain with solid fill">
            <a:extLst>
              <a:ext uri="{FF2B5EF4-FFF2-40B4-BE49-F238E27FC236}">
                <a16:creationId xmlns:a16="http://schemas.microsoft.com/office/drawing/2014/main" id="{E05D2894-F6C2-4862-B287-0F27E99E524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67186" y="3694096"/>
            <a:ext cx="426099" cy="426099"/>
          </a:xfrm>
          <a:prstGeom prst="rect">
            <a:avLst/>
          </a:prstGeom>
        </p:spPr>
      </p:pic>
      <p:pic>
        <p:nvPicPr>
          <p:cNvPr id="65" name="Graphic 64" descr="Brain with solid fill">
            <a:extLst>
              <a:ext uri="{FF2B5EF4-FFF2-40B4-BE49-F238E27FC236}">
                <a16:creationId xmlns:a16="http://schemas.microsoft.com/office/drawing/2014/main" id="{BFDB1177-4485-493E-9C80-A1722C03FFB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67186" y="4095492"/>
            <a:ext cx="426099" cy="426099"/>
          </a:xfrm>
          <a:prstGeom prst="rect">
            <a:avLst/>
          </a:prstGeom>
        </p:spPr>
      </p:pic>
      <p:pic>
        <p:nvPicPr>
          <p:cNvPr id="71" name="Graphic 70" descr="Brain with solid fill">
            <a:extLst>
              <a:ext uri="{FF2B5EF4-FFF2-40B4-BE49-F238E27FC236}">
                <a16:creationId xmlns:a16="http://schemas.microsoft.com/office/drawing/2014/main" id="{A724DF36-85FA-41A6-8DAD-7A1B43B062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85852" y="2507730"/>
            <a:ext cx="426099" cy="426099"/>
          </a:xfrm>
          <a:prstGeom prst="rect">
            <a:avLst/>
          </a:prstGeom>
        </p:spPr>
      </p:pic>
      <p:pic>
        <p:nvPicPr>
          <p:cNvPr id="72" name="Graphic 71" descr="Brain with solid fill">
            <a:extLst>
              <a:ext uri="{FF2B5EF4-FFF2-40B4-BE49-F238E27FC236}">
                <a16:creationId xmlns:a16="http://schemas.microsoft.com/office/drawing/2014/main" id="{3D5D1361-20E4-4231-94D3-1F91A048CB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85852" y="2905205"/>
            <a:ext cx="426099" cy="426099"/>
          </a:xfrm>
          <a:prstGeom prst="rect">
            <a:avLst/>
          </a:prstGeom>
        </p:spPr>
      </p:pic>
      <p:pic>
        <p:nvPicPr>
          <p:cNvPr id="73" name="Graphic 72" descr="Brain with solid fill">
            <a:extLst>
              <a:ext uri="{FF2B5EF4-FFF2-40B4-BE49-F238E27FC236}">
                <a16:creationId xmlns:a16="http://schemas.microsoft.com/office/drawing/2014/main" id="{38CC0B77-30A8-4FF8-BBE1-B6F51FEFC4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85852" y="3301286"/>
            <a:ext cx="426099" cy="426099"/>
          </a:xfrm>
          <a:prstGeom prst="rect">
            <a:avLst/>
          </a:prstGeom>
        </p:spPr>
      </p:pic>
      <p:pic>
        <p:nvPicPr>
          <p:cNvPr id="74" name="Graphic 73" descr="Brain with solid fill">
            <a:extLst>
              <a:ext uri="{FF2B5EF4-FFF2-40B4-BE49-F238E27FC236}">
                <a16:creationId xmlns:a16="http://schemas.microsoft.com/office/drawing/2014/main" id="{60D8F9E0-5DCF-463D-98A6-653985E508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85852" y="3694096"/>
            <a:ext cx="426099" cy="426099"/>
          </a:xfrm>
          <a:prstGeom prst="rect">
            <a:avLst/>
          </a:prstGeom>
        </p:spPr>
      </p:pic>
      <p:pic>
        <p:nvPicPr>
          <p:cNvPr id="75" name="Graphic 74" descr="Brain with solid fill">
            <a:extLst>
              <a:ext uri="{FF2B5EF4-FFF2-40B4-BE49-F238E27FC236}">
                <a16:creationId xmlns:a16="http://schemas.microsoft.com/office/drawing/2014/main" id="{A83F0C5C-F494-48C7-9BD7-D7C373A314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85852" y="4095492"/>
            <a:ext cx="426099" cy="426099"/>
          </a:xfrm>
          <a:prstGeom prst="rect">
            <a:avLst/>
          </a:prstGeom>
        </p:spPr>
      </p:pic>
      <p:pic>
        <p:nvPicPr>
          <p:cNvPr id="76" name="Graphic 75" descr="Brain with solid fill">
            <a:extLst>
              <a:ext uri="{FF2B5EF4-FFF2-40B4-BE49-F238E27FC236}">
                <a16:creationId xmlns:a16="http://schemas.microsoft.com/office/drawing/2014/main" id="{5BB521D1-7AA6-4115-8674-914C4D2116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12776" y="2905204"/>
            <a:ext cx="426099" cy="426099"/>
          </a:xfrm>
          <a:prstGeom prst="rect">
            <a:avLst/>
          </a:prstGeom>
        </p:spPr>
      </p:pic>
      <p:pic>
        <p:nvPicPr>
          <p:cNvPr id="77" name="Graphic 76" descr="Brain with solid fill">
            <a:extLst>
              <a:ext uri="{FF2B5EF4-FFF2-40B4-BE49-F238E27FC236}">
                <a16:creationId xmlns:a16="http://schemas.microsoft.com/office/drawing/2014/main" id="{93B36D2C-30F4-4B71-ADF2-C2BE2FE786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17831" y="2507730"/>
            <a:ext cx="426099" cy="426099"/>
          </a:xfrm>
          <a:prstGeom prst="rect">
            <a:avLst/>
          </a:prstGeom>
        </p:spPr>
      </p:pic>
      <p:sp>
        <p:nvSpPr>
          <p:cNvPr id="78" name="TextBox 77">
            <a:extLst>
              <a:ext uri="{FF2B5EF4-FFF2-40B4-BE49-F238E27FC236}">
                <a16:creationId xmlns:a16="http://schemas.microsoft.com/office/drawing/2014/main" id="{17DA657A-50A1-4DD7-AC38-258091632449}"/>
              </a:ext>
            </a:extLst>
          </p:cNvPr>
          <p:cNvSpPr txBox="1"/>
          <p:nvPr/>
        </p:nvSpPr>
        <p:spPr>
          <a:xfrm>
            <a:off x="10164924" y="2519202"/>
            <a:ext cx="954055" cy="369332"/>
          </a:xfrm>
          <a:prstGeom prst="rect">
            <a:avLst/>
          </a:prstGeom>
          <a:noFill/>
        </p:spPr>
        <p:txBody>
          <a:bodyPr wrap="square">
            <a:spAutoFit/>
          </a:bodyPr>
          <a:lstStyle/>
          <a:p>
            <a:r>
              <a:rPr lang="en-US" sz="18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cs typeface="Calibri"/>
              </a:rPr>
              <a:t>Normal</a:t>
            </a:r>
            <a:endParaRPr lang="en-CA" dirty="0"/>
          </a:p>
        </p:txBody>
      </p:sp>
      <p:sp>
        <p:nvSpPr>
          <p:cNvPr id="79" name="TextBox 78">
            <a:extLst>
              <a:ext uri="{FF2B5EF4-FFF2-40B4-BE49-F238E27FC236}">
                <a16:creationId xmlns:a16="http://schemas.microsoft.com/office/drawing/2014/main" id="{10410028-5AC8-44F2-83B5-5E390B165F41}"/>
              </a:ext>
            </a:extLst>
          </p:cNvPr>
          <p:cNvSpPr txBox="1"/>
          <p:nvPr/>
        </p:nvSpPr>
        <p:spPr>
          <a:xfrm>
            <a:off x="10164924" y="2931954"/>
            <a:ext cx="954055" cy="369332"/>
          </a:xfrm>
          <a:prstGeom prst="rect">
            <a:avLst/>
          </a:prstGeom>
          <a:noFill/>
        </p:spPr>
        <p:txBody>
          <a:bodyPr wrap="square">
            <a:spAutoFit/>
          </a:bodyPr>
          <a:lstStyle/>
          <a:p>
            <a:r>
              <a:rPr lang="en-US" sz="18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cs typeface="Calibri"/>
              </a:rPr>
              <a:t>AD</a:t>
            </a:r>
            <a:endParaRPr lang="en-CA" dirty="0"/>
          </a:p>
        </p:txBody>
      </p:sp>
      <p:sp>
        <p:nvSpPr>
          <p:cNvPr id="66" name="Content Placeholder 6">
            <a:extLst>
              <a:ext uri="{FF2B5EF4-FFF2-40B4-BE49-F238E27FC236}">
                <a16:creationId xmlns:a16="http://schemas.microsoft.com/office/drawing/2014/main" id="{F6D75813-FD55-4892-9443-350E991FD4D9}"/>
              </a:ext>
            </a:extLst>
          </p:cNvPr>
          <p:cNvSpPr txBox="1">
            <a:spLocks/>
          </p:cNvSpPr>
          <p:nvPr/>
        </p:nvSpPr>
        <p:spPr>
          <a:xfrm>
            <a:off x="4789299" y="4751527"/>
            <a:ext cx="6728202" cy="5493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tx1"/>
                </a:solidFill>
                <a:effectLst/>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effectLst/>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effectLst/>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effectLst/>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cs typeface="Calibri"/>
              </a:rPr>
              <a:t>Total: 20 hours</a:t>
            </a:r>
            <a:endParaRPr lang="en-CA" dirty="0"/>
          </a:p>
        </p:txBody>
      </p:sp>
      <p:pic>
        <p:nvPicPr>
          <p:cNvPr id="5122" name="Picture 2" descr="Diagnostic Pulse icon PNG and SVG Vector Free Download">
            <a:extLst>
              <a:ext uri="{FF2B5EF4-FFF2-40B4-BE49-F238E27FC236}">
                <a16:creationId xmlns:a16="http://schemas.microsoft.com/office/drawing/2014/main" id="{56C2BF0B-F10F-471E-A070-11521522A3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58242" y="3727385"/>
            <a:ext cx="426099" cy="42800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8507349-BBA6-438A-8CE0-0412E277944C}"/>
              </a:ext>
            </a:extLst>
          </p:cNvPr>
          <p:cNvSpPr/>
          <p:nvPr/>
        </p:nvSpPr>
        <p:spPr>
          <a:xfrm>
            <a:off x="8454699" y="3318002"/>
            <a:ext cx="857252" cy="1203589"/>
          </a:xfrm>
          <a:prstGeom prst="rect">
            <a:avLst/>
          </a:prstGeom>
          <a:noFill/>
          <a:ln w="28575">
            <a:solidFill>
              <a:srgbClr val="1C1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3294968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99673-7962-C982-0CEE-3D4796BE6C11}"/>
              </a:ext>
            </a:extLst>
          </p:cNvPr>
          <p:cNvSpPr>
            <a:spLocks noGrp="1"/>
          </p:cNvSpPr>
          <p:nvPr>
            <p:ph type="title"/>
          </p:nvPr>
        </p:nvSpPr>
        <p:spPr>
          <a:xfrm>
            <a:off x="8888729" y="954405"/>
            <a:ext cx="2990805" cy="1325563"/>
          </a:xfrm>
        </p:spPr>
        <p:txBody>
          <a:bodyPr>
            <a:noAutofit/>
          </a:bodyPr>
          <a:lstStyle/>
          <a:p>
            <a:pPr algn="l"/>
            <a:r>
              <a:rPr lang="en-US" dirty="0">
                <a:effectLst>
                  <a:glow rad="38100">
                    <a:prstClr val="white">
                      <a:alpha val="40000"/>
                    </a:prstClr>
                  </a:glow>
                  <a:outerShdw blurRad="76200" dist="38100" algn="ctr" rotWithShape="0">
                    <a:srgbClr val="4472C4">
                      <a:lumMod val="20000"/>
                      <a:lumOff val="80000"/>
                      <a:alpha val="99000"/>
                    </a:srgbClr>
                  </a:outerShdw>
                </a:effectLst>
                <a:latin typeface="Arial"/>
                <a:ea typeface="+mj-lt"/>
                <a:cs typeface="+mj-lt"/>
              </a:rPr>
              <a:t>Healthy Brain vs. </a:t>
            </a:r>
            <a:br>
              <a:rPr lang="en-US" dirty="0">
                <a:effectLst>
                  <a:glow rad="38100">
                    <a:prstClr val="white">
                      <a:alpha val="40000"/>
                    </a:prstClr>
                  </a:glow>
                  <a:outerShdw blurRad="76200" dist="38100" algn="ctr" rotWithShape="0">
                    <a:srgbClr val="4472C4">
                      <a:lumMod val="20000"/>
                      <a:lumOff val="80000"/>
                      <a:alpha val="99000"/>
                    </a:srgbClr>
                  </a:outerShdw>
                </a:effectLst>
                <a:latin typeface="Arial"/>
                <a:ea typeface="+mj-lt"/>
                <a:cs typeface="+mj-lt"/>
              </a:rPr>
            </a:br>
            <a:r>
              <a:rPr lang="en-US" dirty="0">
                <a:effectLst>
                  <a:glow rad="38100">
                    <a:prstClr val="white">
                      <a:alpha val="40000"/>
                    </a:prstClr>
                  </a:glow>
                  <a:outerShdw blurRad="76200" dist="38100" algn="ctr" rotWithShape="0">
                    <a:srgbClr val="4472C4">
                      <a:lumMod val="20000"/>
                      <a:lumOff val="80000"/>
                      <a:alpha val="99000"/>
                    </a:srgbClr>
                  </a:outerShdw>
                </a:effectLst>
                <a:latin typeface="Arial"/>
                <a:ea typeface="+mj-lt"/>
                <a:cs typeface="+mj-lt"/>
              </a:rPr>
              <a:t>Alzheimer's Brain</a:t>
            </a:r>
            <a:r>
              <a:rPr lang="en-US" sz="2800" dirty="0">
                <a:effectLst>
                  <a:glow rad="38100">
                    <a:prstClr val="white">
                      <a:alpha val="40000"/>
                    </a:prstClr>
                  </a:glow>
                  <a:outerShdw blurRad="76200" dist="38100" algn="ctr" rotWithShape="0">
                    <a:srgbClr val="4472C4">
                      <a:lumMod val="20000"/>
                      <a:lumOff val="80000"/>
                      <a:alpha val="99000"/>
                    </a:srgbClr>
                  </a:outerShdw>
                </a:effectLst>
                <a:ea typeface="+mj-lt"/>
                <a:cs typeface="+mj-lt"/>
              </a:rPr>
              <a:t> </a:t>
            </a:r>
            <a:endParaRPr lang="en-US" sz="2800" dirty="0">
              <a:effectLst>
                <a:glow rad="38100">
                  <a:prstClr val="white">
                    <a:alpha val="40000"/>
                  </a:prstClr>
                </a:glow>
                <a:outerShdw blurRad="76200" dist="38100" algn="ctr" rotWithShape="0">
                  <a:prstClr val="white">
                    <a:alpha val="99000"/>
                  </a:prstClr>
                </a:outerShdw>
              </a:effectLst>
              <a:cs typeface="Calibri Light" panose="020F0302020204030204"/>
            </a:endParaRPr>
          </a:p>
        </p:txBody>
      </p:sp>
      <p:pic>
        <p:nvPicPr>
          <p:cNvPr id="8" name="Picture 5" descr="Diagram&#10;&#10;Description automatically generated">
            <a:extLst>
              <a:ext uri="{FF2B5EF4-FFF2-40B4-BE49-F238E27FC236}">
                <a16:creationId xmlns:a16="http://schemas.microsoft.com/office/drawing/2014/main" id="{016E245B-BA04-5524-777D-93E24EA2F279}"/>
              </a:ext>
            </a:extLst>
          </p:cNvPr>
          <p:cNvPicPr>
            <a:picLocks noChangeAspect="1"/>
          </p:cNvPicPr>
          <p:nvPr/>
        </p:nvPicPr>
        <p:blipFill>
          <a:blip r:embed="rId3"/>
          <a:stretch>
            <a:fillRect/>
          </a:stretch>
        </p:blipFill>
        <p:spPr>
          <a:xfrm>
            <a:off x="1402662" y="1713865"/>
            <a:ext cx="5877877" cy="3698875"/>
          </a:xfrm>
          <a:prstGeom prst="rect">
            <a:avLst/>
          </a:prstGeom>
        </p:spPr>
      </p:pic>
    </p:spTree>
    <p:extLst>
      <p:ext uri="{BB962C8B-B14F-4D97-AF65-F5344CB8AC3E}">
        <p14:creationId xmlns:p14="http://schemas.microsoft.com/office/powerpoint/2010/main" val="39345641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36B0D7B-7A70-48F4-910B-F42435AC12FA}"/>
              </a:ext>
            </a:extLst>
          </p:cNvPr>
          <p:cNvSpPr>
            <a:spLocks noGrp="1"/>
          </p:cNvSpPr>
          <p:nvPr>
            <p:ph type="title"/>
          </p:nvPr>
        </p:nvSpPr>
        <p:spPr>
          <a:xfrm>
            <a:off x="892258" y="365125"/>
            <a:ext cx="2830656" cy="1325563"/>
          </a:xfrm>
        </p:spPr>
        <p:txBody>
          <a:bodyPr/>
          <a:lstStyle/>
          <a:p>
            <a:r>
              <a:rPr lang="en-CA" dirty="0"/>
              <a:t>Applications</a:t>
            </a:r>
          </a:p>
        </p:txBody>
      </p:sp>
      <p:sp>
        <p:nvSpPr>
          <p:cNvPr id="7" name="Content Placeholder 6">
            <a:extLst>
              <a:ext uri="{FF2B5EF4-FFF2-40B4-BE49-F238E27FC236}">
                <a16:creationId xmlns:a16="http://schemas.microsoft.com/office/drawing/2014/main" id="{C2851E74-732E-4C0D-863D-A9C05780797F}"/>
              </a:ext>
            </a:extLst>
          </p:cNvPr>
          <p:cNvSpPr>
            <a:spLocks noGrp="1"/>
          </p:cNvSpPr>
          <p:nvPr>
            <p:ph idx="1"/>
          </p:nvPr>
        </p:nvSpPr>
        <p:spPr>
          <a:xfrm>
            <a:off x="4789299" y="1825625"/>
            <a:ext cx="6728202" cy="549388"/>
          </a:xfrm>
        </p:spPr>
        <p:txBody>
          <a:bodyPr>
            <a:normAutofit/>
          </a:bodyPr>
          <a:lstStyle/>
          <a:p>
            <a:r>
              <a:rPr lang="en-US" sz="24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cs typeface="Calibri"/>
              </a:rPr>
              <a:t>Average time spend on MRI: 30 mins</a:t>
            </a:r>
            <a:endParaRPr lang="en-US" sz="2400" dirty="0">
              <a:latin typeface="Arial"/>
              <a:cs typeface="Calibri"/>
            </a:endParaRPr>
          </a:p>
          <a:p>
            <a:endParaRPr lang="en-CA" dirty="0"/>
          </a:p>
        </p:txBody>
      </p:sp>
      <p:sp>
        <p:nvSpPr>
          <p:cNvPr id="9" name="标题 1">
            <a:extLst>
              <a:ext uri="{FF2B5EF4-FFF2-40B4-BE49-F238E27FC236}">
                <a16:creationId xmlns:a16="http://schemas.microsoft.com/office/drawing/2014/main" id="{7BBADC4D-C276-40A0-BBE7-DA4D29F94260}"/>
              </a:ext>
            </a:extLst>
          </p:cNvPr>
          <p:cNvSpPr txBox="1">
            <a:spLocks/>
          </p:cNvSpPr>
          <p:nvPr/>
        </p:nvSpPr>
        <p:spPr>
          <a:xfrm>
            <a:off x="4676737" y="365125"/>
            <a:ext cx="4781505" cy="13446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effectLst>
                  <a:glow rad="38100">
                    <a:schemeClr val="bg1">
                      <a:alpha val="40000"/>
                    </a:schemeClr>
                  </a:glow>
                  <a:outerShdw blurRad="76200" dist="38100" algn="ctr" rotWithShape="0">
                    <a:schemeClr val="bg1">
                      <a:alpha val="99000"/>
                    </a:schemeClr>
                  </a:outerShdw>
                </a:effectLst>
                <a:latin typeface="+mj-lt"/>
                <a:ea typeface="+mj-ea"/>
                <a:cs typeface="+mj-cs"/>
              </a:defRPr>
            </a:lvl1pPr>
          </a:lstStyle>
          <a:p>
            <a:r>
              <a:rPr lang="en-CA" altLang="zh-CN" dirty="0">
                <a:solidFill>
                  <a:schemeClr val="tx1"/>
                </a:solidFill>
                <a:effectLst>
                  <a:glow rad="38100">
                    <a:prstClr val="white">
                      <a:alpha val="40000"/>
                    </a:prstClr>
                  </a:glow>
                  <a:outerShdw blurRad="76200" dist="38100" algn="ctr" rotWithShape="0">
                    <a:prstClr val="white">
                      <a:alpha val="99000"/>
                    </a:prstClr>
                  </a:outerShdw>
                </a:effectLst>
                <a:latin typeface="Arial"/>
                <a:ea typeface="等线 Light"/>
                <a:cs typeface="Calibri Light"/>
              </a:rPr>
              <a:t>New Scenario</a:t>
            </a:r>
            <a:endParaRPr lang="zh-CN" altLang="en-US" dirty="0">
              <a:solidFill>
                <a:schemeClr val="tx1"/>
              </a:solidFill>
              <a:effectLst>
                <a:glow rad="38100">
                  <a:prstClr val="white">
                    <a:alpha val="40000"/>
                  </a:prstClr>
                </a:glow>
                <a:outerShdw blurRad="76200" dist="38100" algn="ctr" rotWithShape="0">
                  <a:prstClr val="white">
                    <a:alpha val="99000"/>
                  </a:prstClr>
                </a:outerShdw>
              </a:effectLst>
              <a:latin typeface="Arial"/>
              <a:ea typeface="等线 Light"/>
              <a:cs typeface="Calibri Light"/>
            </a:endParaRPr>
          </a:p>
        </p:txBody>
      </p:sp>
      <p:pic>
        <p:nvPicPr>
          <p:cNvPr id="8" name="Graphic 7" descr="Brain with solid fill">
            <a:extLst>
              <a:ext uri="{FF2B5EF4-FFF2-40B4-BE49-F238E27FC236}">
                <a16:creationId xmlns:a16="http://schemas.microsoft.com/office/drawing/2014/main" id="{A5936655-1934-4FA8-B527-16F983BF96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59753" y="2507730"/>
            <a:ext cx="426099" cy="426099"/>
          </a:xfrm>
          <a:prstGeom prst="rect">
            <a:avLst/>
          </a:prstGeom>
        </p:spPr>
      </p:pic>
      <p:pic>
        <p:nvPicPr>
          <p:cNvPr id="14" name="Graphic 13" descr="Brain with solid fill">
            <a:extLst>
              <a:ext uri="{FF2B5EF4-FFF2-40B4-BE49-F238E27FC236}">
                <a16:creationId xmlns:a16="http://schemas.microsoft.com/office/drawing/2014/main" id="{86F3174D-DE7E-4F35-8428-2589B720D4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59753" y="2905205"/>
            <a:ext cx="426099" cy="426099"/>
          </a:xfrm>
          <a:prstGeom prst="rect">
            <a:avLst/>
          </a:prstGeom>
        </p:spPr>
      </p:pic>
      <p:pic>
        <p:nvPicPr>
          <p:cNvPr id="16" name="Graphic 15" descr="Brain with solid fill">
            <a:extLst>
              <a:ext uri="{FF2B5EF4-FFF2-40B4-BE49-F238E27FC236}">
                <a16:creationId xmlns:a16="http://schemas.microsoft.com/office/drawing/2014/main" id="{69E0DA9E-1107-4218-BEB2-F0A5ED7F8C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59753" y="3301286"/>
            <a:ext cx="426099" cy="426099"/>
          </a:xfrm>
          <a:prstGeom prst="rect">
            <a:avLst/>
          </a:prstGeom>
        </p:spPr>
      </p:pic>
      <p:pic>
        <p:nvPicPr>
          <p:cNvPr id="18" name="Graphic 17" descr="Brain with solid fill">
            <a:extLst>
              <a:ext uri="{FF2B5EF4-FFF2-40B4-BE49-F238E27FC236}">
                <a16:creationId xmlns:a16="http://schemas.microsoft.com/office/drawing/2014/main" id="{6F3D4F5B-202F-4F28-BBCE-F0A1A7A274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59753" y="3694096"/>
            <a:ext cx="426099" cy="426099"/>
          </a:xfrm>
          <a:prstGeom prst="rect">
            <a:avLst/>
          </a:prstGeom>
        </p:spPr>
      </p:pic>
      <p:pic>
        <p:nvPicPr>
          <p:cNvPr id="20" name="Graphic 19" descr="Brain with solid fill">
            <a:extLst>
              <a:ext uri="{FF2B5EF4-FFF2-40B4-BE49-F238E27FC236}">
                <a16:creationId xmlns:a16="http://schemas.microsoft.com/office/drawing/2014/main" id="{611B33D2-7A00-4333-A4D2-F6FB91A3C4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59753" y="4095492"/>
            <a:ext cx="426099" cy="426099"/>
          </a:xfrm>
          <a:prstGeom prst="rect">
            <a:avLst/>
          </a:prstGeom>
        </p:spPr>
      </p:pic>
      <p:pic>
        <p:nvPicPr>
          <p:cNvPr id="32" name="Graphic 31" descr="Brain with solid fill">
            <a:extLst>
              <a:ext uri="{FF2B5EF4-FFF2-40B4-BE49-F238E27FC236}">
                <a16:creationId xmlns:a16="http://schemas.microsoft.com/office/drawing/2014/main" id="{6B43C9A1-842C-42B6-B914-DBE65B99A5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33654" y="2507730"/>
            <a:ext cx="426099" cy="426099"/>
          </a:xfrm>
          <a:prstGeom prst="rect">
            <a:avLst/>
          </a:prstGeom>
        </p:spPr>
      </p:pic>
      <p:pic>
        <p:nvPicPr>
          <p:cNvPr id="33" name="Graphic 32" descr="Brain with solid fill">
            <a:extLst>
              <a:ext uri="{FF2B5EF4-FFF2-40B4-BE49-F238E27FC236}">
                <a16:creationId xmlns:a16="http://schemas.microsoft.com/office/drawing/2014/main" id="{B8C43A41-B274-47A0-9994-F56FFB3311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33654" y="2905205"/>
            <a:ext cx="426099" cy="426099"/>
          </a:xfrm>
          <a:prstGeom prst="rect">
            <a:avLst/>
          </a:prstGeom>
        </p:spPr>
      </p:pic>
      <p:pic>
        <p:nvPicPr>
          <p:cNvPr id="34" name="Graphic 33" descr="Brain with solid fill">
            <a:extLst>
              <a:ext uri="{FF2B5EF4-FFF2-40B4-BE49-F238E27FC236}">
                <a16:creationId xmlns:a16="http://schemas.microsoft.com/office/drawing/2014/main" id="{B47C8BC0-3820-4BB3-B526-C7F8AED4BA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33654" y="3301286"/>
            <a:ext cx="426099" cy="426099"/>
          </a:xfrm>
          <a:prstGeom prst="rect">
            <a:avLst/>
          </a:prstGeom>
        </p:spPr>
      </p:pic>
      <p:pic>
        <p:nvPicPr>
          <p:cNvPr id="35" name="Graphic 34" descr="Brain with solid fill">
            <a:extLst>
              <a:ext uri="{FF2B5EF4-FFF2-40B4-BE49-F238E27FC236}">
                <a16:creationId xmlns:a16="http://schemas.microsoft.com/office/drawing/2014/main" id="{66EF8AA9-4579-43B1-A579-2FE7C61EA66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33654" y="3694096"/>
            <a:ext cx="426099" cy="426099"/>
          </a:xfrm>
          <a:prstGeom prst="rect">
            <a:avLst/>
          </a:prstGeom>
        </p:spPr>
      </p:pic>
      <p:pic>
        <p:nvPicPr>
          <p:cNvPr id="36" name="Graphic 35" descr="Brain with solid fill">
            <a:extLst>
              <a:ext uri="{FF2B5EF4-FFF2-40B4-BE49-F238E27FC236}">
                <a16:creationId xmlns:a16="http://schemas.microsoft.com/office/drawing/2014/main" id="{3FA20495-819B-48EB-A2FD-1775E57C5E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33654" y="4095492"/>
            <a:ext cx="426099" cy="426099"/>
          </a:xfrm>
          <a:prstGeom prst="rect">
            <a:avLst/>
          </a:prstGeom>
        </p:spPr>
      </p:pic>
      <p:pic>
        <p:nvPicPr>
          <p:cNvPr id="39" name="Graphic 38" descr="Brain with solid fill">
            <a:extLst>
              <a:ext uri="{FF2B5EF4-FFF2-40B4-BE49-F238E27FC236}">
                <a16:creationId xmlns:a16="http://schemas.microsoft.com/office/drawing/2014/main" id="{620B46D6-7867-4790-BBB9-63AEC78E0A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07555" y="2507730"/>
            <a:ext cx="426099" cy="426099"/>
          </a:xfrm>
          <a:prstGeom prst="rect">
            <a:avLst/>
          </a:prstGeom>
        </p:spPr>
      </p:pic>
      <p:pic>
        <p:nvPicPr>
          <p:cNvPr id="40" name="Graphic 39" descr="Brain with solid fill">
            <a:extLst>
              <a:ext uri="{FF2B5EF4-FFF2-40B4-BE49-F238E27FC236}">
                <a16:creationId xmlns:a16="http://schemas.microsoft.com/office/drawing/2014/main" id="{4A2FAEE2-871B-4D1B-A88C-0F376E7A4F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07555" y="2905205"/>
            <a:ext cx="426099" cy="426099"/>
          </a:xfrm>
          <a:prstGeom prst="rect">
            <a:avLst/>
          </a:prstGeom>
        </p:spPr>
      </p:pic>
      <p:pic>
        <p:nvPicPr>
          <p:cNvPr id="41" name="Graphic 40" descr="Brain with solid fill">
            <a:extLst>
              <a:ext uri="{FF2B5EF4-FFF2-40B4-BE49-F238E27FC236}">
                <a16:creationId xmlns:a16="http://schemas.microsoft.com/office/drawing/2014/main" id="{93731D56-AC1C-4453-B452-33C68ADA9B8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07555" y="3301286"/>
            <a:ext cx="426099" cy="426099"/>
          </a:xfrm>
          <a:prstGeom prst="rect">
            <a:avLst/>
          </a:prstGeom>
        </p:spPr>
      </p:pic>
      <p:pic>
        <p:nvPicPr>
          <p:cNvPr id="42" name="Graphic 41" descr="Brain with solid fill">
            <a:extLst>
              <a:ext uri="{FF2B5EF4-FFF2-40B4-BE49-F238E27FC236}">
                <a16:creationId xmlns:a16="http://schemas.microsoft.com/office/drawing/2014/main" id="{7FDBE017-A6A6-43B7-8849-BA9C601EA1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07555" y="3694096"/>
            <a:ext cx="426099" cy="426099"/>
          </a:xfrm>
          <a:prstGeom prst="rect">
            <a:avLst/>
          </a:prstGeom>
        </p:spPr>
      </p:pic>
      <p:pic>
        <p:nvPicPr>
          <p:cNvPr id="43" name="Graphic 42" descr="Brain with solid fill">
            <a:extLst>
              <a:ext uri="{FF2B5EF4-FFF2-40B4-BE49-F238E27FC236}">
                <a16:creationId xmlns:a16="http://schemas.microsoft.com/office/drawing/2014/main" id="{B0FB06F3-3CFB-4312-BEF8-5CF39509F7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07555" y="4095492"/>
            <a:ext cx="426099" cy="426099"/>
          </a:xfrm>
          <a:prstGeom prst="rect">
            <a:avLst/>
          </a:prstGeom>
        </p:spPr>
      </p:pic>
      <p:pic>
        <p:nvPicPr>
          <p:cNvPr id="46" name="Graphic 45" descr="Brain with solid fill">
            <a:extLst>
              <a:ext uri="{FF2B5EF4-FFF2-40B4-BE49-F238E27FC236}">
                <a16:creationId xmlns:a16="http://schemas.microsoft.com/office/drawing/2014/main" id="{9B6EF60B-24A5-4918-BC3C-378E96C79B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45483" y="2507730"/>
            <a:ext cx="426099" cy="426099"/>
          </a:xfrm>
          <a:prstGeom prst="rect">
            <a:avLst/>
          </a:prstGeom>
        </p:spPr>
      </p:pic>
      <p:pic>
        <p:nvPicPr>
          <p:cNvPr id="47" name="Graphic 46" descr="Brain with solid fill">
            <a:extLst>
              <a:ext uri="{FF2B5EF4-FFF2-40B4-BE49-F238E27FC236}">
                <a16:creationId xmlns:a16="http://schemas.microsoft.com/office/drawing/2014/main" id="{7B580926-DCEE-43BF-8F02-7BCE257F12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45483" y="2905205"/>
            <a:ext cx="426099" cy="426099"/>
          </a:xfrm>
          <a:prstGeom prst="rect">
            <a:avLst/>
          </a:prstGeom>
        </p:spPr>
      </p:pic>
      <p:pic>
        <p:nvPicPr>
          <p:cNvPr id="48" name="Graphic 47" descr="Brain with solid fill">
            <a:extLst>
              <a:ext uri="{FF2B5EF4-FFF2-40B4-BE49-F238E27FC236}">
                <a16:creationId xmlns:a16="http://schemas.microsoft.com/office/drawing/2014/main" id="{A0EBB9FA-FAAE-4159-A49A-0FA85F5B4F3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45483" y="3301286"/>
            <a:ext cx="426099" cy="426099"/>
          </a:xfrm>
          <a:prstGeom prst="rect">
            <a:avLst/>
          </a:prstGeom>
        </p:spPr>
      </p:pic>
      <p:pic>
        <p:nvPicPr>
          <p:cNvPr id="49" name="Graphic 48" descr="Brain with solid fill">
            <a:extLst>
              <a:ext uri="{FF2B5EF4-FFF2-40B4-BE49-F238E27FC236}">
                <a16:creationId xmlns:a16="http://schemas.microsoft.com/office/drawing/2014/main" id="{5437F77D-D965-4D1C-8DE3-7DB16A1214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45483" y="3694096"/>
            <a:ext cx="426099" cy="426099"/>
          </a:xfrm>
          <a:prstGeom prst="rect">
            <a:avLst/>
          </a:prstGeom>
        </p:spPr>
      </p:pic>
      <p:pic>
        <p:nvPicPr>
          <p:cNvPr id="50" name="Graphic 49" descr="Brain with solid fill">
            <a:extLst>
              <a:ext uri="{FF2B5EF4-FFF2-40B4-BE49-F238E27FC236}">
                <a16:creationId xmlns:a16="http://schemas.microsoft.com/office/drawing/2014/main" id="{2BBFF627-8D13-4A0C-BF87-A3722A18E4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45483" y="4095492"/>
            <a:ext cx="426099" cy="426099"/>
          </a:xfrm>
          <a:prstGeom prst="rect">
            <a:avLst/>
          </a:prstGeom>
        </p:spPr>
      </p:pic>
      <p:pic>
        <p:nvPicPr>
          <p:cNvPr id="51" name="Graphic 50" descr="Brain with solid fill">
            <a:extLst>
              <a:ext uri="{FF2B5EF4-FFF2-40B4-BE49-F238E27FC236}">
                <a16:creationId xmlns:a16="http://schemas.microsoft.com/office/drawing/2014/main" id="{182FF2EA-88E1-486F-BC24-B40D29229D5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19384" y="2507730"/>
            <a:ext cx="426099" cy="426099"/>
          </a:xfrm>
          <a:prstGeom prst="rect">
            <a:avLst/>
          </a:prstGeom>
        </p:spPr>
      </p:pic>
      <p:pic>
        <p:nvPicPr>
          <p:cNvPr id="52" name="Graphic 51" descr="Brain with solid fill">
            <a:extLst>
              <a:ext uri="{FF2B5EF4-FFF2-40B4-BE49-F238E27FC236}">
                <a16:creationId xmlns:a16="http://schemas.microsoft.com/office/drawing/2014/main" id="{BDA573F7-DCA2-4CF7-8F40-E9C4BED372C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19384" y="2905205"/>
            <a:ext cx="426099" cy="426099"/>
          </a:xfrm>
          <a:prstGeom prst="rect">
            <a:avLst/>
          </a:prstGeom>
        </p:spPr>
      </p:pic>
      <p:pic>
        <p:nvPicPr>
          <p:cNvPr id="53" name="Graphic 52" descr="Brain with solid fill">
            <a:extLst>
              <a:ext uri="{FF2B5EF4-FFF2-40B4-BE49-F238E27FC236}">
                <a16:creationId xmlns:a16="http://schemas.microsoft.com/office/drawing/2014/main" id="{6BA7F367-599B-418C-9280-9386967700E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19384" y="3301286"/>
            <a:ext cx="426099" cy="426099"/>
          </a:xfrm>
          <a:prstGeom prst="rect">
            <a:avLst/>
          </a:prstGeom>
        </p:spPr>
      </p:pic>
      <p:pic>
        <p:nvPicPr>
          <p:cNvPr id="54" name="Graphic 53" descr="Brain with solid fill">
            <a:extLst>
              <a:ext uri="{FF2B5EF4-FFF2-40B4-BE49-F238E27FC236}">
                <a16:creationId xmlns:a16="http://schemas.microsoft.com/office/drawing/2014/main" id="{B2A46327-BDCC-473D-B574-046C1DFE35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19384" y="3694096"/>
            <a:ext cx="426099" cy="426099"/>
          </a:xfrm>
          <a:prstGeom prst="rect">
            <a:avLst/>
          </a:prstGeom>
        </p:spPr>
      </p:pic>
      <p:pic>
        <p:nvPicPr>
          <p:cNvPr id="55" name="Graphic 54" descr="Brain with solid fill">
            <a:extLst>
              <a:ext uri="{FF2B5EF4-FFF2-40B4-BE49-F238E27FC236}">
                <a16:creationId xmlns:a16="http://schemas.microsoft.com/office/drawing/2014/main" id="{BE5AA6DE-81FD-4010-A259-FCE2D0130C9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19384" y="4095492"/>
            <a:ext cx="426099" cy="426099"/>
          </a:xfrm>
          <a:prstGeom prst="rect">
            <a:avLst/>
          </a:prstGeom>
        </p:spPr>
      </p:pic>
      <p:pic>
        <p:nvPicPr>
          <p:cNvPr id="56" name="Graphic 55" descr="Brain with solid fill">
            <a:extLst>
              <a:ext uri="{FF2B5EF4-FFF2-40B4-BE49-F238E27FC236}">
                <a16:creationId xmlns:a16="http://schemas.microsoft.com/office/drawing/2014/main" id="{D415FB6C-9390-4998-82B7-D32EE73C4C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93285" y="2507730"/>
            <a:ext cx="426099" cy="426099"/>
          </a:xfrm>
          <a:prstGeom prst="rect">
            <a:avLst/>
          </a:prstGeom>
        </p:spPr>
      </p:pic>
      <p:pic>
        <p:nvPicPr>
          <p:cNvPr id="57" name="Graphic 56" descr="Brain with solid fill">
            <a:extLst>
              <a:ext uri="{FF2B5EF4-FFF2-40B4-BE49-F238E27FC236}">
                <a16:creationId xmlns:a16="http://schemas.microsoft.com/office/drawing/2014/main" id="{DB57D7DA-D5C8-4799-AF03-889BB54079C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93285" y="2905205"/>
            <a:ext cx="426099" cy="426099"/>
          </a:xfrm>
          <a:prstGeom prst="rect">
            <a:avLst/>
          </a:prstGeom>
        </p:spPr>
      </p:pic>
      <p:pic>
        <p:nvPicPr>
          <p:cNvPr id="58" name="Graphic 57" descr="Brain with solid fill">
            <a:extLst>
              <a:ext uri="{FF2B5EF4-FFF2-40B4-BE49-F238E27FC236}">
                <a16:creationId xmlns:a16="http://schemas.microsoft.com/office/drawing/2014/main" id="{DC4C44B1-49AD-4BE1-8642-F9593A074F7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93285" y="3301286"/>
            <a:ext cx="426099" cy="426099"/>
          </a:xfrm>
          <a:prstGeom prst="rect">
            <a:avLst/>
          </a:prstGeom>
        </p:spPr>
      </p:pic>
      <p:pic>
        <p:nvPicPr>
          <p:cNvPr id="59" name="Graphic 58" descr="Brain with solid fill">
            <a:extLst>
              <a:ext uri="{FF2B5EF4-FFF2-40B4-BE49-F238E27FC236}">
                <a16:creationId xmlns:a16="http://schemas.microsoft.com/office/drawing/2014/main" id="{F6A1B6FB-73A2-4EA7-A31D-B57A6929A37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93285" y="3694096"/>
            <a:ext cx="426099" cy="426099"/>
          </a:xfrm>
          <a:prstGeom prst="rect">
            <a:avLst/>
          </a:prstGeom>
        </p:spPr>
      </p:pic>
      <p:pic>
        <p:nvPicPr>
          <p:cNvPr id="60" name="Graphic 59" descr="Brain with solid fill">
            <a:extLst>
              <a:ext uri="{FF2B5EF4-FFF2-40B4-BE49-F238E27FC236}">
                <a16:creationId xmlns:a16="http://schemas.microsoft.com/office/drawing/2014/main" id="{EDB71BFE-9F38-4A09-91FB-7023EE5C5EE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93285" y="4095492"/>
            <a:ext cx="426099" cy="426099"/>
          </a:xfrm>
          <a:prstGeom prst="rect">
            <a:avLst/>
          </a:prstGeom>
        </p:spPr>
      </p:pic>
      <p:pic>
        <p:nvPicPr>
          <p:cNvPr id="61" name="Graphic 60" descr="Brain with solid fill">
            <a:extLst>
              <a:ext uri="{FF2B5EF4-FFF2-40B4-BE49-F238E27FC236}">
                <a16:creationId xmlns:a16="http://schemas.microsoft.com/office/drawing/2014/main" id="{FD41F124-2E5A-4511-A9D5-C578D4356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67186" y="2507730"/>
            <a:ext cx="426099" cy="426099"/>
          </a:xfrm>
          <a:prstGeom prst="rect">
            <a:avLst/>
          </a:prstGeom>
        </p:spPr>
      </p:pic>
      <p:pic>
        <p:nvPicPr>
          <p:cNvPr id="62" name="Graphic 61" descr="Brain with solid fill">
            <a:extLst>
              <a:ext uri="{FF2B5EF4-FFF2-40B4-BE49-F238E27FC236}">
                <a16:creationId xmlns:a16="http://schemas.microsoft.com/office/drawing/2014/main" id="{88CE9A93-771E-41BB-B229-559F95E1B5C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67186" y="2905205"/>
            <a:ext cx="426099" cy="426099"/>
          </a:xfrm>
          <a:prstGeom prst="rect">
            <a:avLst/>
          </a:prstGeom>
        </p:spPr>
      </p:pic>
      <p:pic>
        <p:nvPicPr>
          <p:cNvPr id="63" name="Graphic 62" descr="Brain with solid fill">
            <a:extLst>
              <a:ext uri="{FF2B5EF4-FFF2-40B4-BE49-F238E27FC236}">
                <a16:creationId xmlns:a16="http://schemas.microsoft.com/office/drawing/2014/main" id="{F5678C4F-96D8-4575-8A11-493BBBC37A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67186" y="3301286"/>
            <a:ext cx="426099" cy="426099"/>
          </a:xfrm>
          <a:prstGeom prst="rect">
            <a:avLst/>
          </a:prstGeom>
        </p:spPr>
      </p:pic>
      <p:pic>
        <p:nvPicPr>
          <p:cNvPr id="64" name="Graphic 63" descr="Brain with solid fill">
            <a:extLst>
              <a:ext uri="{FF2B5EF4-FFF2-40B4-BE49-F238E27FC236}">
                <a16:creationId xmlns:a16="http://schemas.microsoft.com/office/drawing/2014/main" id="{E05D2894-F6C2-4862-B287-0F27E99E524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67186" y="3694096"/>
            <a:ext cx="426099" cy="426099"/>
          </a:xfrm>
          <a:prstGeom prst="rect">
            <a:avLst/>
          </a:prstGeom>
        </p:spPr>
      </p:pic>
      <p:pic>
        <p:nvPicPr>
          <p:cNvPr id="65" name="Graphic 64" descr="Brain with solid fill">
            <a:extLst>
              <a:ext uri="{FF2B5EF4-FFF2-40B4-BE49-F238E27FC236}">
                <a16:creationId xmlns:a16="http://schemas.microsoft.com/office/drawing/2014/main" id="{BFDB1177-4485-493E-9C80-A1722C03FFB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67186" y="4095492"/>
            <a:ext cx="426099" cy="426099"/>
          </a:xfrm>
          <a:prstGeom prst="rect">
            <a:avLst/>
          </a:prstGeom>
        </p:spPr>
      </p:pic>
      <p:pic>
        <p:nvPicPr>
          <p:cNvPr id="71" name="Graphic 70" descr="Brain with solid fill">
            <a:extLst>
              <a:ext uri="{FF2B5EF4-FFF2-40B4-BE49-F238E27FC236}">
                <a16:creationId xmlns:a16="http://schemas.microsoft.com/office/drawing/2014/main" id="{A724DF36-85FA-41A6-8DAD-7A1B43B062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85852" y="2507730"/>
            <a:ext cx="426099" cy="426099"/>
          </a:xfrm>
          <a:prstGeom prst="rect">
            <a:avLst/>
          </a:prstGeom>
        </p:spPr>
      </p:pic>
      <p:pic>
        <p:nvPicPr>
          <p:cNvPr id="72" name="Graphic 71" descr="Brain with solid fill">
            <a:extLst>
              <a:ext uri="{FF2B5EF4-FFF2-40B4-BE49-F238E27FC236}">
                <a16:creationId xmlns:a16="http://schemas.microsoft.com/office/drawing/2014/main" id="{3D5D1361-20E4-4231-94D3-1F91A048CB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85852" y="2905205"/>
            <a:ext cx="426099" cy="426099"/>
          </a:xfrm>
          <a:prstGeom prst="rect">
            <a:avLst/>
          </a:prstGeom>
        </p:spPr>
      </p:pic>
      <p:pic>
        <p:nvPicPr>
          <p:cNvPr id="73" name="Graphic 72" descr="Brain with solid fill">
            <a:extLst>
              <a:ext uri="{FF2B5EF4-FFF2-40B4-BE49-F238E27FC236}">
                <a16:creationId xmlns:a16="http://schemas.microsoft.com/office/drawing/2014/main" id="{38CC0B77-30A8-4FF8-BBE1-B6F51FEFC4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85852" y="3301286"/>
            <a:ext cx="426099" cy="426099"/>
          </a:xfrm>
          <a:prstGeom prst="rect">
            <a:avLst/>
          </a:prstGeom>
        </p:spPr>
      </p:pic>
      <p:pic>
        <p:nvPicPr>
          <p:cNvPr id="74" name="Graphic 73" descr="Brain with solid fill">
            <a:extLst>
              <a:ext uri="{FF2B5EF4-FFF2-40B4-BE49-F238E27FC236}">
                <a16:creationId xmlns:a16="http://schemas.microsoft.com/office/drawing/2014/main" id="{60D8F9E0-5DCF-463D-98A6-653985E508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85852" y="3694096"/>
            <a:ext cx="426099" cy="426099"/>
          </a:xfrm>
          <a:prstGeom prst="rect">
            <a:avLst/>
          </a:prstGeom>
        </p:spPr>
      </p:pic>
      <p:pic>
        <p:nvPicPr>
          <p:cNvPr id="75" name="Graphic 74" descr="Brain with solid fill">
            <a:extLst>
              <a:ext uri="{FF2B5EF4-FFF2-40B4-BE49-F238E27FC236}">
                <a16:creationId xmlns:a16="http://schemas.microsoft.com/office/drawing/2014/main" id="{A83F0C5C-F494-48C7-9BD7-D7C373A314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85852" y="4095492"/>
            <a:ext cx="426099" cy="426099"/>
          </a:xfrm>
          <a:prstGeom prst="rect">
            <a:avLst/>
          </a:prstGeom>
        </p:spPr>
      </p:pic>
      <p:pic>
        <p:nvPicPr>
          <p:cNvPr id="3074" name="Picture 2" descr="Magnetic Resonance Imaging MRI Icon Stock Vector - Illustration of  equipment, magnetic: 198388636">
            <a:extLst>
              <a:ext uri="{FF2B5EF4-FFF2-40B4-BE49-F238E27FC236}">
                <a16:creationId xmlns:a16="http://schemas.microsoft.com/office/drawing/2014/main" id="{445AA3CC-A607-4A07-895F-3671F62A235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3348"/>
          <a:stretch/>
        </p:blipFill>
        <p:spPr bwMode="auto">
          <a:xfrm>
            <a:off x="7705071" y="4573960"/>
            <a:ext cx="541632" cy="415168"/>
          </a:xfrm>
          <a:prstGeom prst="rect">
            <a:avLst/>
          </a:prstGeom>
          <a:noFill/>
          <a:extLst>
            <a:ext uri="{909E8E84-426E-40DD-AFC4-6F175D3DCCD1}">
              <a14:hiddenFill xmlns:a14="http://schemas.microsoft.com/office/drawing/2010/main">
                <a:solidFill>
                  <a:srgbClr val="FFFFFF"/>
                </a:solidFill>
              </a14:hiddenFill>
            </a:ext>
          </a:extLst>
        </p:spPr>
      </p:pic>
      <p:pic>
        <p:nvPicPr>
          <p:cNvPr id="76" name="Graphic 75" descr="Brain with solid fill">
            <a:extLst>
              <a:ext uri="{FF2B5EF4-FFF2-40B4-BE49-F238E27FC236}">
                <a16:creationId xmlns:a16="http://schemas.microsoft.com/office/drawing/2014/main" id="{5BB521D1-7AA6-4115-8674-914C4D2116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12776" y="2905204"/>
            <a:ext cx="426099" cy="426099"/>
          </a:xfrm>
          <a:prstGeom prst="rect">
            <a:avLst/>
          </a:prstGeom>
        </p:spPr>
      </p:pic>
      <p:pic>
        <p:nvPicPr>
          <p:cNvPr id="77" name="Graphic 76" descr="Brain with solid fill">
            <a:extLst>
              <a:ext uri="{FF2B5EF4-FFF2-40B4-BE49-F238E27FC236}">
                <a16:creationId xmlns:a16="http://schemas.microsoft.com/office/drawing/2014/main" id="{93B36D2C-30F4-4B71-ADF2-C2BE2FE786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17831" y="2507730"/>
            <a:ext cx="426099" cy="426099"/>
          </a:xfrm>
          <a:prstGeom prst="rect">
            <a:avLst/>
          </a:prstGeom>
        </p:spPr>
      </p:pic>
      <p:sp>
        <p:nvSpPr>
          <p:cNvPr id="78" name="TextBox 77">
            <a:extLst>
              <a:ext uri="{FF2B5EF4-FFF2-40B4-BE49-F238E27FC236}">
                <a16:creationId xmlns:a16="http://schemas.microsoft.com/office/drawing/2014/main" id="{17DA657A-50A1-4DD7-AC38-258091632449}"/>
              </a:ext>
            </a:extLst>
          </p:cNvPr>
          <p:cNvSpPr txBox="1"/>
          <p:nvPr/>
        </p:nvSpPr>
        <p:spPr>
          <a:xfrm>
            <a:off x="10164924" y="2519202"/>
            <a:ext cx="954055" cy="369332"/>
          </a:xfrm>
          <a:prstGeom prst="rect">
            <a:avLst/>
          </a:prstGeom>
          <a:noFill/>
        </p:spPr>
        <p:txBody>
          <a:bodyPr wrap="square">
            <a:spAutoFit/>
          </a:bodyPr>
          <a:lstStyle/>
          <a:p>
            <a:r>
              <a:rPr lang="en-US" sz="18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cs typeface="Calibri"/>
              </a:rPr>
              <a:t>Normal</a:t>
            </a:r>
            <a:endParaRPr lang="en-CA" dirty="0"/>
          </a:p>
        </p:txBody>
      </p:sp>
      <p:sp>
        <p:nvSpPr>
          <p:cNvPr id="79" name="TextBox 78">
            <a:extLst>
              <a:ext uri="{FF2B5EF4-FFF2-40B4-BE49-F238E27FC236}">
                <a16:creationId xmlns:a16="http://schemas.microsoft.com/office/drawing/2014/main" id="{10410028-5AC8-44F2-83B5-5E390B165F41}"/>
              </a:ext>
            </a:extLst>
          </p:cNvPr>
          <p:cNvSpPr txBox="1"/>
          <p:nvPr/>
        </p:nvSpPr>
        <p:spPr>
          <a:xfrm>
            <a:off x="10164924" y="2931954"/>
            <a:ext cx="954055" cy="369332"/>
          </a:xfrm>
          <a:prstGeom prst="rect">
            <a:avLst/>
          </a:prstGeom>
          <a:noFill/>
        </p:spPr>
        <p:txBody>
          <a:bodyPr wrap="square">
            <a:spAutoFit/>
          </a:bodyPr>
          <a:lstStyle/>
          <a:p>
            <a:r>
              <a:rPr lang="en-US" sz="18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cs typeface="Calibri"/>
              </a:rPr>
              <a:t>AD</a:t>
            </a:r>
            <a:endParaRPr lang="en-CA" dirty="0"/>
          </a:p>
        </p:txBody>
      </p:sp>
      <p:sp>
        <p:nvSpPr>
          <p:cNvPr id="66" name="Content Placeholder 6">
            <a:extLst>
              <a:ext uri="{FF2B5EF4-FFF2-40B4-BE49-F238E27FC236}">
                <a16:creationId xmlns:a16="http://schemas.microsoft.com/office/drawing/2014/main" id="{F6D75813-FD55-4892-9443-350E991FD4D9}"/>
              </a:ext>
            </a:extLst>
          </p:cNvPr>
          <p:cNvSpPr txBox="1">
            <a:spLocks/>
          </p:cNvSpPr>
          <p:nvPr/>
        </p:nvSpPr>
        <p:spPr>
          <a:xfrm>
            <a:off x="4789299" y="4898783"/>
            <a:ext cx="6728202" cy="15896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tx1"/>
                </a:solidFill>
                <a:effectLst/>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effectLst/>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effectLst/>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effectLst/>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cs typeface="Calibri"/>
              </a:rPr>
              <a:t>Demented: 40 minutes </a:t>
            </a:r>
          </a:p>
          <a:p>
            <a:r>
              <a:rPr lang="en-US" sz="24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cs typeface="Calibri"/>
              </a:rPr>
              <a:t>Non-demented: 10 minutes</a:t>
            </a:r>
          </a:p>
          <a:p>
            <a:r>
              <a:rPr lang="en-US" sz="24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cs typeface="Calibri"/>
              </a:rPr>
              <a:t>Total: 15.67 hours</a:t>
            </a:r>
            <a:endParaRPr lang="en-CA" dirty="0"/>
          </a:p>
        </p:txBody>
      </p:sp>
      <p:pic>
        <p:nvPicPr>
          <p:cNvPr id="5122" name="Picture 2" descr="Diagnostic Pulse icon PNG and SVG Vector Free Download">
            <a:extLst>
              <a:ext uri="{FF2B5EF4-FFF2-40B4-BE49-F238E27FC236}">
                <a16:creationId xmlns:a16="http://schemas.microsoft.com/office/drawing/2014/main" id="{56C2BF0B-F10F-471E-A070-11521522A3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58242" y="3727385"/>
            <a:ext cx="426099" cy="42800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8507349-BBA6-438A-8CE0-0412E277944C}"/>
              </a:ext>
            </a:extLst>
          </p:cNvPr>
          <p:cNvSpPr/>
          <p:nvPr/>
        </p:nvSpPr>
        <p:spPr>
          <a:xfrm>
            <a:off x="8480747" y="2931954"/>
            <a:ext cx="831204" cy="1589637"/>
          </a:xfrm>
          <a:prstGeom prst="rect">
            <a:avLst/>
          </a:prstGeom>
          <a:noFill/>
          <a:ln w="28575">
            <a:solidFill>
              <a:srgbClr val="1C1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4" name="Straight Connector 3">
            <a:extLst>
              <a:ext uri="{FF2B5EF4-FFF2-40B4-BE49-F238E27FC236}">
                <a16:creationId xmlns:a16="http://schemas.microsoft.com/office/drawing/2014/main" id="{58503E54-B6E9-46BB-B78A-32A410A5F5E1}"/>
              </a:ext>
            </a:extLst>
          </p:cNvPr>
          <p:cNvCxnSpPr/>
          <p:nvPr/>
        </p:nvCxnSpPr>
        <p:spPr>
          <a:xfrm flipV="1">
            <a:off x="9311951" y="2519202"/>
            <a:ext cx="0" cy="412752"/>
          </a:xfrm>
          <a:prstGeom prst="line">
            <a:avLst/>
          </a:prstGeom>
          <a:ln w="28575">
            <a:solidFill>
              <a:srgbClr val="12203A"/>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90ADB7B-1911-4EB0-8AB9-4AB8695972CD}"/>
              </a:ext>
            </a:extLst>
          </p:cNvPr>
          <p:cNvCxnSpPr>
            <a:cxnSpLocks/>
          </p:cNvCxnSpPr>
          <p:nvPr/>
        </p:nvCxnSpPr>
        <p:spPr>
          <a:xfrm>
            <a:off x="8033654" y="2519202"/>
            <a:ext cx="1278297" cy="0"/>
          </a:xfrm>
          <a:prstGeom prst="line">
            <a:avLst/>
          </a:prstGeom>
          <a:ln w="28575">
            <a:solidFill>
              <a:srgbClr val="12203A"/>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2707A05-65A2-4FC2-911A-7FD9E659C4D4}"/>
              </a:ext>
            </a:extLst>
          </p:cNvPr>
          <p:cNvCxnSpPr>
            <a:cxnSpLocks/>
          </p:cNvCxnSpPr>
          <p:nvPr/>
        </p:nvCxnSpPr>
        <p:spPr>
          <a:xfrm flipV="1">
            <a:off x="8034917" y="2519202"/>
            <a:ext cx="0" cy="812101"/>
          </a:xfrm>
          <a:prstGeom prst="line">
            <a:avLst/>
          </a:prstGeom>
          <a:ln w="28575">
            <a:solidFill>
              <a:srgbClr val="12203A"/>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9D5BBCA-E7B8-4A65-A971-5585F9A5690C}"/>
              </a:ext>
            </a:extLst>
          </p:cNvPr>
          <p:cNvCxnSpPr>
            <a:cxnSpLocks/>
          </p:cNvCxnSpPr>
          <p:nvPr/>
        </p:nvCxnSpPr>
        <p:spPr>
          <a:xfrm>
            <a:off x="7571582" y="3350192"/>
            <a:ext cx="462072" cy="0"/>
          </a:xfrm>
          <a:prstGeom prst="line">
            <a:avLst/>
          </a:prstGeom>
          <a:ln w="28575">
            <a:solidFill>
              <a:srgbClr val="12203A"/>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E61E4E4-337C-4FA6-AFD7-D3473FF2F3B3}"/>
              </a:ext>
            </a:extLst>
          </p:cNvPr>
          <p:cNvCxnSpPr>
            <a:cxnSpLocks/>
          </p:cNvCxnSpPr>
          <p:nvPr/>
        </p:nvCxnSpPr>
        <p:spPr>
          <a:xfrm flipV="1">
            <a:off x="7562636" y="3331304"/>
            <a:ext cx="0" cy="1154971"/>
          </a:xfrm>
          <a:prstGeom prst="line">
            <a:avLst/>
          </a:prstGeom>
          <a:ln w="28575">
            <a:solidFill>
              <a:srgbClr val="12203A"/>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80C01AE-8713-4450-BAE4-3785EFE951AA}"/>
              </a:ext>
            </a:extLst>
          </p:cNvPr>
          <p:cNvCxnSpPr>
            <a:cxnSpLocks/>
          </p:cNvCxnSpPr>
          <p:nvPr/>
        </p:nvCxnSpPr>
        <p:spPr>
          <a:xfrm>
            <a:off x="7550731" y="4521591"/>
            <a:ext cx="1020328" cy="0"/>
          </a:xfrm>
          <a:prstGeom prst="line">
            <a:avLst/>
          </a:prstGeom>
          <a:ln w="28575">
            <a:solidFill>
              <a:srgbClr val="12203A"/>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5503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D501F-859A-A907-0981-90952BB0DBE1}"/>
              </a:ext>
            </a:extLst>
          </p:cNvPr>
          <p:cNvSpPr>
            <a:spLocks noGrp="1"/>
          </p:cNvSpPr>
          <p:nvPr>
            <p:ph type="title"/>
          </p:nvPr>
        </p:nvSpPr>
        <p:spPr/>
        <p:txBody>
          <a:bodyPr>
            <a:normAutofit/>
          </a:bodyPr>
          <a:lstStyle/>
          <a:p>
            <a:r>
              <a:rPr lang="en-US" sz="4000">
                <a:latin typeface="Arial"/>
                <a:cs typeface="Calibri Light"/>
              </a:rPr>
              <a:t>Value added By this Algorithm</a:t>
            </a:r>
            <a:endParaRPr lang="en-US" sz="4000">
              <a:latin typeface="Arial"/>
            </a:endParaRPr>
          </a:p>
        </p:txBody>
      </p:sp>
      <p:sp>
        <p:nvSpPr>
          <p:cNvPr id="3" name="Content Placeholder 2">
            <a:extLst>
              <a:ext uri="{FF2B5EF4-FFF2-40B4-BE49-F238E27FC236}">
                <a16:creationId xmlns:a16="http://schemas.microsoft.com/office/drawing/2014/main" id="{11E93B31-840F-3133-9ED6-26FAA022E86C}"/>
              </a:ext>
            </a:extLst>
          </p:cNvPr>
          <p:cNvSpPr>
            <a:spLocks noGrp="1"/>
          </p:cNvSpPr>
          <p:nvPr>
            <p:ph idx="1"/>
          </p:nvPr>
        </p:nvSpPr>
        <p:spPr>
          <a:xfrm>
            <a:off x="683809" y="1713482"/>
            <a:ext cx="10673391" cy="3840971"/>
          </a:xfrm>
        </p:spPr>
        <p:txBody>
          <a:bodyPr vert="horz" lIns="91440" tIns="45720" rIns="91440" bIns="45720" rtlCol="0" anchor="t">
            <a:normAutofit/>
          </a:bodyPr>
          <a:lstStyle/>
          <a:p>
            <a:pPr marL="285750" indent="-285750"/>
            <a:r>
              <a:rPr lang="ja-JP" sz="24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游ゴシック"/>
                <a:cs typeface="Arial"/>
              </a:rPr>
              <a:t>Increase in accuracy </a:t>
            </a:r>
          </a:p>
          <a:p>
            <a:pPr marL="742950" lvl="1" indent="-285750"/>
            <a:r>
              <a:rPr lang="en-US" altLang="ja-JP" sz="20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游ゴシック"/>
                <a:cs typeface="Arial"/>
              </a:rPr>
              <a:t>Distinguish between normal brain shrinkage and AD atrophy</a:t>
            </a:r>
          </a:p>
          <a:p>
            <a:pPr marL="742950" lvl="1" indent="-285750"/>
            <a:r>
              <a:rPr lang="en-US" altLang="ja-JP" sz="20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游ゴシック"/>
                <a:cs typeface="Calibri"/>
              </a:rPr>
              <a:t>Can discover patterns unrecognizable by human eyes</a:t>
            </a:r>
          </a:p>
          <a:p>
            <a:pPr marL="742950" lvl="1" indent="-285750"/>
            <a:r>
              <a:rPr lang="en-US" altLang="ja-JP" sz="20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游ゴシック"/>
                <a:cs typeface="Calibri"/>
              </a:rPr>
              <a:t>Aid radiologists in the diagnosis process</a:t>
            </a:r>
            <a:endParaRPr lang="ja-JP" sz="20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游ゴシック"/>
              <a:cs typeface="Arial"/>
            </a:endParaRPr>
          </a:p>
          <a:p>
            <a:pPr lvl="1"/>
            <a:endParaRPr lang="ja-JP" sz="2000" dirty="0">
              <a:latin typeface="Arial"/>
              <a:ea typeface="游ゴシック"/>
              <a:cs typeface="Arial"/>
            </a:endParaRPr>
          </a:p>
          <a:p>
            <a:r>
              <a:rPr lang="en-US" altLang="ja-JP" sz="24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游ゴシック"/>
                <a:cs typeface="Arial"/>
              </a:rPr>
              <a:t>Increase</a:t>
            </a:r>
            <a:r>
              <a:rPr lang="ja-JP" altLang="en-US" sz="24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游ゴシック"/>
                <a:cs typeface="Arial"/>
              </a:rPr>
              <a:t> </a:t>
            </a:r>
            <a:r>
              <a:rPr lang="en-US" altLang="ja-JP" sz="24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游ゴシック"/>
                <a:cs typeface="Arial"/>
              </a:rPr>
              <a:t>in</a:t>
            </a:r>
            <a:r>
              <a:rPr lang="ja-JP" altLang="en-US" sz="24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游ゴシック"/>
                <a:cs typeface="Arial"/>
              </a:rPr>
              <a:t> </a:t>
            </a:r>
            <a:r>
              <a:rPr lang="en-US" altLang="ja-JP" sz="24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游ゴシック"/>
                <a:cs typeface="Arial"/>
              </a:rPr>
              <a:t>efficiency</a:t>
            </a:r>
            <a:endParaRPr lang="ja-JP" altLang="en-US" sz="24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游ゴシック"/>
              <a:cs typeface="Arial"/>
            </a:endParaRPr>
          </a:p>
          <a:p>
            <a:pPr lvl="1"/>
            <a:r>
              <a:rPr lang="en-US" altLang="ja-JP" sz="20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游ゴシック"/>
                <a:cs typeface="Arial"/>
              </a:rPr>
              <a:t>Shorten</a:t>
            </a:r>
            <a:r>
              <a:rPr lang="ja-JP" altLang="en-US" sz="20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游ゴシック"/>
                <a:cs typeface="Arial"/>
              </a:rPr>
              <a:t> </a:t>
            </a:r>
            <a:r>
              <a:rPr lang="en-US" altLang="ja-JP" sz="20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游ゴシック"/>
                <a:cs typeface="Arial"/>
              </a:rPr>
              <a:t>time</a:t>
            </a:r>
            <a:r>
              <a:rPr lang="ja-JP" altLang="en-US" sz="20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游ゴシック"/>
                <a:cs typeface="Arial"/>
              </a:rPr>
              <a:t> </a:t>
            </a:r>
            <a:r>
              <a:rPr lang="en-US" altLang="ja-JP" sz="20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游ゴシック"/>
                <a:cs typeface="Arial"/>
              </a:rPr>
              <a:t>spend on non-demented cases</a:t>
            </a:r>
            <a:endParaRPr lang="en-US" altLang="ja-JP" sz="20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游ゴシック" panose="020B0400000000000000" pitchFamily="34" charset="-128"/>
              <a:cs typeface="Arial"/>
            </a:endParaRPr>
          </a:p>
          <a:p>
            <a:pPr lvl="1"/>
            <a:r>
              <a:rPr lang="en-US" altLang="ja-JP" sz="20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游ゴシック"/>
                <a:cs typeface="Arial"/>
              </a:rPr>
              <a:t>Reduce man power needed </a:t>
            </a:r>
            <a:endParaRPr lang="en-US" altLang="ja-JP" sz="20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游ゴシック" panose="020B0400000000000000" pitchFamily="34" charset="-128"/>
              <a:cs typeface="Arial"/>
            </a:endParaRPr>
          </a:p>
          <a:p>
            <a:pPr marL="0" indent="0">
              <a:buNone/>
            </a:pPr>
            <a:endParaRPr lang="ja-JP" altLang="en-US" sz="20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Calibri" panose="020F0502020204030204"/>
              <a:ea typeface="游ゴシック" panose="020B0400000000000000" pitchFamily="34" charset="-128"/>
              <a:cs typeface="Calibri" panose="020F0502020204030204"/>
            </a:endParaRPr>
          </a:p>
        </p:txBody>
      </p:sp>
    </p:spTree>
    <p:extLst>
      <p:ext uri="{BB962C8B-B14F-4D97-AF65-F5344CB8AC3E}">
        <p14:creationId xmlns:p14="http://schemas.microsoft.com/office/powerpoint/2010/main" val="2350366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D55BC-8E74-10C0-3F78-67375EFBABB6}"/>
              </a:ext>
            </a:extLst>
          </p:cNvPr>
          <p:cNvSpPr>
            <a:spLocks noGrp="1"/>
          </p:cNvSpPr>
          <p:nvPr>
            <p:ph type="title"/>
          </p:nvPr>
        </p:nvSpPr>
        <p:spPr/>
        <p:txBody>
          <a:bodyPr/>
          <a:lstStyle/>
          <a:p>
            <a:r>
              <a:rPr lang="en-US" dirty="0">
                <a:effectLst>
                  <a:glow rad="38100">
                    <a:prstClr val="white">
                      <a:alpha val="40000"/>
                    </a:prstClr>
                  </a:glow>
                  <a:outerShdw blurRad="76200" dist="38100" algn="ctr" rotWithShape="0">
                    <a:srgbClr val="4472C4">
                      <a:lumMod val="20000"/>
                      <a:lumOff val="80000"/>
                      <a:alpha val="99000"/>
                    </a:srgbClr>
                  </a:outerShdw>
                </a:effectLst>
                <a:latin typeface="Arial"/>
                <a:cs typeface="Calibri Light"/>
              </a:rPr>
              <a:t>Back to Linda's Story</a:t>
            </a:r>
            <a:endParaRPr lang="en-US" dirty="0">
              <a:effectLst>
                <a:glow rad="38100">
                  <a:prstClr val="white">
                    <a:alpha val="40000"/>
                  </a:prstClr>
                </a:glow>
                <a:outerShdw blurRad="76200" dist="38100" algn="ctr" rotWithShape="0">
                  <a:srgbClr val="4472C4">
                    <a:lumMod val="20000"/>
                    <a:lumOff val="80000"/>
                    <a:alpha val="99000"/>
                  </a:srgbClr>
                </a:outerShdw>
              </a:effectLst>
              <a:latin typeface="Arial"/>
              <a:cs typeface="Arial"/>
            </a:endParaRPr>
          </a:p>
        </p:txBody>
      </p:sp>
      <p:sp>
        <p:nvSpPr>
          <p:cNvPr id="6" name="Content Placeholder 2">
            <a:extLst>
              <a:ext uri="{FF2B5EF4-FFF2-40B4-BE49-F238E27FC236}">
                <a16:creationId xmlns:a16="http://schemas.microsoft.com/office/drawing/2014/main" id="{430EB3DC-E497-1361-35BE-513F790403AA}"/>
              </a:ext>
            </a:extLst>
          </p:cNvPr>
          <p:cNvSpPr txBox="1">
            <a:spLocks/>
          </p:cNvSpPr>
          <p:nvPr/>
        </p:nvSpPr>
        <p:spPr>
          <a:xfrm>
            <a:off x="2559502" y="3425051"/>
            <a:ext cx="6945453" cy="384097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endParaRPr lang="ja-JP" altLang="en-US" sz="180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游ゴシック" panose="020B0400000000000000" pitchFamily="34" charset="-128"/>
              <a:cs typeface="Arial"/>
            </a:endParaRPr>
          </a:p>
          <a:p>
            <a:pPr marL="0" indent="0">
              <a:buFont typeface="Wingdings" panose="05000000000000000000" pitchFamily="2" charset="2"/>
              <a:buNone/>
            </a:pPr>
            <a:endParaRPr lang="ja-JP" altLang="en-US" sz="200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Calibri" panose="020F0502020204030204"/>
              <a:ea typeface="游ゴシック" panose="020B0400000000000000" pitchFamily="34" charset="-128"/>
              <a:cs typeface="Calibri" panose="020F0502020204030204"/>
            </a:endParaRPr>
          </a:p>
        </p:txBody>
      </p:sp>
      <p:sp>
        <p:nvSpPr>
          <p:cNvPr id="3" name="TextBox 2">
            <a:extLst>
              <a:ext uri="{FF2B5EF4-FFF2-40B4-BE49-F238E27FC236}">
                <a16:creationId xmlns:a16="http://schemas.microsoft.com/office/drawing/2014/main" id="{5B323FA6-802F-49FA-9276-AAF80E159BD2}"/>
              </a:ext>
            </a:extLst>
          </p:cNvPr>
          <p:cNvSpPr txBox="1"/>
          <p:nvPr/>
        </p:nvSpPr>
        <p:spPr>
          <a:xfrm>
            <a:off x="907301" y="2239346"/>
            <a:ext cx="4835279" cy="2159566"/>
          </a:xfrm>
          <a:prstGeom prst="rect">
            <a:avLst/>
          </a:prstGeom>
          <a:noFill/>
        </p:spPr>
        <p:txBody>
          <a:bodyPr wrap="square" rtlCol="0">
            <a:spAutoFit/>
          </a:bodyPr>
          <a:lstStyle/>
          <a:p>
            <a:pPr marL="228600" indent="-228600">
              <a:lnSpc>
                <a:spcPct val="90000"/>
              </a:lnSpc>
              <a:spcBef>
                <a:spcPts val="1000"/>
              </a:spcBef>
              <a:buFont typeface="Wingdings" panose="05000000000000000000" pitchFamily="2" charset="2"/>
              <a:buChar char="§"/>
            </a:pPr>
            <a:r>
              <a:rPr lang="en-US" sz="2000" dirty="0">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rPr>
              <a:t>With a higher accuracy in the system, Linda is more likely to be diagnosed as an Alzheimer’s disease patient in her early 60s</a:t>
            </a:r>
          </a:p>
          <a:p>
            <a:pPr marL="228600" indent="-228600">
              <a:lnSpc>
                <a:spcPct val="90000"/>
              </a:lnSpc>
              <a:spcBef>
                <a:spcPts val="1000"/>
              </a:spcBef>
              <a:buFont typeface="Wingdings" panose="05000000000000000000" pitchFamily="2" charset="2"/>
              <a:buChar char="§"/>
            </a:pPr>
            <a:r>
              <a:rPr lang="en-US" sz="2000" dirty="0">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rPr>
              <a:t>She could have received intervention which would slow the progress of dementia </a:t>
            </a:r>
          </a:p>
        </p:txBody>
      </p:sp>
      <p:pic>
        <p:nvPicPr>
          <p:cNvPr id="9" name="Picture 8">
            <a:extLst>
              <a:ext uri="{FF2B5EF4-FFF2-40B4-BE49-F238E27FC236}">
                <a16:creationId xmlns:a16="http://schemas.microsoft.com/office/drawing/2014/main" id="{A67E700D-C322-4580-B5A9-CE0DAC66F250}"/>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7119116" y="1783994"/>
            <a:ext cx="3762375" cy="3762375"/>
          </a:xfrm>
          <a:prstGeom prst="rect">
            <a:avLst/>
          </a:prstGeom>
        </p:spPr>
      </p:pic>
      <p:sp>
        <p:nvSpPr>
          <p:cNvPr id="12" name="Rectangle 11">
            <a:extLst>
              <a:ext uri="{FF2B5EF4-FFF2-40B4-BE49-F238E27FC236}">
                <a16:creationId xmlns:a16="http://schemas.microsoft.com/office/drawing/2014/main" id="{BE4A10AE-5A0D-4FD1-9AB2-410CD594BDEA}"/>
              </a:ext>
            </a:extLst>
          </p:cNvPr>
          <p:cNvSpPr/>
          <p:nvPr/>
        </p:nvSpPr>
        <p:spPr>
          <a:xfrm>
            <a:off x="7119116" y="1783994"/>
            <a:ext cx="3762375" cy="3762375"/>
          </a:xfrm>
          <a:prstGeom prst="rect">
            <a:avLst/>
          </a:prstGeom>
          <a:gradFill>
            <a:gsLst>
              <a:gs pos="0">
                <a:schemeClr val="tx1">
                  <a:alpha val="43000"/>
                </a:schemeClr>
              </a:gs>
              <a:gs pos="50000">
                <a:schemeClr val="tx1">
                  <a:alpha val="57000"/>
                </a:schemeClr>
              </a:gs>
              <a:gs pos="100000">
                <a:schemeClr val="tx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0693547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66B07-491A-4221-97FE-FC3008949567}"/>
              </a:ext>
            </a:extLst>
          </p:cNvPr>
          <p:cNvSpPr>
            <a:spLocks noGrp="1"/>
          </p:cNvSpPr>
          <p:nvPr>
            <p:ph type="title"/>
          </p:nvPr>
        </p:nvSpPr>
        <p:spPr/>
        <p:txBody>
          <a:bodyPr/>
          <a:lstStyle/>
          <a:p>
            <a:r>
              <a:rPr lang="en-CA" dirty="0"/>
              <a:t>Limitations</a:t>
            </a:r>
          </a:p>
        </p:txBody>
      </p:sp>
      <p:sp>
        <p:nvSpPr>
          <p:cNvPr id="3" name="Content Placeholder 2">
            <a:extLst>
              <a:ext uri="{FF2B5EF4-FFF2-40B4-BE49-F238E27FC236}">
                <a16:creationId xmlns:a16="http://schemas.microsoft.com/office/drawing/2014/main" id="{A7067C44-0909-4E9E-8211-9B407D5E1FD3}"/>
              </a:ext>
            </a:extLst>
          </p:cNvPr>
          <p:cNvSpPr>
            <a:spLocks noGrp="1"/>
          </p:cNvSpPr>
          <p:nvPr>
            <p:ph idx="1"/>
          </p:nvPr>
        </p:nvSpPr>
        <p:spPr>
          <a:xfrm>
            <a:off x="838199" y="1825625"/>
            <a:ext cx="10677525" cy="3874650"/>
          </a:xfrm>
        </p:spPr>
        <p:txBody>
          <a:bodyPr>
            <a:normAutofit/>
          </a:bodyPr>
          <a:lstStyle/>
          <a:p>
            <a:r>
              <a:rPr lang="en-US" dirty="0"/>
              <a:t>Computational Insufficiency </a:t>
            </a:r>
            <a:r>
              <a:rPr lang="en-US" dirty="0">
                <a:sym typeface="Wingdings" panose="05000000000000000000" pitchFamily="2" charset="2"/>
              </a:rPr>
              <a:t></a:t>
            </a:r>
            <a:r>
              <a:rPr lang="en-US" dirty="0"/>
              <a:t> suboptimal model</a:t>
            </a:r>
          </a:p>
          <a:p>
            <a:pPr lvl="1"/>
            <a:r>
              <a:rPr lang="en-US" dirty="0"/>
              <a:t>Not all possible hyperparameters were explored</a:t>
            </a:r>
          </a:p>
          <a:p>
            <a:pPr lvl="1"/>
            <a:r>
              <a:rPr lang="en-US" dirty="0"/>
              <a:t>Only explored a subset of image-classifying models</a:t>
            </a:r>
          </a:p>
          <a:p>
            <a:pPr lvl="1"/>
            <a:r>
              <a:rPr lang="en-US" dirty="0"/>
              <a:t>Not enough customized layers</a:t>
            </a:r>
          </a:p>
          <a:p>
            <a:endParaRPr lang="en-US" dirty="0"/>
          </a:p>
          <a:p>
            <a:r>
              <a:rPr lang="en-US" dirty="0"/>
              <a:t>Structural MRI</a:t>
            </a:r>
          </a:p>
          <a:p>
            <a:pPr lvl="1"/>
            <a:r>
              <a:rPr lang="en-US" dirty="0"/>
              <a:t>lacks molecular specificity. It cannot directly detect the histopathological hallmarks of AD</a:t>
            </a:r>
          </a:p>
          <a:p>
            <a:pPr lvl="1"/>
            <a:r>
              <a:rPr lang="en-US" dirty="0"/>
              <a:t>Can only detect Alzheimer's disease with structural changes</a:t>
            </a:r>
          </a:p>
          <a:p>
            <a:endParaRPr lang="en-CA" dirty="0"/>
          </a:p>
        </p:txBody>
      </p:sp>
    </p:spTree>
    <p:extLst>
      <p:ext uri="{BB962C8B-B14F-4D97-AF65-F5344CB8AC3E}">
        <p14:creationId xmlns:p14="http://schemas.microsoft.com/office/powerpoint/2010/main" val="4110435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8CA4D9-0C2F-4AD9-B6C3-FCB503B132CB}"/>
              </a:ext>
            </a:extLst>
          </p:cNvPr>
          <p:cNvSpPr>
            <a:spLocks noGrp="1"/>
          </p:cNvSpPr>
          <p:nvPr>
            <p:ph type="title"/>
          </p:nvPr>
        </p:nvSpPr>
        <p:spPr/>
        <p:txBody>
          <a:bodyPr/>
          <a:lstStyle/>
          <a:p>
            <a:r>
              <a:rPr lang="en-CA" dirty="0"/>
              <a:t>Future Works</a:t>
            </a:r>
          </a:p>
        </p:txBody>
      </p:sp>
      <p:sp>
        <p:nvSpPr>
          <p:cNvPr id="5" name="Subtitle 4">
            <a:extLst>
              <a:ext uri="{FF2B5EF4-FFF2-40B4-BE49-F238E27FC236}">
                <a16:creationId xmlns:a16="http://schemas.microsoft.com/office/drawing/2014/main" id="{83EC339C-18F6-4BDE-A26E-1CFDA22149BC}"/>
              </a:ext>
            </a:extLst>
          </p:cNvPr>
          <p:cNvSpPr>
            <a:spLocks noGrp="1"/>
          </p:cNvSpPr>
          <p:nvPr>
            <p:ph type="subTitle" idx="1"/>
          </p:nvPr>
        </p:nvSpPr>
        <p:spPr>
          <a:xfrm>
            <a:off x="7199160" y="3828064"/>
            <a:ext cx="3487890" cy="431584"/>
          </a:xfrm>
        </p:spPr>
        <p:txBody>
          <a:bodyPr/>
          <a:lstStyle/>
          <a:p>
            <a:pPr algn="r"/>
            <a:r>
              <a:rPr lang="en-CA" dirty="0"/>
              <a:t>Possible improvements</a:t>
            </a:r>
          </a:p>
        </p:txBody>
      </p:sp>
    </p:spTree>
    <p:extLst>
      <p:ext uri="{BB962C8B-B14F-4D97-AF65-F5344CB8AC3E}">
        <p14:creationId xmlns:p14="http://schemas.microsoft.com/office/powerpoint/2010/main" val="2449386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DD731D5-D6BD-43D2-91A7-98C41637BC74}"/>
              </a:ext>
            </a:extLst>
          </p:cNvPr>
          <p:cNvSpPr>
            <a:spLocks noGrp="1"/>
          </p:cNvSpPr>
          <p:nvPr>
            <p:ph type="title"/>
          </p:nvPr>
        </p:nvSpPr>
        <p:spPr/>
        <p:txBody>
          <a:bodyPr>
            <a:normAutofit fontScale="90000"/>
          </a:bodyPr>
          <a:lstStyle/>
          <a:p>
            <a:r>
              <a:rPr lang="en-CA" dirty="0"/>
              <a:t>Medical Models</a:t>
            </a:r>
            <a:br>
              <a:rPr lang="en-CA" dirty="0"/>
            </a:br>
            <a:r>
              <a:rPr lang="en-CA" dirty="0"/>
              <a:t>&amp; Customized Layers</a:t>
            </a:r>
          </a:p>
        </p:txBody>
      </p:sp>
      <p:pic>
        <p:nvPicPr>
          <p:cNvPr id="12" name="Picture 4">
            <a:extLst>
              <a:ext uri="{FF2B5EF4-FFF2-40B4-BE49-F238E27FC236}">
                <a16:creationId xmlns:a16="http://schemas.microsoft.com/office/drawing/2014/main" id="{CD32FF6B-51E7-4239-A93F-FC467C1BB336}"/>
              </a:ext>
            </a:extLst>
          </p:cNvPr>
          <p:cNvPicPr>
            <a:picLocks noGrp="1" noChangeAspect="1"/>
          </p:cNvPicPr>
          <p:nvPr>
            <p:ph idx="1"/>
          </p:nvPr>
        </p:nvPicPr>
        <p:blipFill rotWithShape="1">
          <a:blip r:embed="rId3"/>
          <a:srcRect l="8833" t="2774" r="5875"/>
          <a:stretch/>
        </p:blipFill>
        <p:spPr>
          <a:xfrm>
            <a:off x="5125978" y="2034073"/>
            <a:ext cx="6789215" cy="3496247"/>
          </a:xfrm>
          <a:prstGeom prst="rect">
            <a:avLst/>
          </a:prstGeom>
        </p:spPr>
      </p:pic>
    </p:spTree>
    <p:extLst>
      <p:ext uri="{BB962C8B-B14F-4D97-AF65-F5344CB8AC3E}">
        <p14:creationId xmlns:p14="http://schemas.microsoft.com/office/powerpoint/2010/main" val="3064968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CDAAA42-A7B5-493E-9D3A-DD870BE96BB0}"/>
              </a:ext>
            </a:extLst>
          </p:cNvPr>
          <p:cNvSpPr>
            <a:spLocks noGrp="1"/>
          </p:cNvSpPr>
          <p:nvPr>
            <p:ph type="title"/>
          </p:nvPr>
        </p:nvSpPr>
        <p:spPr>
          <a:xfrm>
            <a:off x="838199" y="365125"/>
            <a:ext cx="9201539" cy="1325563"/>
          </a:xfrm>
        </p:spPr>
        <p:txBody>
          <a:bodyPr>
            <a:normAutofit/>
          </a:bodyPr>
          <a:lstStyle/>
          <a:p>
            <a:r>
              <a:rPr lang="en-US" sz="4000" dirty="0"/>
              <a:t>Keep Track of the Disease's Progression</a:t>
            </a:r>
            <a:endParaRPr lang="en-CA" sz="4000" dirty="0"/>
          </a:p>
        </p:txBody>
      </p:sp>
      <p:pic>
        <p:nvPicPr>
          <p:cNvPr id="6" name="Picture 4">
            <a:extLst>
              <a:ext uri="{FF2B5EF4-FFF2-40B4-BE49-F238E27FC236}">
                <a16:creationId xmlns:a16="http://schemas.microsoft.com/office/drawing/2014/main" id="{2567B582-552F-49B9-B9E1-9507252FA2E8}"/>
              </a:ext>
            </a:extLst>
          </p:cNvPr>
          <p:cNvPicPr>
            <a:picLocks noGrp="1" noChangeAspect="1"/>
          </p:cNvPicPr>
          <p:nvPr>
            <p:ph idx="1"/>
          </p:nvPr>
        </p:nvPicPr>
        <p:blipFill>
          <a:blip r:embed="rId3"/>
          <a:stretch>
            <a:fillRect/>
          </a:stretch>
        </p:blipFill>
        <p:spPr>
          <a:xfrm>
            <a:off x="2144472" y="1825625"/>
            <a:ext cx="7198206" cy="3711575"/>
          </a:xfrm>
          <a:prstGeom prst="rect">
            <a:avLst/>
          </a:prstGeom>
        </p:spPr>
      </p:pic>
    </p:spTree>
    <p:extLst>
      <p:ext uri="{BB962C8B-B14F-4D97-AF65-F5344CB8AC3E}">
        <p14:creationId xmlns:p14="http://schemas.microsoft.com/office/powerpoint/2010/main" val="14637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07FC0-3789-4CF4-9691-6C6D1C299249}"/>
              </a:ext>
            </a:extLst>
          </p:cNvPr>
          <p:cNvSpPr>
            <a:spLocks noGrp="1"/>
          </p:cNvSpPr>
          <p:nvPr>
            <p:ph type="title"/>
          </p:nvPr>
        </p:nvSpPr>
        <p:spPr/>
        <p:txBody>
          <a:bodyPr/>
          <a:lstStyle/>
          <a:p>
            <a:r>
              <a:rPr lang="en-CA" dirty="0"/>
              <a:t>More Data</a:t>
            </a:r>
          </a:p>
        </p:txBody>
      </p:sp>
      <p:pic>
        <p:nvPicPr>
          <p:cNvPr id="4" name="Picture 8">
            <a:extLst>
              <a:ext uri="{FF2B5EF4-FFF2-40B4-BE49-F238E27FC236}">
                <a16:creationId xmlns:a16="http://schemas.microsoft.com/office/drawing/2014/main" id="{678983A5-DD35-46CD-9EFD-807651154066}"/>
              </a:ext>
            </a:extLst>
          </p:cNvPr>
          <p:cNvPicPr>
            <a:picLocks noGrp="1" noChangeAspect="1"/>
          </p:cNvPicPr>
          <p:nvPr>
            <p:ph idx="1"/>
          </p:nvPr>
        </p:nvPicPr>
        <p:blipFill>
          <a:blip r:embed="rId3"/>
          <a:stretch>
            <a:fillRect/>
          </a:stretch>
        </p:blipFill>
        <p:spPr>
          <a:xfrm>
            <a:off x="695684" y="2341983"/>
            <a:ext cx="4387891" cy="2467429"/>
          </a:xfrm>
          <a:prstGeom prst="rect">
            <a:avLst/>
          </a:prstGeom>
        </p:spPr>
      </p:pic>
      <p:pic>
        <p:nvPicPr>
          <p:cNvPr id="5" name="Picture 6">
            <a:extLst>
              <a:ext uri="{FF2B5EF4-FFF2-40B4-BE49-F238E27FC236}">
                <a16:creationId xmlns:a16="http://schemas.microsoft.com/office/drawing/2014/main" id="{D878D369-F212-4236-8031-E69D54614487}"/>
              </a:ext>
            </a:extLst>
          </p:cNvPr>
          <p:cNvPicPr>
            <a:picLocks noChangeAspect="1"/>
          </p:cNvPicPr>
          <p:nvPr/>
        </p:nvPicPr>
        <p:blipFill rotWithShape="1">
          <a:blip r:embed="rId4"/>
          <a:srcRect l="1745" t="3539"/>
          <a:stretch/>
        </p:blipFill>
        <p:spPr>
          <a:xfrm>
            <a:off x="5887614" y="2123233"/>
            <a:ext cx="4886551" cy="3316207"/>
          </a:xfrm>
          <a:prstGeom prst="rect">
            <a:avLst/>
          </a:prstGeom>
        </p:spPr>
      </p:pic>
      <p:sp>
        <p:nvSpPr>
          <p:cNvPr id="7" name="TextBox 6">
            <a:extLst>
              <a:ext uri="{FF2B5EF4-FFF2-40B4-BE49-F238E27FC236}">
                <a16:creationId xmlns:a16="http://schemas.microsoft.com/office/drawing/2014/main" id="{0A8923E6-824E-48B7-8B3C-150A22619712}"/>
              </a:ext>
            </a:extLst>
          </p:cNvPr>
          <p:cNvSpPr txBox="1"/>
          <p:nvPr/>
        </p:nvSpPr>
        <p:spPr>
          <a:xfrm>
            <a:off x="3081090" y="4937487"/>
            <a:ext cx="1862526" cy="523220"/>
          </a:xfrm>
          <a:prstGeom prst="rect">
            <a:avLst/>
          </a:prstGeom>
          <a:noFill/>
        </p:spPr>
        <p:txBody>
          <a:bodyPr wrap="square">
            <a:spAutoFit/>
          </a:bodyPr>
          <a:lstStyle/>
          <a:p>
            <a:pPr algn="r"/>
            <a:r>
              <a:rPr lang="en-US" sz="2800" dirty="0">
                <a:solidFill>
                  <a:schemeClr val="bg1"/>
                </a:solidFill>
                <a:cs typeface="Calibri"/>
              </a:rPr>
              <a:t>PET SCAN</a:t>
            </a:r>
          </a:p>
        </p:txBody>
      </p:sp>
      <p:sp>
        <p:nvSpPr>
          <p:cNvPr id="8" name="TextBox 7">
            <a:extLst>
              <a:ext uri="{FF2B5EF4-FFF2-40B4-BE49-F238E27FC236}">
                <a16:creationId xmlns:a16="http://schemas.microsoft.com/office/drawing/2014/main" id="{4C4B0A1D-64F4-4F6D-A384-9D93FF60236A}"/>
              </a:ext>
            </a:extLst>
          </p:cNvPr>
          <p:cNvSpPr txBox="1"/>
          <p:nvPr/>
        </p:nvSpPr>
        <p:spPr>
          <a:xfrm>
            <a:off x="8528180" y="4937487"/>
            <a:ext cx="2245985" cy="523220"/>
          </a:xfrm>
          <a:prstGeom prst="rect">
            <a:avLst/>
          </a:prstGeom>
          <a:noFill/>
        </p:spPr>
        <p:txBody>
          <a:bodyPr wrap="square">
            <a:spAutoFit/>
          </a:bodyPr>
          <a:lstStyle/>
          <a:p>
            <a:pPr algn="r"/>
            <a:r>
              <a:rPr lang="en-US" sz="2800" dirty="0">
                <a:solidFill>
                  <a:schemeClr val="bg1"/>
                </a:solidFill>
                <a:cs typeface="Calibri"/>
              </a:rPr>
              <a:t>3D MRI SCAN</a:t>
            </a:r>
          </a:p>
        </p:txBody>
      </p:sp>
    </p:spTree>
    <p:extLst>
      <p:ext uri="{BB962C8B-B14F-4D97-AF65-F5344CB8AC3E}">
        <p14:creationId xmlns:p14="http://schemas.microsoft.com/office/powerpoint/2010/main" val="2376318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E5CD0-56FD-4CE3-95C4-2591ECF9B4FE}"/>
              </a:ext>
            </a:extLst>
          </p:cNvPr>
          <p:cNvSpPr>
            <a:spLocks noGrp="1"/>
          </p:cNvSpPr>
          <p:nvPr>
            <p:ph type="title"/>
          </p:nvPr>
        </p:nvSpPr>
        <p:spPr/>
        <p:txBody>
          <a:bodyPr/>
          <a:lstStyle/>
          <a:p>
            <a:r>
              <a:rPr lang="en-CA" dirty="0"/>
              <a:t>Multi-Classification Groups</a:t>
            </a:r>
          </a:p>
        </p:txBody>
      </p:sp>
      <p:sp>
        <p:nvSpPr>
          <p:cNvPr id="3" name="Content Placeholder 2">
            <a:extLst>
              <a:ext uri="{FF2B5EF4-FFF2-40B4-BE49-F238E27FC236}">
                <a16:creationId xmlns:a16="http://schemas.microsoft.com/office/drawing/2014/main" id="{8B9891BB-7063-4F04-A990-605303F2B3FC}"/>
              </a:ext>
            </a:extLst>
          </p:cNvPr>
          <p:cNvSpPr>
            <a:spLocks noGrp="1"/>
          </p:cNvSpPr>
          <p:nvPr>
            <p:ph idx="1"/>
          </p:nvPr>
        </p:nvSpPr>
        <p:spPr>
          <a:xfrm>
            <a:off x="2025050" y="4832670"/>
            <a:ext cx="1625082" cy="571721"/>
          </a:xfrm>
        </p:spPr>
        <p:txBody>
          <a:bodyPr/>
          <a:lstStyle/>
          <a:p>
            <a:pPr marL="0" indent="0" algn="ctr">
              <a:buNone/>
            </a:pPr>
            <a:r>
              <a:rPr lang="en-CA" dirty="0"/>
              <a:t>No Risk</a:t>
            </a:r>
          </a:p>
        </p:txBody>
      </p:sp>
      <p:pic>
        <p:nvPicPr>
          <p:cNvPr id="12" name="Picture 12">
            <a:extLst>
              <a:ext uri="{FF2B5EF4-FFF2-40B4-BE49-F238E27FC236}">
                <a16:creationId xmlns:a16="http://schemas.microsoft.com/office/drawing/2014/main" id="{D2AAA556-60CF-495F-80D7-43D72F506DB7}"/>
              </a:ext>
            </a:extLst>
          </p:cNvPr>
          <p:cNvPicPr>
            <a:picLocks noChangeAspect="1"/>
          </p:cNvPicPr>
          <p:nvPr/>
        </p:nvPicPr>
        <p:blipFill>
          <a:blip r:embed="rId3"/>
          <a:stretch>
            <a:fillRect/>
          </a:stretch>
        </p:blipFill>
        <p:spPr>
          <a:xfrm>
            <a:off x="1696803" y="1986800"/>
            <a:ext cx="2281576" cy="2710933"/>
          </a:xfrm>
          <a:prstGeom prst="rect">
            <a:avLst/>
          </a:prstGeom>
        </p:spPr>
      </p:pic>
      <p:pic>
        <p:nvPicPr>
          <p:cNvPr id="13" name="Picture 13">
            <a:extLst>
              <a:ext uri="{FF2B5EF4-FFF2-40B4-BE49-F238E27FC236}">
                <a16:creationId xmlns:a16="http://schemas.microsoft.com/office/drawing/2014/main" id="{0D5A02F1-FC39-40ED-9D78-775E9F934C77}"/>
              </a:ext>
            </a:extLst>
          </p:cNvPr>
          <p:cNvPicPr>
            <a:picLocks noChangeAspect="1"/>
          </p:cNvPicPr>
          <p:nvPr/>
        </p:nvPicPr>
        <p:blipFill>
          <a:blip r:embed="rId4"/>
          <a:stretch>
            <a:fillRect/>
          </a:stretch>
        </p:blipFill>
        <p:spPr>
          <a:xfrm>
            <a:off x="3814425" y="1986801"/>
            <a:ext cx="2281575" cy="2710932"/>
          </a:xfrm>
          <a:prstGeom prst="rect">
            <a:avLst/>
          </a:prstGeom>
        </p:spPr>
      </p:pic>
      <p:sp>
        <p:nvSpPr>
          <p:cNvPr id="16" name="Content Placeholder 2">
            <a:extLst>
              <a:ext uri="{FF2B5EF4-FFF2-40B4-BE49-F238E27FC236}">
                <a16:creationId xmlns:a16="http://schemas.microsoft.com/office/drawing/2014/main" id="{FBAFA15B-635E-4B1C-AC1E-066826B7AB68}"/>
              </a:ext>
            </a:extLst>
          </p:cNvPr>
          <p:cNvSpPr txBox="1">
            <a:spLocks/>
          </p:cNvSpPr>
          <p:nvPr/>
        </p:nvSpPr>
        <p:spPr>
          <a:xfrm>
            <a:off x="4142671" y="4804038"/>
            <a:ext cx="1625082" cy="5717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CA" dirty="0"/>
              <a:t>Low Risk</a:t>
            </a:r>
          </a:p>
        </p:txBody>
      </p:sp>
      <p:pic>
        <p:nvPicPr>
          <p:cNvPr id="17" name="Picture 18">
            <a:extLst>
              <a:ext uri="{FF2B5EF4-FFF2-40B4-BE49-F238E27FC236}">
                <a16:creationId xmlns:a16="http://schemas.microsoft.com/office/drawing/2014/main" id="{FDECB138-6A40-4762-893B-9F25CCDD302F}"/>
              </a:ext>
            </a:extLst>
          </p:cNvPr>
          <p:cNvPicPr>
            <a:picLocks noChangeAspect="1"/>
          </p:cNvPicPr>
          <p:nvPr/>
        </p:nvPicPr>
        <p:blipFill>
          <a:blip r:embed="rId5"/>
          <a:stretch>
            <a:fillRect/>
          </a:stretch>
        </p:blipFill>
        <p:spPr>
          <a:xfrm>
            <a:off x="6010638" y="2071163"/>
            <a:ext cx="2290916" cy="2694038"/>
          </a:xfrm>
          <a:prstGeom prst="rect">
            <a:avLst/>
          </a:prstGeom>
        </p:spPr>
      </p:pic>
      <p:pic>
        <p:nvPicPr>
          <p:cNvPr id="18" name="Picture 20">
            <a:extLst>
              <a:ext uri="{FF2B5EF4-FFF2-40B4-BE49-F238E27FC236}">
                <a16:creationId xmlns:a16="http://schemas.microsoft.com/office/drawing/2014/main" id="{8B009276-4B38-41C2-BE05-F3B16F8329A9}"/>
              </a:ext>
            </a:extLst>
          </p:cNvPr>
          <p:cNvPicPr>
            <a:picLocks noChangeAspect="1"/>
          </p:cNvPicPr>
          <p:nvPr/>
        </p:nvPicPr>
        <p:blipFill>
          <a:blip r:embed="rId6"/>
          <a:stretch>
            <a:fillRect/>
          </a:stretch>
        </p:blipFill>
        <p:spPr>
          <a:xfrm>
            <a:off x="8292212" y="2108034"/>
            <a:ext cx="2322705" cy="2694038"/>
          </a:xfrm>
          <a:prstGeom prst="rect">
            <a:avLst/>
          </a:prstGeom>
        </p:spPr>
      </p:pic>
      <p:sp>
        <p:nvSpPr>
          <p:cNvPr id="19" name="Content Placeholder 2">
            <a:extLst>
              <a:ext uri="{FF2B5EF4-FFF2-40B4-BE49-F238E27FC236}">
                <a16:creationId xmlns:a16="http://schemas.microsoft.com/office/drawing/2014/main" id="{BD5266A3-B9E4-4209-9724-805E067F7CFB}"/>
              </a:ext>
            </a:extLst>
          </p:cNvPr>
          <p:cNvSpPr txBox="1">
            <a:spLocks/>
          </p:cNvSpPr>
          <p:nvPr/>
        </p:nvSpPr>
        <p:spPr>
          <a:xfrm>
            <a:off x="5846344" y="4804038"/>
            <a:ext cx="2504741" cy="5717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CA" dirty="0"/>
              <a:t>Medium Risk</a:t>
            </a:r>
          </a:p>
        </p:txBody>
      </p:sp>
      <p:sp>
        <p:nvSpPr>
          <p:cNvPr id="20" name="Content Placeholder 2">
            <a:extLst>
              <a:ext uri="{FF2B5EF4-FFF2-40B4-BE49-F238E27FC236}">
                <a16:creationId xmlns:a16="http://schemas.microsoft.com/office/drawing/2014/main" id="{66303D43-52CF-4AD1-9413-E283B84E0EDD}"/>
              </a:ext>
            </a:extLst>
          </p:cNvPr>
          <p:cNvSpPr txBox="1">
            <a:spLocks/>
          </p:cNvSpPr>
          <p:nvPr/>
        </p:nvSpPr>
        <p:spPr>
          <a:xfrm>
            <a:off x="8641023" y="4804038"/>
            <a:ext cx="1625082" cy="5717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CA" dirty="0"/>
              <a:t>High Risk</a:t>
            </a:r>
          </a:p>
        </p:txBody>
      </p:sp>
    </p:spTree>
    <p:extLst>
      <p:ext uri="{BB962C8B-B14F-4D97-AF65-F5344CB8AC3E}">
        <p14:creationId xmlns:p14="http://schemas.microsoft.com/office/powerpoint/2010/main" val="778648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63D94-6A0A-E916-AA06-44491A8CE80C}"/>
              </a:ext>
            </a:extLst>
          </p:cNvPr>
          <p:cNvSpPr>
            <a:spLocks noGrp="1"/>
          </p:cNvSpPr>
          <p:nvPr>
            <p:ph type="ctrTitle"/>
          </p:nvPr>
        </p:nvSpPr>
        <p:spPr>
          <a:xfrm>
            <a:off x="7372227" y="2271873"/>
            <a:ext cx="4326614" cy="1754048"/>
          </a:xfrm>
        </p:spPr>
        <p:txBody>
          <a:bodyPr>
            <a:normAutofit/>
          </a:bodyPr>
          <a:lstStyle/>
          <a:p>
            <a:r>
              <a:rPr lang="en-US" sz="6000" dirty="0">
                <a:effectLst>
                  <a:glow rad="38100">
                    <a:prstClr val="white">
                      <a:alpha val="40000"/>
                    </a:prstClr>
                  </a:glow>
                  <a:outerShdw blurRad="76200" dist="38100" algn="ctr" rotWithShape="0">
                    <a:srgbClr val="44546A">
                      <a:lumMod val="60000"/>
                      <a:lumOff val="40000"/>
                      <a:alpha val="89000"/>
                    </a:srgbClr>
                  </a:outerShdw>
                </a:effectLst>
                <a:latin typeface="Arial"/>
                <a:cs typeface="Calibri Light"/>
              </a:rPr>
              <a:t>Thanks</a:t>
            </a:r>
          </a:p>
        </p:txBody>
      </p:sp>
    </p:spTree>
    <p:extLst>
      <p:ext uri="{BB962C8B-B14F-4D97-AF65-F5344CB8AC3E}">
        <p14:creationId xmlns:p14="http://schemas.microsoft.com/office/powerpoint/2010/main" val="114225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DC9462B-C3C6-4D5B-B1DA-B324B83E3B30}"/>
              </a:ext>
            </a:extLst>
          </p:cNvPr>
          <p:cNvSpPr>
            <a:spLocks noGrp="1"/>
          </p:cNvSpPr>
          <p:nvPr>
            <p:ph type="title"/>
          </p:nvPr>
        </p:nvSpPr>
        <p:spPr/>
        <p:txBody>
          <a:bodyPr>
            <a:normAutofit fontScale="90000"/>
          </a:bodyPr>
          <a:lstStyle/>
          <a:p>
            <a:r>
              <a:rPr lang="en-US" dirty="0"/>
              <a:t>Structural MRI in the Diagnosis of AD</a:t>
            </a:r>
            <a:endParaRPr lang="en-CA" dirty="0"/>
          </a:p>
        </p:txBody>
      </p:sp>
      <p:sp>
        <p:nvSpPr>
          <p:cNvPr id="17" name="Content Placeholder 16">
            <a:extLst>
              <a:ext uri="{FF2B5EF4-FFF2-40B4-BE49-F238E27FC236}">
                <a16:creationId xmlns:a16="http://schemas.microsoft.com/office/drawing/2014/main" id="{AFFEAA24-C98D-44F4-BD57-8BE21B633C68}"/>
              </a:ext>
            </a:extLst>
          </p:cNvPr>
          <p:cNvSpPr>
            <a:spLocks noGrp="1"/>
          </p:cNvSpPr>
          <p:nvPr>
            <p:ph idx="1"/>
          </p:nvPr>
        </p:nvSpPr>
        <p:spPr>
          <a:xfrm>
            <a:off x="4789299" y="3857624"/>
            <a:ext cx="6728202" cy="2746375"/>
          </a:xfrm>
        </p:spPr>
        <p:txBody>
          <a:bodyPr>
            <a:normAutofit lnSpcReduction="10000"/>
          </a:bodyPr>
          <a:lstStyle/>
          <a:p>
            <a:r>
              <a:rPr lang="en-US" sz="2400" b="1" dirty="0">
                <a:solidFill>
                  <a:srgbClr val="1C1C2C"/>
                </a:solidFill>
                <a:effectLst>
                  <a:glow rad="38100">
                    <a:schemeClr val="accent1">
                      <a:lumMod val="40000"/>
                      <a:lumOff val="60000"/>
                      <a:alpha val="40000"/>
                    </a:schemeClr>
                  </a:glow>
                  <a:outerShdw blurRad="76200" dist="38100" algn="ctr" rotWithShape="0">
                    <a:schemeClr val="accent1">
                      <a:lumMod val="40000"/>
                      <a:lumOff val="60000"/>
                      <a:alpha val="41000"/>
                    </a:schemeClr>
                  </a:outerShdw>
                </a:effectLst>
                <a:latin typeface="Arial" panose="020B0604020202020204" pitchFamily="34" charset="0"/>
                <a:cs typeface="Arial" panose="020B0604020202020204" pitchFamily="34" charset="0"/>
              </a:rPr>
              <a:t>Structural MRI </a:t>
            </a:r>
            <a:r>
              <a:rPr lang="en-US" sz="2400" dirty="0">
                <a:solidFill>
                  <a:srgbClr val="1C1C2C"/>
                </a:solidFill>
                <a:effectLst>
                  <a:glow rad="38100">
                    <a:schemeClr val="accent1">
                      <a:lumMod val="40000"/>
                      <a:lumOff val="60000"/>
                      <a:alpha val="40000"/>
                    </a:schemeClr>
                  </a:glow>
                  <a:outerShdw blurRad="76200" dist="38100" algn="ctr" rotWithShape="0">
                    <a:schemeClr val="accent1">
                      <a:lumMod val="40000"/>
                      <a:lumOff val="60000"/>
                      <a:alpha val="41000"/>
                    </a:schemeClr>
                  </a:outerShdw>
                </a:effectLst>
                <a:latin typeface="Arial" panose="020B0604020202020204" pitchFamily="34" charset="0"/>
                <a:cs typeface="Arial" panose="020B0604020202020204" pitchFamily="34" charset="0"/>
              </a:rPr>
              <a:t>can detect cortical thickness reduction in specific brain areas</a:t>
            </a:r>
          </a:p>
          <a:p>
            <a:r>
              <a:rPr lang="en-US" sz="2400" dirty="0">
                <a:solidFill>
                  <a:srgbClr val="1C1C2C"/>
                </a:solidFill>
                <a:effectLst>
                  <a:glow rad="38100">
                    <a:schemeClr val="accent1">
                      <a:lumMod val="40000"/>
                      <a:lumOff val="60000"/>
                      <a:alpha val="40000"/>
                    </a:schemeClr>
                  </a:glow>
                  <a:outerShdw blurRad="76200" dist="38100" algn="ctr" rotWithShape="0">
                    <a:schemeClr val="accent1">
                      <a:lumMod val="40000"/>
                      <a:lumOff val="60000"/>
                      <a:alpha val="41000"/>
                    </a:schemeClr>
                  </a:outerShdw>
                </a:effectLst>
                <a:latin typeface="Arial" panose="020B0604020202020204" pitchFamily="34" charset="0"/>
                <a:cs typeface="Arial" panose="020B0604020202020204" pitchFamily="34" charset="0"/>
              </a:rPr>
              <a:t>MRI is </a:t>
            </a:r>
            <a:r>
              <a:rPr lang="en-US" sz="2400" b="1" dirty="0">
                <a:solidFill>
                  <a:srgbClr val="1C1C2C"/>
                </a:solidFill>
                <a:effectLst>
                  <a:glow rad="38100">
                    <a:schemeClr val="accent1">
                      <a:lumMod val="40000"/>
                      <a:lumOff val="60000"/>
                      <a:alpha val="40000"/>
                    </a:schemeClr>
                  </a:glow>
                  <a:outerShdw blurRad="76200" dist="38100" algn="ctr" rotWithShape="0">
                    <a:schemeClr val="accent1">
                      <a:lumMod val="40000"/>
                      <a:lumOff val="60000"/>
                      <a:alpha val="41000"/>
                    </a:schemeClr>
                  </a:outerShdw>
                </a:effectLst>
                <a:latin typeface="Arial" panose="020B0604020202020204" pitchFamily="34" charset="0"/>
                <a:cs typeface="Arial" panose="020B0604020202020204" pitchFamily="34" charset="0"/>
              </a:rPr>
              <a:t>safe</a:t>
            </a:r>
            <a:r>
              <a:rPr lang="en-US" sz="2400" dirty="0">
                <a:solidFill>
                  <a:srgbClr val="1C1C2C"/>
                </a:solidFill>
                <a:effectLst>
                  <a:glow rad="38100">
                    <a:schemeClr val="accent1">
                      <a:lumMod val="40000"/>
                      <a:lumOff val="60000"/>
                      <a:alpha val="40000"/>
                    </a:schemeClr>
                  </a:glow>
                  <a:outerShdw blurRad="76200" dist="38100" algn="ctr" rotWithShape="0">
                    <a:schemeClr val="accent1">
                      <a:lumMod val="40000"/>
                      <a:lumOff val="60000"/>
                      <a:alpha val="41000"/>
                    </a:schemeClr>
                  </a:outerShdw>
                </a:effectLst>
                <a:latin typeface="Arial" panose="020B0604020202020204" pitchFamily="34" charset="0"/>
                <a:cs typeface="Arial" panose="020B0604020202020204" pitchFamily="34" charset="0"/>
              </a:rPr>
              <a:t>: </a:t>
            </a:r>
            <a:endParaRPr lang="en-US" dirty="0">
              <a:solidFill>
                <a:srgbClr val="1C1C2C"/>
              </a:solidFill>
              <a:effectLst>
                <a:glow rad="38100">
                  <a:schemeClr val="accent1">
                    <a:lumMod val="40000"/>
                    <a:lumOff val="60000"/>
                    <a:alpha val="40000"/>
                  </a:schemeClr>
                </a:glow>
                <a:outerShdw blurRad="76200" dist="38100" algn="ctr" rotWithShape="0">
                  <a:schemeClr val="accent1">
                    <a:lumMod val="40000"/>
                    <a:lumOff val="60000"/>
                    <a:alpha val="41000"/>
                  </a:schemeClr>
                </a:outerShdw>
              </a:effectLst>
              <a:latin typeface="Arial" panose="020B0604020202020204" pitchFamily="34" charset="0"/>
              <a:cs typeface="Arial" panose="020B0604020202020204" pitchFamily="34" charset="0"/>
            </a:endParaRPr>
          </a:p>
          <a:p>
            <a:pPr lvl="1"/>
            <a:r>
              <a:rPr lang="en-US" dirty="0">
                <a:solidFill>
                  <a:srgbClr val="1C1C2C"/>
                </a:solidFill>
                <a:effectLst>
                  <a:glow rad="38100">
                    <a:schemeClr val="accent1">
                      <a:lumMod val="40000"/>
                      <a:lumOff val="60000"/>
                      <a:alpha val="40000"/>
                    </a:schemeClr>
                  </a:glow>
                  <a:outerShdw blurRad="76200" dist="38100" algn="ctr" rotWithShape="0">
                    <a:schemeClr val="accent1">
                      <a:lumMod val="40000"/>
                      <a:lumOff val="60000"/>
                      <a:alpha val="41000"/>
                    </a:schemeClr>
                  </a:outerShdw>
                </a:effectLst>
                <a:latin typeface="Arial" panose="020B0604020202020204" pitchFamily="34" charset="0"/>
                <a:cs typeface="Arial" panose="020B0604020202020204" pitchFamily="34" charset="0"/>
              </a:rPr>
              <a:t>No ionizing radiation – does not cause cancer</a:t>
            </a:r>
          </a:p>
          <a:p>
            <a:r>
              <a:rPr lang="en-US" sz="2400" dirty="0">
                <a:solidFill>
                  <a:srgbClr val="1C1C2C"/>
                </a:solidFill>
                <a:effectLst>
                  <a:glow rad="38100">
                    <a:schemeClr val="accent1">
                      <a:lumMod val="40000"/>
                      <a:lumOff val="60000"/>
                      <a:alpha val="40000"/>
                    </a:schemeClr>
                  </a:glow>
                  <a:outerShdw blurRad="76200" dist="38100" algn="ctr" rotWithShape="0">
                    <a:schemeClr val="accent1">
                      <a:lumMod val="40000"/>
                      <a:lumOff val="60000"/>
                      <a:alpha val="41000"/>
                    </a:schemeClr>
                  </a:outerShdw>
                </a:effectLst>
                <a:latin typeface="Arial" panose="020B0604020202020204" pitchFamily="34" charset="0"/>
                <a:cs typeface="Arial" panose="020B0604020202020204" pitchFamily="34" charset="0"/>
              </a:rPr>
              <a:t>Earliest changes identifiable using MRI</a:t>
            </a:r>
          </a:p>
          <a:p>
            <a:pPr lvl="1"/>
            <a:r>
              <a:rPr lang="en-US" dirty="0">
                <a:solidFill>
                  <a:srgbClr val="1C1C2C"/>
                </a:solidFill>
                <a:effectLst>
                  <a:glow rad="38100">
                    <a:schemeClr val="accent1">
                      <a:lumMod val="40000"/>
                      <a:lumOff val="60000"/>
                      <a:alpha val="40000"/>
                    </a:schemeClr>
                  </a:glow>
                  <a:outerShdw blurRad="76200" dist="38100" algn="ctr" rotWithShape="0">
                    <a:schemeClr val="accent1">
                      <a:lumMod val="40000"/>
                      <a:lumOff val="60000"/>
                      <a:alpha val="41000"/>
                    </a:schemeClr>
                  </a:outerShdw>
                </a:effectLst>
                <a:latin typeface="Arial" panose="020B0604020202020204" pitchFamily="34" charset="0"/>
                <a:cs typeface="Arial" panose="020B0604020202020204" pitchFamily="34" charset="0"/>
              </a:rPr>
              <a:t>Medial temporal lobe structures</a:t>
            </a:r>
          </a:p>
          <a:p>
            <a:pPr lvl="1"/>
            <a:endParaRPr lang="en-US" dirty="0">
              <a:solidFill>
                <a:srgbClr val="1C1C2C"/>
              </a:solidFill>
              <a:effectLst>
                <a:glow rad="38100">
                  <a:schemeClr val="accent1">
                    <a:lumMod val="40000"/>
                    <a:lumOff val="60000"/>
                    <a:alpha val="40000"/>
                  </a:schemeClr>
                </a:glow>
                <a:outerShdw blurRad="76200" dist="38100" algn="ctr" rotWithShape="0">
                  <a:schemeClr val="accent1">
                    <a:lumMod val="40000"/>
                    <a:lumOff val="60000"/>
                    <a:alpha val="41000"/>
                  </a:schemeClr>
                </a:outerShdw>
              </a:effectLst>
            </a:endParaRPr>
          </a:p>
          <a:p>
            <a:endParaRPr lang="en-CA" dirty="0">
              <a:solidFill>
                <a:srgbClr val="1C1C2C"/>
              </a:solidFill>
              <a:effectLst>
                <a:glow rad="38100">
                  <a:schemeClr val="accent1">
                    <a:lumMod val="40000"/>
                    <a:lumOff val="60000"/>
                    <a:alpha val="40000"/>
                  </a:schemeClr>
                </a:glow>
                <a:outerShdw blurRad="76200" dist="38100" algn="ctr" rotWithShape="0">
                  <a:schemeClr val="accent1">
                    <a:lumMod val="40000"/>
                    <a:lumOff val="60000"/>
                    <a:alpha val="41000"/>
                  </a:schemeClr>
                </a:outerShdw>
              </a:effectLst>
            </a:endParaRPr>
          </a:p>
        </p:txBody>
      </p:sp>
      <p:pic>
        <p:nvPicPr>
          <p:cNvPr id="20" name="Picture 19">
            <a:extLst>
              <a:ext uri="{FF2B5EF4-FFF2-40B4-BE49-F238E27FC236}">
                <a16:creationId xmlns:a16="http://schemas.microsoft.com/office/drawing/2014/main" id="{003A945A-EA33-456D-808E-2117AF3A42F0}"/>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5905675" y="749940"/>
            <a:ext cx="3456913" cy="2865803"/>
          </a:xfrm>
          <a:prstGeom prst="rect">
            <a:avLst/>
          </a:prstGeom>
        </p:spPr>
      </p:pic>
      <p:cxnSp>
        <p:nvCxnSpPr>
          <p:cNvPr id="23" name="Straight Arrow Connector 22">
            <a:extLst>
              <a:ext uri="{FF2B5EF4-FFF2-40B4-BE49-F238E27FC236}">
                <a16:creationId xmlns:a16="http://schemas.microsoft.com/office/drawing/2014/main" id="{32B15DF7-8D1C-4F70-A0ED-6E1A0E9BF9D8}"/>
              </a:ext>
            </a:extLst>
          </p:cNvPr>
          <p:cNvCxnSpPr/>
          <p:nvPr/>
        </p:nvCxnSpPr>
        <p:spPr>
          <a:xfrm>
            <a:off x="5556569" y="3111591"/>
            <a:ext cx="920979" cy="0"/>
          </a:xfrm>
          <a:prstGeom prst="straightConnector1">
            <a:avLst/>
          </a:prstGeom>
          <a:ln w="38100" cap="flat" cmpd="sng" algn="ctr">
            <a:solidFill>
              <a:srgbClr val="12203A"/>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Straight Arrow Connector 23">
            <a:extLst>
              <a:ext uri="{FF2B5EF4-FFF2-40B4-BE49-F238E27FC236}">
                <a16:creationId xmlns:a16="http://schemas.microsoft.com/office/drawing/2014/main" id="{2DDE6DC8-E4D3-4DCF-B4A5-12E90DE418C3}"/>
              </a:ext>
            </a:extLst>
          </p:cNvPr>
          <p:cNvCxnSpPr/>
          <p:nvPr/>
        </p:nvCxnSpPr>
        <p:spPr>
          <a:xfrm>
            <a:off x="5556569" y="3369794"/>
            <a:ext cx="920979" cy="0"/>
          </a:xfrm>
          <a:prstGeom prst="straightConnector1">
            <a:avLst/>
          </a:prstGeom>
          <a:ln w="38100" cap="flat" cmpd="sng" algn="ctr">
            <a:solidFill>
              <a:srgbClr val="12203A"/>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FCD2165B-182B-4A0B-BD90-EA3541EEF80C}"/>
              </a:ext>
            </a:extLst>
          </p:cNvPr>
          <p:cNvCxnSpPr>
            <a:cxnSpLocks/>
          </p:cNvCxnSpPr>
          <p:nvPr/>
        </p:nvCxnSpPr>
        <p:spPr>
          <a:xfrm flipH="1">
            <a:off x="9192239" y="3417488"/>
            <a:ext cx="988957" cy="0"/>
          </a:xfrm>
          <a:prstGeom prst="straightConnector1">
            <a:avLst/>
          </a:prstGeom>
          <a:ln w="38100" cap="flat" cmpd="sng" algn="ctr">
            <a:solidFill>
              <a:srgbClr val="12203A"/>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Straight Arrow Connector 26">
            <a:extLst>
              <a:ext uri="{FF2B5EF4-FFF2-40B4-BE49-F238E27FC236}">
                <a16:creationId xmlns:a16="http://schemas.microsoft.com/office/drawing/2014/main" id="{C6BBC2D3-09AE-4C29-B1CE-98F7770F254B}"/>
              </a:ext>
            </a:extLst>
          </p:cNvPr>
          <p:cNvCxnSpPr>
            <a:cxnSpLocks/>
          </p:cNvCxnSpPr>
          <p:nvPr/>
        </p:nvCxnSpPr>
        <p:spPr>
          <a:xfrm flipH="1">
            <a:off x="9192239" y="3128037"/>
            <a:ext cx="988957" cy="0"/>
          </a:xfrm>
          <a:prstGeom prst="straightConnector1">
            <a:avLst/>
          </a:prstGeom>
          <a:ln w="38100" cap="flat" cmpd="sng" algn="ctr">
            <a:solidFill>
              <a:srgbClr val="12203A"/>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979007181"/>
      </p:ext>
    </p:extLst>
  </p:cSld>
  <p:clrMapOvr>
    <a:masterClrMapping/>
  </p:clrMapOvr>
  <p:transition spd="slow">
    <p:pu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792ABF-FDCA-442F-8B7C-D60C1790CC9F}"/>
              </a:ext>
            </a:extLst>
          </p:cNvPr>
          <p:cNvSpPr>
            <a:spLocks noGrp="1"/>
          </p:cNvSpPr>
          <p:nvPr>
            <p:ph type="title"/>
          </p:nvPr>
        </p:nvSpPr>
        <p:spPr/>
        <p:txBody>
          <a:bodyPr>
            <a:normAutofit/>
          </a:bodyPr>
          <a:lstStyle/>
          <a:p>
            <a:r>
              <a:rPr lang="en-CA" sz="4000">
                <a:effectLst>
                  <a:glow rad="38100">
                    <a:prstClr val="white">
                      <a:alpha val="40000"/>
                    </a:prstClr>
                  </a:glow>
                  <a:outerShdw blurRad="76200" dist="38100" algn="ctr" rotWithShape="0">
                    <a:srgbClr val="4472C4">
                      <a:lumMod val="20000"/>
                      <a:lumOff val="80000"/>
                      <a:alpha val="99000"/>
                    </a:srgbClr>
                  </a:outerShdw>
                </a:effectLst>
                <a:latin typeface="Arial"/>
                <a:ea typeface="+mj-lt"/>
                <a:cs typeface="+mj-lt"/>
              </a:rPr>
              <a:t>Rating Scales Used by Radiologists in Clinical Practice</a:t>
            </a:r>
            <a:endParaRPr lang="en-US" sz="4000">
              <a:latin typeface="Arial"/>
            </a:endParaRPr>
          </a:p>
        </p:txBody>
      </p:sp>
      <p:sp>
        <p:nvSpPr>
          <p:cNvPr id="5" name="Text Placeholder 4">
            <a:extLst>
              <a:ext uri="{FF2B5EF4-FFF2-40B4-BE49-F238E27FC236}">
                <a16:creationId xmlns:a16="http://schemas.microsoft.com/office/drawing/2014/main" id="{9C6F32FB-4ED5-47DE-97FB-2D7F27089F88}"/>
              </a:ext>
            </a:extLst>
          </p:cNvPr>
          <p:cNvSpPr>
            <a:spLocks noGrp="1"/>
          </p:cNvSpPr>
          <p:nvPr>
            <p:ph idx="1"/>
          </p:nvPr>
        </p:nvSpPr>
        <p:spPr>
          <a:xfrm>
            <a:off x="838200" y="1825625"/>
            <a:ext cx="4269740" cy="3874650"/>
          </a:xfrm>
        </p:spPr>
        <p:txBody>
          <a:bodyPr vert="horz" lIns="91440" tIns="45720" rIns="91440" bIns="45720" rtlCol="0" anchor="t">
            <a:normAutofit/>
          </a:bodyPr>
          <a:lstStyle/>
          <a:p>
            <a:r>
              <a:rPr lang="en-CA" sz="180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mn-lt"/>
                <a:cs typeface="+mn-lt"/>
              </a:rPr>
              <a:t>Visual rating scales are often used by radiologists to assess the severity of atrophy</a:t>
            </a:r>
            <a:endParaRPr lang="en-CA" sz="180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cs typeface="Calibri" panose="020F0502020204030204"/>
            </a:endParaRPr>
          </a:p>
          <a:p>
            <a:pPr lvl="1">
              <a:buFont typeface="Calibri" panose="05000000000000000000" pitchFamily="2" charset="2"/>
              <a:buChar char="-"/>
            </a:pPr>
            <a:r>
              <a:rPr lang="en-CA" sz="1800" err="1">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mn-lt"/>
                <a:cs typeface="+mn-lt"/>
              </a:rPr>
              <a:t>Scheltens</a:t>
            </a:r>
            <a:r>
              <a:rPr lang="en-CA" sz="180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mn-lt"/>
                <a:cs typeface="+mn-lt"/>
              </a:rPr>
              <a:t> scale for Medial Temporal Atrophy (MTA) </a:t>
            </a:r>
          </a:p>
          <a:p>
            <a:pPr lvl="1">
              <a:buFont typeface="Calibri" panose="05000000000000000000" pitchFamily="2" charset="2"/>
              <a:buChar char="-"/>
            </a:pPr>
            <a:r>
              <a:rPr lang="en-CA" sz="140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mn-lt"/>
                <a:cs typeface="+mn-lt"/>
              </a:rPr>
              <a:t>Koedam scale for Posterior Atrophy (PA) </a:t>
            </a:r>
          </a:p>
          <a:p>
            <a:pPr lvl="1">
              <a:buFont typeface="Calibri" panose="05000000000000000000" pitchFamily="2" charset="2"/>
              <a:buChar char="-"/>
            </a:pPr>
            <a:r>
              <a:rPr lang="en-CA" sz="140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mn-lt"/>
                <a:cs typeface="+mn-lt"/>
              </a:rPr>
              <a:t>Pasquier scale for Frontal Atrophy (FA)</a:t>
            </a:r>
            <a:endParaRPr lang="en-CA" sz="140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cs typeface="Calibri" panose="020F0502020204030204"/>
            </a:endParaRPr>
          </a:p>
        </p:txBody>
      </p:sp>
      <p:pic>
        <p:nvPicPr>
          <p:cNvPr id="3" name="Picture 10" descr="Table&#10;&#10;Description automatically generated">
            <a:extLst>
              <a:ext uri="{FF2B5EF4-FFF2-40B4-BE49-F238E27FC236}">
                <a16:creationId xmlns:a16="http://schemas.microsoft.com/office/drawing/2014/main" id="{658E5D9A-AD9D-CBE9-346E-ADA45FD0AE80}"/>
              </a:ext>
            </a:extLst>
          </p:cNvPr>
          <p:cNvPicPr>
            <a:picLocks noChangeAspect="1"/>
          </p:cNvPicPr>
          <p:nvPr/>
        </p:nvPicPr>
        <p:blipFill>
          <a:blip r:embed="rId3"/>
          <a:stretch>
            <a:fillRect/>
          </a:stretch>
        </p:blipFill>
        <p:spPr>
          <a:xfrm>
            <a:off x="1029286" y="4014681"/>
            <a:ext cx="3963963" cy="1714075"/>
          </a:xfrm>
          <a:prstGeom prst="rect">
            <a:avLst/>
          </a:prstGeom>
        </p:spPr>
      </p:pic>
      <p:pic>
        <p:nvPicPr>
          <p:cNvPr id="11" name="Picture 11">
            <a:extLst>
              <a:ext uri="{FF2B5EF4-FFF2-40B4-BE49-F238E27FC236}">
                <a16:creationId xmlns:a16="http://schemas.microsoft.com/office/drawing/2014/main" id="{448C1FC2-9D79-8896-D006-6B0A531D6846}"/>
              </a:ext>
            </a:extLst>
          </p:cNvPr>
          <p:cNvPicPr>
            <a:picLocks noChangeAspect="1"/>
          </p:cNvPicPr>
          <p:nvPr/>
        </p:nvPicPr>
        <p:blipFill>
          <a:blip r:embed="rId4"/>
          <a:stretch>
            <a:fillRect/>
          </a:stretch>
        </p:blipFill>
        <p:spPr>
          <a:xfrm>
            <a:off x="6014720" y="1826370"/>
            <a:ext cx="5140960" cy="3103659"/>
          </a:xfrm>
          <a:prstGeom prst="rect">
            <a:avLst/>
          </a:prstGeom>
        </p:spPr>
      </p:pic>
      <p:sp>
        <p:nvSpPr>
          <p:cNvPr id="14" name="TextBox 1">
            <a:extLst>
              <a:ext uri="{FF2B5EF4-FFF2-40B4-BE49-F238E27FC236}">
                <a16:creationId xmlns:a16="http://schemas.microsoft.com/office/drawing/2014/main" id="{9D4ABADC-D58E-47BA-D6F6-4EC4392E3B5B}"/>
              </a:ext>
            </a:extLst>
          </p:cNvPr>
          <p:cNvSpPr txBox="1"/>
          <p:nvPr/>
        </p:nvSpPr>
        <p:spPr>
          <a:xfrm>
            <a:off x="5979551" y="4962769"/>
            <a:ext cx="5943599" cy="56938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i="1">
                <a:solidFill>
                  <a:schemeClr val="bg1"/>
                </a:solidFill>
                <a:latin typeface="Arial"/>
                <a:cs typeface="Arial"/>
              </a:rPr>
              <a:t>AD leads to decreased hippocampal volume, shrinkage of the cerebral cortex, and ventricle enlargement. </a:t>
            </a:r>
            <a:endParaRPr lang="en-US" sz="1000">
              <a:solidFill>
                <a:schemeClr val="bg1"/>
              </a:solidFill>
              <a:latin typeface="Arial"/>
              <a:cs typeface="Calibri"/>
            </a:endParaRPr>
          </a:p>
          <a:p>
            <a:r>
              <a:rPr lang="en-US" sz="1000" i="1">
                <a:solidFill>
                  <a:schemeClr val="bg1"/>
                </a:solidFill>
                <a:latin typeface="Arial"/>
                <a:cs typeface="Arial"/>
              </a:rPr>
              <a:t>MTA = 0: no atrophy in medial temporal lobe; MTA = 4: severe volume loss of hippocampus</a:t>
            </a:r>
            <a:r>
              <a:rPr lang="en-US" sz="1100" i="1">
                <a:latin typeface="Arial"/>
                <a:cs typeface="Arial"/>
              </a:rPr>
              <a:t>.</a:t>
            </a:r>
            <a:endParaRPr lang="en-US" sz="1100">
              <a:cs typeface="Calibri"/>
            </a:endParaRPr>
          </a:p>
        </p:txBody>
      </p:sp>
      <p:sp>
        <p:nvSpPr>
          <p:cNvPr id="15" name="Oval 14">
            <a:extLst>
              <a:ext uri="{FF2B5EF4-FFF2-40B4-BE49-F238E27FC236}">
                <a16:creationId xmlns:a16="http://schemas.microsoft.com/office/drawing/2014/main" id="{44D3905A-94AD-DF7A-4D15-F7426C1D1F99}"/>
              </a:ext>
            </a:extLst>
          </p:cNvPr>
          <p:cNvSpPr/>
          <p:nvPr/>
        </p:nvSpPr>
        <p:spPr>
          <a:xfrm>
            <a:off x="8351520" y="2235200"/>
            <a:ext cx="426720" cy="38608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1A48C6F-459C-89E1-5F71-6B504C0C599B}"/>
              </a:ext>
            </a:extLst>
          </p:cNvPr>
          <p:cNvSpPr/>
          <p:nvPr/>
        </p:nvSpPr>
        <p:spPr>
          <a:xfrm>
            <a:off x="8199120" y="2621280"/>
            <a:ext cx="304800" cy="29464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FC2A877-8372-CCE2-1AD0-59423C4630F6}"/>
              </a:ext>
            </a:extLst>
          </p:cNvPr>
          <p:cNvSpPr/>
          <p:nvPr/>
        </p:nvSpPr>
        <p:spPr>
          <a:xfrm>
            <a:off x="8646159" y="2621279"/>
            <a:ext cx="304800" cy="29464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B00FF5E-5C19-59A0-3CB1-028349AF838F}"/>
              </a:ext>
            </a:extLst>
          </p:cNvPr>
          <p:cNvSpPr/>
          <p:nvPr/>
        </p:nvSpPr>
        <p:spPr>
          <a:xfrm>
            <a:off x="10088880" y="2204720"/>
            <a:ext cx="487680" cy="44704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C077BCA-6D12-4FF7-4DAB-E915DA019FAB}"/>
              </a:ext>
            </a:extLst>
          </p:cNvPr>
          <p:cNvSpPr/>
          <p:nvPr/>
        </p:nvSpPr>
        <p:spPr>
          <a:xfrm>
            <a:off x="9936479" y="2651759"/>
            <a:ext cx="304800" cy="29464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948B2C3-DB40-C2B0-CD62-73C712B431FE}"/>
              </a:ext>
            </a:extLst>
          </p:cNvPr>
          <p:cNvSpPr/>
          <p:nvPr/>
        </p:nvSpPr>
        <p:spPr>
          <a:xfrm>
            <a:off x="10383518" y="2651758"/>
            <a:ext cx="304800" cy="29464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594F86D-9037-C0F6-BB99-847BB40B10B3}"/>
              </a:ext>
            </a:extLst>
          </p:cNvPr>
          <p:cNvSpPr/>
          <p:nvPr/>
        </p:nvSpPr>
        <p:spPr>
          <a:xfrm>
            <a:off x="7294880" y="3789679"/>
            <a:ext cx="629920" cy="57912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3DC4D95-9159-5777-D9DC-FCF060D7108C}"/>
              </a:ext>
            </a:extLst>
          </p:cNvPr>
          <p:cNvSpPr/>
          <p:nvPr/>
        </p:nvSpPr>
        <p:spPr>
          <a:xfrm>
            <a:off x="9154160" y="3759198"/>
            <a:ext cx="508000" cy="51816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A1CA1BB-F7CF-89CE-C634-4F62D7FCA308}"/>
              </a:ext>
            </a:extLst>
          </p:cNvPr>
          <p:cNvSpPr/>
          <p:nvPr/>
        </p:nvSpPr>
        <p:spPr>
          <a:xfrm>
            <a:off x="7162799" y="4328159"/>
            <a:ext cx="365760" cy="35560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B212AC0-6500-A551-E269-56BD658106EE}"/>
              </a:ext>
            </a:extLst>
          </p:cNvPr>
          <p:cNvSpPr/>
          <p:nvPr/>
        </p:nvSpPr>
        <p:spPr>
          <a:xfrm>
            <a:off x="7741918" y="4328158"/>
            <a:ext cx="365760" cy="35560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41BF4C66-01B8-E777-89B9-FE66AA94D6FA}"/>
              </a:ext>
            </a:extLst>
          </p:cNvPr>
          <p:cNvSpPr/>
          <p:nvPr/>
        </p:nvSpPr>
        <p:spPr>
          <a:xfrm>
            <a:off x="8920477" y="4155437"/>
            <a:ext cx="365760" cy="35560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C8185BD-F196-CFCA-32C5-C7DE68E0F7B9}"/>
              </a:ext>
            </a:extLst>
          </p:cNvPr>
          <p:cNvSpPr/>
          <p:nvPr/>
        </p:nvSpPr>
        <p:spPr>
          <a:xfrm>
            <a:off x="9479277" y="4226557"/>
            <a:ext cx="365760" cy="35560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Placeholder 4">
            <a:extLst>
              <a:ext uri="{FF2B5EF4-FFF2-40B4-BE49-F238E27FC236}">
                <a16:creationId xmlns:a16="http://schemas.microsoft.com/office/drawing/2014/main" id="{9EB8956C-CA88-FDB2-3F5B-017548E8A07B}"/>
              </a:ext>
            </a:extLst>
          </p:cNvPr>
          <p:cNvSpPr txBox="1">
            <a:spLocks/>
          </p:cNvSpPr>
          <p:nvPr/>
        </p:nvSpPr>
        <p:spPr>
          <a:xfrm>
            <a:off x="5979160" y="5655945"/>
            <a:ext cx="4259580" cy="83681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160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mn-lt"/>
                <a:cs typeface="+mn-lt"/>
              </a:rPr>
              <a:t>&lt;75 years: ≥2 is abnormal </a:t>
            </a:r>
            <a:endParaRPr lang="en-CA" sz="160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cs typeface="Calibri" panose="020F0502020204030204"/>
            </a:endParaRPr>
          </a:p>
          <a:p>
            <a:r>
              <a:rPr lang="en-CA" sz="160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mn-lt"/>
                <a:cs typeface="+mn-lt"/>
              </a:rPr>
              <a:t>≥75 years: ≥3 is abnormal</a:t>
            </a:r>
            <a:endParaRPr lang="en-CA" sz="1600">
              <a:latin typeface="Arial"/>
            </a:endParaRPr>
          </a:p>
        </p:txBody>
      </p:sp>
    </p:spTree>
    <p:extLst>
      <p:ext uri="{BB962C8B-B14F-4D97-AF65-F5344CB8AC3E}">
        <p14:creationId xmlns:p14="http://schemas.microsoft.com/office/powerpoint/2010/main" val="20042166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7AFE2F5F-3600-D7FC-2963-4CA85F7F70DF}"/>
              </a:ext>
            </a:extLst>
          </p:cNvPr>
          <p:cNvSpPr/>
          <p:nvPr/>
        </p:nvSpPr>
        <p:spPr>
          <a:xfrm>
            <a:off x="3995993" y="1717205"/>
            <a:ext cx="2490933" cy="4357524"/>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AEB34727-9885-21DF-8ABF-938B32AE4BDE}"/>
              </a:ext>
            </a:extLst>
          </p:cNvPr>
          <p:cNvSpPr/>
          <p:nvPr/>
        </p:nvSpPr>
        <p:spPr>
          <a:xfrm>
            <a:off x="4086103" y="2148451"/>
            <a:ext cx="2291401" cy="186659"/>
          </a:xfrm>
          <a:prstGeom prst="rect">
            <a:avLst/>
          </a:prstGeom>
          <a:solidFill>
            <a:schemeClr val="accent2">
              <a:lumMod val="40000"/>
              <a:lumOff val="60000"/>
            </a:schemeClr>
          </a:solidFill>
          <a:ln>
            <a:solidFill>
              <a:schemeClr val="accent2">
                <a:lumMod val="40000"/>
                <a:lumOff val="60000"/>
              </a:schemeClr>
            </a:solid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8096">
              <a:spcAft>
                <a:spcPts val="600"/>
              </a:spcAft>
            </a:pPr>
            <a:r>
              <a:rPr lang="en-US" sz="1200" b="1">
                <a:solidFill>
                  <a:srgbClr val="000000"/>
                </a:solidFill>
                <a:cs typeface="Calibri"/>
              </a:rPr>
              <a:t>Conv2D</a:t>
            </a:r>
          </a:p>
        </p:txBody>
      </p:sp>
      <p:sp>
        <p:nvSpPr>
          <p:cNvPr id="13" name="Rectangle 12">
            <a:extLst>
              <a:ext uri="{FF2B5EF4-FFF2-40B4-BE49-F238E27FC236}">
                <a16:creationId xmlns:a16="http://schemas.microsoft.com/office/drawing/2014/main" id="{2D430AB4-0D55-7C13-4524-0B3165EA19C4}"/>
              </a:ext>
            </a:extLst>
          </p:cNvPr>
          <p:cNvSpPr/>
          <p:nvPr/>
        </p:nvSpPr>
        <p:spPr>
          <a:xfrm>
            <a:off x="4086103" y="2438094"/>
            <a:ext cx="2291401" cy="186659"/>
          </a:xfrm>
          <a:prstGeom prst="rect">
            <a:avLst/>
          </a:prstGeom>
          <a:solidFill>
            <a:schemeClr val="accent2">
              <a:lumMod val="40000"/>
              <a:lumOff val="60000"/>
            </a:schemeClr>
          </a:solidFill>
          <a:ln>
            <a:solidFill>
              <a:schemeClr val="accent2">
                <a:lumMod val="40000"/>
                <a:lumOff val="60000"/>
              </a:schemeClr>
            </a:solid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8096">
              <a:spcAft>
                <a:spcPts val="600"/>
              </a:spcAft>
            </a:pPr>
            <a:r>
              <a:rPr lang="en-US" sz="1200" b="1" err="1">
                <a:solidFill>
                  <a:srgbClr val="000000"/>
                </a:solidFill>
                <a:cs typeface="Calibri"/>
              </a:rPr>
              <a:t>MaxPooling</a:t>
            </a:r>
            <a:endParaRPr lang="en-US" sz="1200" b="1">
              <a:solidFill>
                <a:srgbClr val="000000"/>
              </a:solidFill>
              <a:cs typeface="Calibri"/>
            </a:endParaRPr>
          </a:p>
        </p:txBody>
      </p:sp>
      <p:sp>
        <p:nvSpPr>
          <p:cNvPr id="15" name="Rectangle 14">
            <a:extLst>
              <a:ext uri="{FF2B5EF4-FFF2-40B4-BE49-F238E27FC236}">
                <a16:creationId xmlns:a16="http://schemas.microsoft.com/office/drawing/2014/main" id="{B308F323-C6CE-18D9-7564-B20542F179FE}"/>
              </a:ext>
            </a:extLst>
          </p:cNvPr>
          <p:cNvSpPr/>
          <p:nvPr/>
        </p:nvSpPr>
        <p:spPr>
          <a:xfrm>
            <a:off x="4086103" y="2740610"/>
            <a:ext cx="2291401" cy="186659"/>
          </a:xfrm>
          <a:prstGeom prst="rect">
            <a:avLst/>
          </a:prstGeom>
          <a:solidFill>
            <a:schemeClr val="accent2">
              <a:lumMod val="40000"/>
              <a:lumOff val="60000"/>
            </a:schemeClr>
          </a:solidFill>
          <a:ln>
            <a:solidFill>
              <a:schemeClr val="accent2">
                <a:lumMod val="40000"/>
                <a:lumOff val="60000"/>
              </a:schemeClr>
            </a:solid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8096">
              <a:spcAft>
                <a:spcPts val="600"/>
              </a:spcAft>
            </a:pPr>
            <a:r>
              <a:rPr lang="en-US" sz="1200" b="1" err="1">
                <a:solidFill>
                  <a:srgbClr val="000000"/>
                </a:solidFill>
                <a:cs typeface="Calibri"/>
              </a:rPr>
              <a:t>BatchNormalization</a:t>
            </a:r>
          </a:p>
        </p:txBody>
      </p:sp>
      <p:sp>
        <p:nvSpPr>
          <p:cNvPr id="17" name="TextBox 16">
            <a:extLst>
              <a:ext uri="{FF2B5EF4-FFF2-40B4-BE49-F238E27FC236}">
                <a16:creationId xmlns:a16="http://schemas.microsoft.com/office/drawing/2014/main" id="{1327EAD0-CB7F-364B-9B40-72D8D00DB845}"/>
              </a:ext>
            </a:extLst>
          </p:cNvPr>
          <p:cNvSpPr txBox="1"/>
          <p:nvPr/>
        </p:nvSpPr>
        <p:spPr>
          <a:xfrm>
            <a:off x="4652518" y="3706089"/>
            <a:ext cx="1177883" cy="86677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68096">
              <a:spcAft>
                <a:spcPts val="600"/>
              </a:spcAft>
            </a:pPr>
            <a:r>
              <a:rPr lang="en-US" sz="1344" b="1" kern="1200">
                <a:solidFill>
                  <a:srgbClr val="FFFFFF"/>
                </a:solidFill>
                <a:latin typeface="+mn-lt"/>
                <a:ea typeface="+mn-ea"/>
                <a:cs typeface="Calibri"/>
              </a:rPr>
              <a:t>.</a:t>
            </a:r>
          </a:p>
          <a:p>
            <a:pPr algn="ctr" defTabSz="768096">
              <a:spcAft>
                <a:spcPts val="600"/>
              </a:spcAft>
            </a:pPr>
            <a:r>
              <a:rPr lang="en-US" sz="1344" b="1" kern="1200">
                <a:solidFill>
                  <a:srgbClr val="FFFFFF"/>
                </a:solidFill>
                <a:latin typeface="+mn-lt"/>
                <a:ea typeface="+mn-ea"/>
                <a:cs typeface="Calibri"/>
              </a:rPr>
              <a:t>.</a:t>
            </a:r>
          </a:p>
          <a:p>
            <a:pPr algn="ctr" defTabSz="768096">
              <a:spcAft>
                <a:spcPts val="600"/>
              </a:spcAft>
            </a:pPr>
            <a:r>
              <a:rPr lang="en-US" sz="1344" b="1" kern="1200">
                <a:solidFill>
                  <a:srgbClr val="FFFFFF"/>
                </a:solidFill>
                <a:latin typeface="+mn-lt"/>
                <a:ea typeface="+mn-ea"/>
                <a:cs typeface="Calibri"/>
              </a:rPr>
              <a:t>.</a:t>
            </a:r>
            <a:endParaRPr lang="en-US" sz="1600" b="1">
              <a:solidFill>
                <a:srgbClr val="FFFFFF"/>
              </a:solidFill>
              <a:cs typeface="Calibri"/>
            </a:endParaRPr>
          </a:p>
        </p:txBody>
      </p:sp>
      <p:sp>
        <p:nvSpPr>
          <p:cNvPr id="19" name="Rectangle 18">
            <a:extLst>
              <a:ext uri="{FF2B5EF4-FFF2-40B4-BE49-F238E27FC236}">
                <a16:creationId xmlns:a16="http://schemas.microsoft.com/office/drawing/2014/main" id="{BAE440EE-4E5A-ED4A-9C8A-E0E7D76D4646}"/>
              </a:ext>
            </a:extLst>
          </p:cNvPr>
          <p:cNvSpPr/>
          <p:nvPr/>
        </p:nvSpPr>
        <p:spPr>
          <a:xfrm>
            <a:off x="4098976" y="4375486"/>
            <a:ext cx="2291401" cy="186659"/>
          </a:xfrm>
          <a:prstGeom prst="rect">
            <a:avLst/>
          </a:prstGeom>
          <a:solidFill>
            <a:schemeClr val="accent2">
              <a:lumMod val="40000"/>
              <a:lumOff val="60000"/>
            </a:schemeClr>
          </a:solidFill>
          <a:ln>
            <a:solidFill>
              <a:schemeClr val="accent2">
                <a:lumMod val="40000"/>
                <a:lumOff val="60000"/>
              </a:schemeClr>
            </a:solid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8096">
              <a:spcAft>
                <a:spcPts val="600"/>
              </a:spcAft>
            </a:pPr>
            <a:r>
              <a:rPr lang="en-US" sz="1200" b="1" err="1">
                <a:solidFill>
                  <a:srgbClr val="000000"/>
                </a:solidFill>
                <a:cs typeface="Calibri"/>
              </a:rPr>
              <a:t>GlobalAveragePooling</a:t>
            </a:r>
          </a:p>
        </p:txBody>
      </p:sp>
      <p:sp>
        <p:nvSpPr>
          <p:cNvPr id="21" name="Rectangle 20">
            <a:extLst>
              <a:ext uri="{FF2B5EF4-FFF2-40B4-BE49-F238E27FC236}">
                <a16:creationId xmlns:a16="http://schemas.microsoft.com/office/drawing/2014/main" id="{8CDB97E1-68C3-FB17-6CE2-052AF4223F19}"/>
              </a:ext>
            </a:extLst>
          </p:cNvPr>
          <p:cNvSpPr/>
          <p:nvPr/>
        </p:nvSpPr>
        <p:spPr>
          <a:xfrm>
            <a:off x="4092540" y="3043127"/>
            <a:ext cx="2291401" cy="186659"/>
          </a:xfrm>
          <a:prstGeom prst="rect">
            <a:avLst/>
          </a:prstGeom>
          <a:solidFill>
            <a:schemeClr val="accent2">
              <a:lumMod val="40000"/>
              <a:lumOff val="60000"/>
            </a:schemeClr>
          </a:solidFill>
          <a:ln>
            <a:solidFill>
              <a:schemeClr val="accent2">
                <a:lumMod val="40000"/>
                <a:lumOff val="60000"/>
              </a:schemeClr>
            </a:solid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8096">
              <a:spcAft>
                <a:spcPts val="600"/>
              </a:spcAft>
            </a:pPr>
            <a:r>
              <a:rPr lang="en-US" sz="1200" b="1">
                <a:solidFill>
                  <a:srgbClr val="000000"/>
                </a:solidFill>
                <a:cs typeface="Calibri"/>
              </a:rPr>
              <a:t>Conv2D</a:t>
            </a:r>
          </a:p>
        </p:txBody>
      </p:sp>
      <p:sp>
        <p:nvSpPr>
          <p:cNvPr id="23" name="Rectangle 22">
            <a:extLst>
              <a:ext uri="{FF2B5EF4-FFF2-40B4-BE49-F238E27FC236}">
                <a16:creationId xmlns:a16="http://schemas.microsoft.com/office/drawing/2014/main" id="{995DAB98-14C9-92A7-4A35-15DE61D82FB9}"/>
              </a:ext>
            </a:extLst>
          </p:cNvPr>
          <p:cNvSpPr/>
          <p:nvPr/>
        </p:nvSpPr>
        <p:spPr>
          <a:xfrm>
            <a:off x="4098976" y="3326334"/>
            <a:ext cx="2291401" cy="186659"/>
          </a:xfrm>
          <a:prstGeom prst="rect">
            <a:avLst/>
          </a:prstGeom>
          <a:solidFill>
            <a:schemeClr val="accent2">
              <a:lumMod val="40000"/>
              <a:lumOff val="60000"/>
            </a:schemeClr>
          </a:solidFill>
          <a:ln>
            <a:solidFill>
              <a:schemeClr val="accent2">
                <a:lumMod val="40000"/>
                <a:lumOff val="60000"/>
              </a:schemeClr>
            </a:solid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8096">
              <a:spcAft>
                <a:spcPts val="600"/>
              </a:spcAft>
            </a:pPr>
            <a:r>
              <a:rPr lang="en-US" sz="1200" b="1">
                <a:solidFill>
                  <a:srgbClr val="000000"/>
                </a:solidFill>
                <a:cs typeface="Calibri"/>
              </a:rPr>
              <a:t>Conv2D</a:t>
            </a:r>
          </a:p>
        </p:txBody>
      </p:sp>
      <p:sp>
        <p:nvSpPr>
          <p:cNvPr id="25" name="Rectangle 24">
            <a:extLst>
              <a:ext uri="{FF2B5EF4-FFF2-40B4-BE49-F238E27FC236}">
                <a16:creationId xmlns:a16="http://schemas.microsoft.com/office/drawing/2014/main" id="{B8F7B6CD-F145-B223-CDA8-6FF8BB678894}"/>
              </a:ext>
            </a:extLst>
          </p:cNvPr>
          <p:cNvSpPr/>
          <p:nvPr/>
        </p:nvSpPr>
        <p:spPr>
          <a:xfrm>
            <a:off x="4098976" y="3615977"/>
            <a:ext cx="2291401" cy="186659"/>
          </a:xfrm>
          <a:prstGeom prst="rect">
            <a:avLst/>
          </a:prstGeom>
          <a:solidFill>
            <a:schemeClr val="accent2">
              <a:lumMod val="40000"/>
              <a:lumOff val="60000"/>
            </a:schemeClr>
          </a:solidFill>
          <a:ln>
            <a:solidFill>
              <a:schemeClr val="accent2">
                <a:lumMod val="40000"/>
                <a:lumOff val="60000"/>
              </a:schemeClr>
            </a:solid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8096">
              <a:spcAft>
                <a:spcPts val="600"/>
              </a:spcAft>
            </a:pPr>
            <a:r>
              <a:rPr lang="en-US" sz="1200" b="1" err="1">
                <a:solidFill>
                  <a:srgbClr val="000000"/>
                </a:solidFill>
                <a:cs typeface="Calibri"/>
              </a:rPr>
              <a:t>MaxPooling</a:t>
            </a:r>
            <a:endParaRPr lang="en-US" sz="1200" b="1">
              <a:solidFill>
                <a:srgbClr val="000000"/>
              </a:solidFill>
              <a:cs typeface="Calibri"/>
            </a:endParaRPr>
          </a:p>
        </p:txBody>
      </p:sp>
      <p:sp>
        <p:nvSpPr>
          <p:cNvPr id="27" name="Rectangle 26">
            <a:extLst>
              <a:ext uri="{FF2B5EF4-FFF2-40B4-BE49-F238E27FC236}">
                <a16:creationId xmlns:a16="http://schemas.microsoft.com/office/drawing/2014/main" id="{A4674FB0-5890-259C-EA58-F3711833170F}"/>
              </a:ext>
            </a:extLst>
          </p:cNvPr>
          <p:cNvSpPr/>
          <p:nvPr/>
        </p:nvSpPr>
        <p:spPr>
          <a:xfrm>
            <a:off x="4086103" y="4678003"/>
            <a:ext cx="2291401" cy="186659"/>
          </a:xfrm>
          <a:prstGeom prst="rect">
            <a:avLst/>
          </a:prstGeom>
          <a:solidFill>
            <a:schemeClr val="accent2">
              <a:lumMod val="40000"/>
              <a:lumOff val="60000"/>
            </a:schemeClr>
          </a:solidFill>
          <a:ln>
            <a:solidFill>
              <a:schemeClr val="accent2">
                <a:lumMod val="40000"/>
                <a:lumOff val="60000"/>
              </a:schemeClr>
            </a:solid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8096">
              <a:spcAft>
                <a:spcPts val="600"/>
              </a:spcAft>
            </a:pPr>
            <a:r>
              <a:rPr lang="en-US" sz="1200" b="1">
                <a:solidFill>
                  <a:srgbClr val="000000"/>
                </a:solidFill>
                <a:cs typeface="Calibri"/>
              </a:rPr>
              <a:t>Fully-connected</a:t>
            </a:r>
          </a:p>
        </p:txBody>
      </p:sp>
      <p:sp>
        <p:nvSpPr>
          <p:cNvPr id="29" name="Rectangle 28">
            <a:extLst>
              <a:ext uri="{FF2B5EF4-FFF2-40B4-BE49-F238E27FC236}">
                <a16:creationId xmlns:a16="http://schemas.microsoft.com/office/drawing/2014/main" id="{3DA8FCB2-04BC-BA6F-A45D-4AE34337F3A2}"/>
              </a:ext>
            </a:extLst>
          </p:cNvPr>
          <p:cNvSpPr/>
          <p:nvPr/>
        </p:nvSpPr>
        <p:spPr>
          <a:xfrm>
            <a:off x="4086103" y="4974083"/>
            <a:ext cx="2291401" cy="186659"/>
          </a:xfrm>
          <a:prstGeom prst="rect">
            <a:avLst/>
          </a:prstGeom>
          <a:solidFill>
            <a:schemeClr val="accent2">
              <a:lumMod val="40000"/>
              <a:lumOff val="60000"/>
            </a:schemeClr>
          </a:solidFill>
          <a:ln>
            <a:solidFill>
              <a:schemeClr val="accent2">
                <a:lumMod val="40000"/>
                <a:lumOff val="60000"/>
              </a:schemeClr>
            </a:solid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8096">
              <a:spcAft>
                <a:spcPts val="600"/>
              </a:spcAft>
            </a:pPr>
            <a:r>
              <a:rPr lang="en-US" sz="1200" b="1">
                <a:solidFill>
                  <a:srgbClr val="000000"/>
                </a:solidFill>
                <a:cs typeface="Calibri"/>
              </a:rPr>
              <a:t>Fully-connected</a:t>
            </a:r>
          </a:p>
        </p:txBody>
      </p:sp>
      <p:sp>
        <p:nvSpPr>
          <p:cNvPr id="31" name="Rectangle 30">
            <a:extLst>
              <a:ext uri="{FF2B5EF4-FFF2-40B4-BE49-F238E27FC236}">
                <a16:creationId xmlns:a16="http://schemas.microsoft.com/office/drawing/2014/main" id="{B38234C5-992E-2004-8CEB-DC7E96D24A36}"/>
              </a:ext>
            </a:extLst>
          </p:cNvPr>
          <p:cNvSpPr/>
          <p:nvPr/>
        </p:nvSpPr>
        <p:spPr>
          <a:xfrm>
            <a:off x="4362874" y="5656354"/>
            <a:ext cx="1731424" cy="186659"/>
          </a:xfrm>
          <a:prstGeom prst="rect">
            <a:avLst/>
          </a:prstGeom>
          <a:solidFill>
            <a:schemeClr val="accent6">
              <a:lumMod val="40000"/>
              <a:lumOff val="60000"/>
            </a:schemeClr>
          </a:solidFill>
          <a:ln>
            <a:solidFill>
              <a:schemeClr val="accent2">
                <a:lumMod val="40000"/>
                <a:lumOff val="60000"/>
              </a:schemeClr>
            </a:solid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8096">
              <a:spcAft>
                <a:spcPts val="600"/>
              </a:spcAft>
            </a:pPr>
            <a:r>
              <a:rPr lang="en-US" sz="1300" b="1">
                <a:solidFill>
                  <a:srgbClr val="000000"/>
                </a:solidFill>
                <a:cs typeface="Calibri"/>
              </a:rPr>
              <a:t>Output</a:t>
            </a:r>
          </a:p>
        </p:txBody>
      </p:sp>
      <p:sp>
        <p:nvSpPr>
          <p:cNvPr id="33" name="Rectangle 32">
            <a:extLst>
              <a:ext uri="{FF2B5EF4-FFF2-40B4-BE49-F238E27FC236}">
                <a16:creationId xmlns:a16="http://schemas.microsoft.com/office/drawing/2014/main" id="{9A912F40-DBA8-026F-7A3E-94E664E8C2D1}"/>
              </a:ext>
            </a:extLst>
          </p:cNvPr>
          <p:cNvSpPr/>
          <p:nvPr/>
        </p:nvSpPr>
        <p:spPr>
          <a:xfrm>
            <a:off x="4362874" y="1837198"/>
            <a:ext cx="1731424" cy="186659"/>
          </a:xfrm>
          <a:prstGeom prst="rect">
            <a:avLst/>
          </a:prstGeom>
          <a:solidFill>
            <a:schemeClr val="accent6">
              <a:lumMod val="40000"/>
              <a:lumOff val="60000"/>
            </a:schemeClr>
          </a:solidFill>
          <a:ln>
            <a:solidFill>
              <a:schemeClr val="accent6">
                <a:lumMod val="40000"/>
                <a:lumOff val="60000"/>
              </a:schemeClr>
            </a:solid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8096">
              <a:spcAft>
                <a:spcPts val="600"/>
              </a:spcAft>
            </a:pPr>
            <a:r>
              <a:rPr lang="en-US" sz="1512" b="1" kern="1200">
                <a:solidFill>
                  <a:srgbClr val="000000"/>
                </a:solidFill>
                <a:latin typeface="+mn-lt"/>
                <a:ea typeface="+mn-ea"/>
                <a:cs typeface="Calibri"/>
              </a:rPr>
              <a:t>Input</a:t>
            </a:r>
            <a:endParaRPr lang="en-US" b="1">
              <a:solidFill>
                <a:srgbClr val="000000"/>
              </a:solidFill>
            </a:endParaRPr>
          </a:p>
        </p:txBody>
      </p:sp>
      <p:sp>
        <p:nvSpPr>
          <p:cNvPr id="35" name="TextBox 14">
            <a:extLst>
              <a:ext uri="{FF2B5EF4-FFF2-40B4-BE49-F238E27FC236}">
                <a16:creationId xmlns:a16="http://schemas.microsoft.com/office/drawing/2014/main" id="{AC939CA0-F7FE-58D4-D5BC-27A90A632C8B}"/>
              </a:ext>
            </a:extLst>
          </p:cNvPr>
          <p:cNvSpPr txBox="1"/>
          <p:nvPr/>
        </p:nvSpPr>
        <p:spPr>
          <a:xfrm>
            <a:off x="4639645" y="5093009"/>
            <a:ext cx="1177883" cy="58298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68096">
              <a:spcAft>
                <a:spcPts val="600"/>
              </a:spcAft>
            </a:pPr>
            <a:r>
              <a:rPr lang="en-US" sz="1344" b="1" kern="1200">
                <a:solidFill>
                  <a:srgbClr val="FFFFFF"/>
                </a:solidFill>
                <a:latin typeface="+mn-lt"/>
                <a:ea typeface="+mn-ea"/>
                <a:cs typeface="Calibri"/>
              </a:rPr>
              <a:t>.</a:t>
            </a:r>
          </a:p>
          <a:p>
            <a:pPr algn="ctr" defTabSz="768096">
              <a:spcAft>
                <a:spcPts val="600"/>
              </a:spcAft>
            </a:pPr>
            <a:r>
              <a:rPr lang="en-US" sz="1344" b="1" kern="1200">
                <a:solidFill>
                  <a:srgbClr val="FFFFFF"/>
                </a:solidFill>
                <a:latin typeface="+mn-lt"/>
                <a:ea typeface="+mn-ea"/>
                <a:cs typeface="Calibri"/>
              </a:rPr>
              <a:t>.</a:t>
            </a:r>
            <a:endParaRPr lang="en-US" sz="1600" b="1">
              <a:solidFill>
                <a:srgbClr val="FFFFFF"/>
              </a:solidFill>
              <a:cs typeface="Calibri"/>
            </a:endParaRPr>
          </a:p>
        </p:txBody>
      </p:sp>
      <p:sp>
        <p:nvSpPr>
          <p:cNvPr id="37" name="Left Brace 36">
            <a:extLst>
              <a:ext uri="{FF2B5EF4-FFF2-40B4-BE49-F238E27FC236}">
                <a16:creationId xmlns:a16="http://schemas.microsoft.com/office/drawing/2014/main" id="{ABA77EFA-7CBB-1F16-FC56-BCBC0F84823D}"/>
              </a:ext>
            </a:extLst>
          </p:cNvPr>
          <p:cNvSpPr/>
          <p:nvPr/>
        </p:nvSpPr>
        <p:spPr>
          <a:xfrm>
            <a:off x="3529345" y="2151669"/>
            <a:ext cx="328263" cy="1692804"/>
          </a:xfrm>
          <a:prstGeom prst="lef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39" name="Left Brace 38">
            <a:extLst>
              <a:ext uri="{FF2B5EF4-FFF2-40B4-BE49-F238E27FC236}">
                <a16:creationId xmlns:a16="http://schemas.microsoft.com/office/drawing/2014/main" id="{7053D456-5175-DE7C-BC7F-13FA05322446}"/>
              </a:ext>
            </a:extLst>
          </p:cNvPr>
          <p:cNvSpPr/>
          <p:nvPr/>
        </p:nvSpPr>
        <p:spPr>
          <a:xfrm>
            <a:off x="3529345" y="4275722"/>
            <a:ext cx="328263" cy="978350"/>
          </a:xfrm>
          <a:prstGeom prst="lef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rgbClr val="FFFFFF"/>
              </a:solidFill>
            </a:endParaRPr>
          </a:p>
        </p:txBody>
      </p:sp>
      <p:sp>
        <p:nvSpPr>
          <p:cNvPr id="41" name="TextBox 17">
            <a:extLst>
              <a:ext uri="{FF2B5EF4-FFF2-40B4-BE49-F238E27FC236}">
                <a16:creationId xmlns:a16="http://schemas.microsoft.com/office/drawing/2014/main" id="{7BF99C77-B367-88A2-1F68-29488553BD57}"/>
              </a:ext>
            </a:extLst>
          </p:cNvPr>
          <p:cNvSpPr txBox="1"/>
          <p:nvPr/>
        </p:nvSpPr>
        <p:spPr>
          <a:xfrm>
            <a:off x="1293589" y="2491767"/>
            <a:ext cx="2066123" cy="86177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68096">
              <a:spcAft>
                <a:spcPts val="600"/>
              </a:spcAft>
            </a:pPr>
            <a:r>
              <a:rPr lang="en-US" sz="1500" b="1" kern="1200">
                <a:solidFill>
                  <a:srgbClr val="FFFFFF"/>
                </a:solidFill>
                <a:latin typeface="+mn-lt"/>
                <a:ea typeface="+mn-ea"/>
                <a:cs typeface="Calibri"/>
              </a:rPr>
              <a:t>Convolution Layers:</a:t>
            </a:r>
          </a:p>
          <a:p>
            <a:pPr marL="285750" indent="-285750" defTabSz="768096">
              <a:spcAft>
                <a:spcPts val="600"/>
              </a:spcAft>
              <a:buFont typeface="Courier New"/>
              <a:buChar char="o"/>
            </a:pPr>
            <a:r>
              <a:rPr lang="en-US" sz="1500" kern="1200">
                <a:solidFill>
                  <a:srgbClr val="FFFFFF"/>
                </a:solidFill>
                <a:latin typeface="+mn-lt"/>
                <a:ea typeface="+mn-ea"/>
                <a:cs typeface="Calibri"/>
              </a:rPr>
              <a:t>Extract features from image data</a:t>
            </a:r>
            <a:endParaRPr lang="en-US" sz="1512">
              <a:solidFill>
                <a:srgbClr val="FFFFFF"/>
              </a:solidFill>
              <a:cs typeface="Calibri"/>
            </a:endParaRPr>
          </a:p>
        </p:txBody>
      </p:sp>
      <p:sp>
        <p:nvSpPr>
          <p:cNvPr id="43" name="TextBox 18">
            <a:extLst>
              <a:ext uri="{FF2B5EF4-FFF2-40B4-BE49-F238E27FC236}">
                <a16:creationId xmlns:a16="http://schemas.microsoft.com/office/drawing/2014/main" id="{F2C4779F-C514-7B56-E33E-5102FB097702}"/>
              </a:ext>
            </a:extLst>
          </p:cNvPr>
          <p:cNvSpPr txBox="1"/>
          <p:nvPr/>
        </p:nvSpPr>
        <p:spPr>
          <a:xfrm>
            <a:off x="1293588" y="4064999"/>
            <a:ext cx="2066123" cy="155427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68096">
              <a:spcAft>
                <a:spcPts val="600"/>
              </a:spcAft>
            </a:pPr>
            <a:r>
              <a:rPr lang="en-US" sz="1500" b="1" kern="1200">
                <a:solidFill>
                  <a:srgbClr val="FFFFFF"/>
                </a:solidFill>
                <a:latin typeface="+mn-lt"/>
                <a:ea typeface="+mn-ea"/>
                <a:cs typeface="Calibri"/>
              </a:rPr>
              <a:t>Fully-connected Layers:</a:t>
            </a:r>
          </a:p>
          <a:p>
            <a:pPr marL="285750" indent="-285750" defTabSz="768096">
              <a:spcAft>
                <a:spcPts val="600"/>
              </a:spcAft>
              <a:buFont typeface="Courier New"/>
              <a:buChar char="o"/>
            </a:pPr>
            <a:r>
              <a:rPr lang="en-US" sz="1500" kern="1200">
                <a:solidFill>
                  <a:srgbClr val="FFFFFF"/>
                </a:solidFill>
                <a:latin typeface="+mn-lt"/>
                <a:ea typeface="+mn-ea"/>
                <a:cs typeface="Calibri"/>
              </a:rPr>
              <a:t>Use extracted features as inputs to learn the hidden patterns of the original image data</a:t>
            </a:r>
            <a:endParaRPr lang="en-US" sz="1512">
              <a:solidFill>
                <a:srgbClr val="FFFFFF"/>
              </a:solidFill>
              <a:cs typeface="Calibri"/>
            </a:endParaRPr>
          </a:p>
        </p:txBody>
      </p:sp>
      <p:sp>
        <p:nvSpPr>
          <p:cNvPr id="45" name="TextBox 19">
            <a:extLst>
              <a:ext uri="{FF2B5EF4-FFF2-40B4-BE49-F238E27FC236}">
                <a16:creationId xmlns:a16="http://schemas.microsoft.com/office/drawing/2014/main" id="{578C99BA-FCA4-4FD4-55CA-531BE9F382A8}"/>
              </a:ext>
            </a:extLst>
          </p:cNvPr>
          <p:cNvSpPr txBox="1"/>
          <p:nvPr/>
        </p:nvSpPr>
        <p:spPr>
          <a:xfrm>
            <a:off x="6857026" y="2116268"/>
            <a:ext cx="4380052" cy="110004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68096">
              <a:spcAft>
                <a:spcPts val="600"/>
              </a:spcAft>
            </a:pPr>
            <a:r>
              <a:rPr lang="en-US" sz="1512" b="1" kern="1200">
                <a:solidFill>
                  <a:srgbClr val="FFFFFF"/>
                </a:solidFill>
                <a:latin typeface="+mn-lt"/>
                <a:ea typeface="+mn-ea"/>
                <a:cs typeface="Calibri"/>
              </a:rPr>
              <a:t>Feature complexity:</a:t>
            </a:r>
            <a:endParaRPr lang="en-US" sz="1512" kern="1200">
              <a:solidFill>
                <a:srgbClr val="FFFFFF"/>
              </a:solidFill>
              <a:latin typeface="+mn-lt"/>
              <a:ea typeface="+mn-ea"/>
              <a:cs typeface="+mn-cs"/>
            </a:endParaRPr>
          </a:p>
          <a:p>
            <a:pPr defTabSz="768096">
              <a:spcAft>
                <a:spcPts val="600"/>
              </a:spcAft>
            </a:pPr>
            <a:r>
              <a:rPr lang="en-US" sz="1512" kern="1200">
                <a:solidFill>
                  <a:srgbClr val="FFFFFF"/>
                </a:solidFill>
                <a:latin typeface="+mn-lt"/>
                <a:ea typeface="+mn-ea"/>
                <a:cs typeface="Calibri"/>
              </a:rPr>
              <a:t>Image data are complex and diverse, thus features within the image are often difficult to be exhaustively recognized and extracted </a:t>
            </a:r>
            <a:endParaRPr lang="en-US">
              <a:solidFill>
                <a:srgbClr val="FFFFFF"/>
              </a:solidFill>
              <a:cs typeface="Calibri"/>
            </a:endParaRPr>
          </a:p>
        </p:txBody>
      </p:sp>
      <p:sp>
        <p:nvSpPr>
          <p:cNvPr id="47" name="Isosceles Triangle 46">
            <a:extLst>
              <a:ext uri="{FF2B5EF4-FFF2-40B4-BE49-F238E27FC236}">
                <a16:creationId xmlns:a16="http://schemas.microsoft.com/office/drawing/2014/main" id="{4A8C5660-42CF-3424-8104-C146BFAD5841}"/>
              </a:ext>
            </a:extLst>
          </p:cNvPr>
          <p:cNvSpPr/>
          <p:nvPr/>
        </p:nvSpPr>
        <p:spPr>
          <a:xfrm rot="10800000">
            <a:off x="6991502" y="3349164"/>
            <a:ext cx="4057039" cy="116897"/>
          </a:xfrm>
          <a:prstGeom prst="triangle">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9" name="TextBox 21">
            <a:extLst>
              <a:ext uri="{FF2B5EF4-FFF2-40B4-BE49-F238E27FC236}">
                <a16:creationId xmlns:a16="http://schemas.microsoft.com/office/drawing/2014/main" id="{3574F4ED-4E7C-DC01-D3C7-33EE41744DF7}"/>
              </a:ext>
            </a:extLst>
          </p:cNvPr>
          <p:cNvSpPr txBox="1"/>
          <p:nvPr/>
        </p:nvSpPr>
        <p:spPr>
          <a:xfrm>
            <a:off x="6773352" y="3643015"/>
            <a:ext cx="4380052" cy="63466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68096">
              <a:spcAft>
                <a:spcPts val="600"/>
              </a:spcAft>
            </a:pPr>
            <a:r>
              <a:rPr lang="en-US" sz="1512" b="1" kern="1200">
                <a:solidFill>
                  <a:srgbClr val="F7CBAC"/>
                </a:solidFill>
                <a:latin typeface="+mn-lt"/>
                <a:ea typeface="+mn-ea"/>
                <a:cs typeface="Calibri"/>
              </a:rPr>
              <a:t>Increase the size of training data</a:t>
            </a:r>
            <a:endParaRPr lang="en-US" sz="1512" kern="1200">
              <a:solidFill>
                <a:srgbClr val="F7CBAC"/>
              </a:solidFill>
              <a:latin typeface="+mn-lt"/>
              <a:ea typeface="+mn-ea"/>
              <a:cs typeface="Calibri"/>
            </a:endParaRPr>
          </a:p>
          <a:p>
            <a:pPr algn="ctr" defTabSz="768096">
              <a:spcAft>
                <a:spcPts val="600"/>
              </a:spcAft>
            </a:pPr>
            <a:r>
              <a:rPr lang="en-US" sz="1512" b="1" kern="1200">
                <a:solidFill>
                  <a:srgbClr val="F7CBAC"/>
                </a:solidFill>
                <a:latin typeface="+mn-lt"/>
                <a:ea typeface="+mn-ea"/>
                <a:cs typeface="Calibri"/>
              </a:rPr>
              <a:t>Increased the number of convolution layers</a:t>
            </a:r>
            <a:endParaRPr lang="en-US" b="1">
              <a:solidFill>
                <a:srgbClr val="F7CBAC"/>
              </a:solidFill>
              <a:cs typeface="Calibri"/>
            </a:endParaRPr>
          </a:p>
        </p:txBody>
      </p:sp>
      <p:sp>
        <p:nvSpPr>
          <p:cNvPr id="53" name="TextBox 23">
            <a:extLst>
              <a:ext uri="{FF2B5EF4-FFF2-40B4-BE49-F238E27FC236}">
                <a16:creationId xmlns:a16="http://schemas.microsoft.com/office/drawing/2014/main" id="{3AEF8B9A-8E96-1D7E-DEE6-38C098DBC928}"/>
              </a:ext>
            </a:extLst>
          </p:cNvPr>
          <p:cNvSpPr txBox="1"/>
          <p:nvPr/>
        </p:nvSpPr>
        <p:spPr>
          <a:xfrm>
            <a:off x="6857026" y="4747328"/>
            <a:ext cx="4380052" cy="133273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68096">
              <a:spcAft>
                <a:spcPts val="600"/>
              </a:spcAft>
            </a:pPr>
            <a:r>
              <a:rPr lang="en-US" sz="1512" b="1" kern="1200" dirty="0">
                <a:solidFill>
                  <a:srgbClr val="FFFFFF"/>
                </a:solidFill>
                <a:latin typeface="+mn-lt"/>
                <a:ea typeface="+mn-ea"/>
                <a:cs typeface="Calibri"/>
              </a:rPr>
              <a:t>Computation burden:</a:t>
            </a:r>
          </a:p>
          <a:p>
            <a:pPr defTabSz="768096">
              <a:spcAft>
                <a:spcPts val="600"/>
              </a:spcAft>
            </a:pPr>
            <a:r>
              <a:rPr lang="en-US" sz="1512" kern="1200" dirty="0">
                <a:solidFill>
                  <a:srgbClr val="FFFFFF"/>
                </a:solidFill>
                <a:latin typeface="+mn-lt"/>
                <a:ea typeface="+mn-ea"/>
                <a:cs typeface="Calibri"/>
              </a:rPr>
              <a:t>Running on retail </a:t>
            </a:r>
            <a:r>
              <a:rPr lang="en-US" sz="1512" kern="1200" dirty="0" err="1">
                <a:solidFill>
                  <a:srgbClr val="FFFFFF"/>
                </a:solidFill>
                <a:latin typeface="+mn-lt"/>
                <a:ea typeface="+mn-ea"/>
                <a:cs typeface="Calibri"/>
              </a:rPr>
              <a:t>hardwares</a:t>
            </a:r>
            <a:r>
              <a:rPr lang="en-US" sz="1512" kern="1200" dirty="0">
                <a:solidFill>
                  <a:srgbClr val="FFFFFF"/>
                </a:solidFill>
                <a:latin typeface="+mn-lt"/>
                <a:ea typeface="+mn-ea"/>
                <a:cs typeface="Calibri"/>
              </a:rPr>
              <a:t> often leads to exploding RAM issue. Even if hardware capacity allows for running, the training time is excessively long, which greatly delay the POC or tuning stage.</a:t>
            </a:r>
            <a:endParaRPr lang="en-US" dirty="0">
              <a:solidFill>
                <a:srgbClr val="FFFFFF"/>
              </a:solidFill>
              <a:cs typeface="Calibri"/>
            </a:endParaRPr>
          </a:p>
        </p:txBody>
      </p:sp>
      <p:sp>
        <p:nvSpPr>
          <p:cNvPr id="55" name="Rectangle 54">
            <a:extLst>
              <a:ext uri="{FF2B5EF4-FFF2-40B4-BE49-F238E27FC236}">
                <a16:creationId xmlns:a16="http://schemas.microsoft.com/office/drawing/2014/main" id="{1BF857BD-1129-E1A5-E24D-169758E74C61}"/>
              </a:ext>
            </a:extLst>
          </p:cNvPr>
          <p:cNvSpPr/>
          <p:nvPr/>
        </p:nvSpPr>
        <p:spPr>
          <a:xfrm>
            <a:off x="6930285" y="1858614"/>
            <a:ext cx="4113765" cy="180223"/>
          </a:xfrm>
          <a:prstGeom prst="rect">
            <a:avLst/>
          </a:prstGeom>
          <a:solidFill>
            <a:schemeClr val="accent5">
              <a:lumMod val="40000"/>
              <a:lumOff val="60000"/>
            </a:schemeClr>
          </a:solidFill>
          <a:ln>
            <a:solidFill>
              <a:schemeClr val="accent5">
                <a:lumMod val="40000"/>
                <a:lumOff val="60000"/>
              </a:schemeClr>
            </a:solid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8096">
              <a:spcAft>
                <a:spcPts val="600"/>
              </a:spcAft>
            </a:pPr>
            <a:r>
              <a:rPr lang="en-US" sz="1512" b="1" kern="1200">
                <a:solidFill>
                  <a:srgbClr val="000000"/>
                </a:solidFill>
                <a:latin typeface="+mn-lt"/>
                <a:ea typeface="+mn-ea"/>
                <a:cs typeface="Calibri"/>
              </a:rPr>
              <a:t>Potential Limitation</a:t>
            </a:r>
            <a:endParaRPr lang="en-US" b="1">
              <a:solidFill>
                <a:srgbClr val="000000"/>
              </a:solidFill>
              <a:cs typeface="Calibri"/>
            </a:endParaRPr>
          </a:p>
        </p:txBody>
      </p:sp>
      <p:sp>
        <p:nvSpPr>
          <p:cNvPr id="57" name="Title 8">
            <a:extLst>
              <a:ext uri="{FF2B5EF4-FFF2-40B4-BE49-F238E27FC236}">
                <a16:creationId xmlns:a16="http://schemas.microsoft.com/office/drawing/2014/main" id="{D3C4AFB0-5E75-9093-F27B-ED9E7C04D08F}"/>
              </a:ext>
            </a:extLst>
          </p:cNvPr>
          <p:cNvSpPr>
            <a:spLocks noGrp="1"/>
          </p:cNvSpPr>
          <p:nvPr>
            <p:ph type="title"/>
          </p:nvPr>
        </p:nvSpPr>
        <p:spPr>
          <a:xfrm>
            <a:off x="420793" y="393383"/>
            <a:ext cx="9123680" cy="666115"/>
          </a:xfrm>
        </p:spPr>
        <p:txBody>
          <a:bodyPr>
            <a:noAutofit/>
          </a:bodyPr>
          <a:lstStyle/>
          <a:p>
            <a:pPr algn="l">
              <a:lnSpc>
                <a:spcPct val="100000"/>
              </a:lnSpc>
            </a:pPr>
            <a:r>
              <a:rPr lang="en-US" sz="4000">
                <a:solidFill>
                  <a:schemeClr val="tx1"/>
                </a:solidFill>
                <a:effectLst>
                  <a:glow rad="38100">
                    <a:prstClr val="white">
                      <a:alpha val="40000"/>
                    </a:prstClr>
                  </a:glow>
                  <a:outerShdw blurRad="76200" dist="38100" algn="ctr" rotWithShape="0">
                    <a:srgbClr val="4472C4">
                      <a:lumMod val="20000"/>
                      <a:lumOff val="80000"/>
                      <a:alpha val="99000"/>
                    </a:srgbClr>
                  </a:outerShdw>
                </a:effectLst>
                <a:latin typeface="Arial"/>
                <a:cs typeface="Arial"/>
              </a:rPr>
              <a:t>Transfer Learning and Model Selection – Issues with vanilla architecture</a:t>
            </a:r>
            <a:endParaRPr lang="en-US" sz="4000">
              <a:solidFill>
                <a:schemeClr val="tx1"/>
              </a:solidFill>
              <a:effectLst>
                <a:glow rad="38100">
                  <a:prstClr val="white">
                    <a:alpha val="40000"/>
                  </a:prstClr>
                </a:glow>
                <a:outerShdw blurRad="76200" dist="38100" algn="ctr" rotWithShape="0">
                  <a:srgbClr val="4472C4">
                    <a:lumMod val="20000"/>
                    <a:lumOff val="80000"/>
                    <a:alpha val="99000"/>
                  </a:srgbClr>
                </a:outerShdw>
              </a:effectLst>
              <a:cs typeface="Calibri Light"/>
            </a:endParaRPr>
          </a:p>
        </p:txBody>
      </p:sp>
      <p:sp>
        <p:nvSpPr>
          <p:cNvPr id="59" name="Isosceles Triangle 58">
            <a:extLst>
              <a:ext uri="{FF2B5EF4-FFF2-40B4-BE49-F238E27FC236}">
                <a16:creationId xmlns:a16="http://schemas.microsoft.com/office/drawing/2014/main" id="{81EF1B19-33CC-E000-98AA-4F2155B91B43}"/>
              </a:ext>
            </a:extLst>
          </p:cNvPr>
          <p:cNvSpPr/>
          <p:nvPr/>
        </p:nvSpPr>
        <p:spPr>
          <a:xfrm rot="10800000">
            <a:off x="6991502" y="4415962"/>
            <a:ext cx="4048573" cy="142296"/>
          </a:xfrm>
          <a:prstGeom prst="triangle">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0440743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500" fill="hold"/>
                                        <p:tgtEl>
                                          <p:spTgt spid="45"/>
                                        </p:tgtEl>
                                        <p:attrNameLst>
                                          <p:attrName>ppt_x</p:attrName>
                                        </p:attrNameLst>
                                      </p:cBhvr>
                                      <p:tavLst>
                                        <p:tav tm="0">
                                          <p:val>
                                            <p:strVal val="#ppt_x"/>
                                          </p:val>
                                        </p:tav>
                                        <p:tav tm="100000">
                                          <p:val>
                                            <p:strVal val="#ppt_x"/>
                                          </p:val>
                                        </p:tav>
                                      </p:tavLst>
                                    </p:anim>
                                    <p:anim calcmode="lin" valueType="num">
                                      <p:cBhvr additive="base">
                                        <p:cTn id="2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animBg="1"/>
      <p:bldP spid="41" grpId="0"/>
      <p:bldP spid="43" grpId="0"/>
      <p:bldP spid="45" grpId="0"/>
      <p:bldP spid="47" grpId="0" animBg="1"/>
      <p:bldP spid="49" grpId="0"/>
      <p:bldP spid="53" grpId="0"/>
      <p:bldP spid="55" grpId="0" animBg="1"/>
      <p:bldP spid="5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B855759-30A7-F7E5-719C-6EC87EF740EC}"/>
              </a:ext>
            </a:extLst>
          </p:cNvPr>
          <p:cNvPicPr>
            <a:picLocks noChangeAspect="1"/>
          </p:cNvPicPr>
          <p:nvPr/>
        </p:nvPicPr>
        <p:blipFill>
          <a:blip r:embed="rId3"/>
          <a:stretch>
            <a:fillRect/>
          </a:stretch>
        </p:blipFill>
        <p:spPr>
          <a:xfrm>
            <a:off x="272258" y="951674"/>
            <a:ext cx="4341472" cy="4910960"/>
          </a:xfrm>
          <a:prstGeom prst="rect">
            <a:avLst/>
          </a:prstGeom>
        </p:spPr>
      </p:pic>
      <p:sp>
        <p:nvSpPr>
          <p:cNvPr id="9" name="TextBox 2">
            <a:extLst>
              <a:ext uri="{FF2B5EF4-FFF2-40B4-BE49-F238E27FC236}">
                <a16:creationId xmlns:a16="http://schemas.microsoft.com/office/drawing/2014/main" id="{F1660648-C1FB-6E03-914A-20E5965E06C6}"/>
              </a:ext>
            </a:extLst>
          </p:cNvPr>
          <p:cNvSpPr txBox="1"/>
          <p:nvPr/>
        </p:nvSpPr>
        <p:spPr>
          <a:xfrm>
            <a:off x="382644" y="549555"/>
            <a:ext cx="1688041"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04672">
              <a:spcAft>
                <a:spcPts val="600"/>
              </a:spcAft>
            </a:pPr>
            <a:r>
              <a:rPr lang="en-US" sz="2000" b="1" i="1" kern="1200" dirty="0" err="1">
                <a:latin typeface="Arial"/>
                <a:ea typeface="+mn-ea"/>
                <a:cs typeface="Calibri"/>
              </a:rPr>
              <a:t>MobileNet</a:t>
            </a:r>
            <a:r>
              <a:rPr lang="en-US" sz="2000" b="1" i="1" kern="1200" dirty="0">
                <a:latin typeface="Arial"/>
                <a:ea typeface="+mn-ea"/>
                <a:cs typeface="Calibri"/>
              </a:rPr>
              <a:t>:</a:t>
            </a:r>
            <a:endParaRPr lang="en-US" sz="2000" dirty="0">
              <a:cs typeface="Calibri"/>
            </a:endParaRPr>
          </a:p>
        </p:txBody>
      </p:sp>
      <p:sp>
        <p:nvSpPr>
          <p:cNvPr id="10" name="Rectangle 9">
            <a:extLst>
              <a:ext uri="{FF2B5EF4-FFF2-40B4-BE49-F238E27FC236}">
                <a16:creationId xmlns:a16="http://schemas.microsoft.com/office/drawing/2014/main" id="{078B3D4F-701B-EC17-CF0E-B0E4D58004E3}"/>
              </a:ext>
            </a:extLst>
          </p:cNvPr>
          <p:cNvSpPr/>
          <p:nvPr/>
        </p:nvSpPr>
        <p:spPr>
          <a:xfrm>
            <a:off x="6151933" y="1227981"/>
            <a:ext cx="5823409" cy="149149"/>
          </a:xfrm>
          <a:prstGeom prst="rect">
            <a:avLst/>
          </a:prstGeom>
          <a:solidFill>
            <a:schemeClr val="accent5">
              <a:lumMod val="20000"/>
              <a:lumOff val="80000"/>
            </a:schemeClr>
          </a:solidFill>
          <a:ln>
            <a:solidFill>
              <a:schemeClr val="accent2">
                <a:lumMod val="40000"/>
                <a:lumOff val="60000"/>
              </a:schemeClr>
            </a:solid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kern="1200">
                <a:solidFill>
                  <a:schemeClr val="tx1"/>
                </a:solidFill>
                <a:latin typeface="Arial"/>
                <a:cs typeface="Calibri"/>
              </a:rPr>
              <a:t>Conv2D</a:t>
            </a:r>
            <a:endParaRPr lang="en-US" sz="1200" b="1">
              <a:solidFill>
                <a:schemeClr val="tx1"/>
              </a:solidFill>
              <a:latin typeface="Arial"/>
              <a:cs typeface="Calibri"/>
            </a:endParaRPr>
          </a:p>
        </p:txBody>
      </p:sp>
      <p:sp>
        <p:nvSpPr>
          <p:cNvPr id="11" name="Rectangle 10">
            <a:extLst>
              <a:ext uri="{FF2B5EF4-FFF2-40B4-BE49-F238E27FC236}">
                <a16:creationId xmlns:a16="http://schemas.microsoft.com/office/drawing/2014/main" id="{C02DB414-2D4F-0C43-30B4-65A2CE603374}"/>
              </a:ext>
            </a:extLst>
          </p:cNvPr>
          <p:cNvSpPr/>
          <p:nvPr/>
        </p:nvSpPr>
        <p:spPr>
          <a:xfrm>
            <a:off x="7024000" y="1578828"/>
            <a:ext cx="4036942" cy="183016"/>
          </a:xfrm>
          <a:prstGeom prst="rect">
            <a:avLst/>
          </a:prstGeom>
          <a:solidFill>
            <a:schemeClr val="accent5">
              <a:lumMod val="60000"/>
              <a:lumOff val="40000"/>
            </a:schemeClr>
          </a:solidFill>
          <a:ln>
            <a:solidFill>
              <a:schemeClr val="accent2">
                <a:lumMod val="40000"/>
                <a:lumOff val="60000"/>
              </a:schemeClr>
            </a:solid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a:solidFill>
                  <a:schemeClr val="tx1"/>
                </a:solidFill>
                <a:latin typeface="Arial"/>
                <a:cs typeface="Calibri"/>
              </a:rPr>
              <a:t>3x3 </a:t>
            </a:r>
            <a:r>
              <a:rPr lang="en-US" sz="1200" b="1" err="1">
                <a:solidFill>
                  <a:schemeClr val="tx1"/>
                </a:solidFill>
                <a:latin typeface="Arial"/>
                <a:cs typeface="Calibri"/>
              </a:rPr>
              <a:t>Depthwise</a:t>
            </a:r>
            <a:r>
              <a:rPr lang="en-US" sz="1200" b="1">
                <a:solidFill>
                  <a:schemeClr val="tx1"/>
                </a:solidFill>
                <a:latin typeface="Arial"/>
                <a:cs typeface="Calibri"/>
              </a:rPr>
              <a:t> Conv</a:t>
            </a:r>
          </a:p>
        </p:txBody>
      </p:sp>
      <p:sp>
        <p:nvSpPr>
          <p:cNvPr id="12" name="Rectangle 11">
            <a:extLst>
              <a:ext uri="{FF2B5EF4-FFF2-40B4-BE49-F238E27FC236}">
                <a16:creationId xmlns:a16="http://schemas.microsoft.com/office/drawing/2014/main" id="{837CE14B-2200-A5F3-2511-2E7BEDFC0BCE}"/>
              </a:ext>
            </a:extLst>
          </p:cNvPr>
          <p:cNvSpPr/>
          <p:nvPr/>
        </p:nvSpPr>
        <p:spPr>
          <a:xfrm>
            <a:off x="7024000" y="1839529"/>
            <a:ext cx="4036943" cy="183016"/>
          </a:xfrm>
          <a:prstGeom prst="rect">
            <a:avLst/>
          </a:prstGeom>
          <a:solidFill>
            <a:schemeClr val="accent5">
              <a:lumMod val="60000"/>
              <a:lumOff val="40000"/>
            </a:schemeClr>
          </a:solidFill>
          <a:ln>
            <a:solidFill>
              <a:schemeClr val="accent2">
                <a:lumMod val="40000"/>
                <a:lumOff val="60000"/>
              </a:schemeClr>
            </a:solid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err="1">
                <a:solidFill>
                  <a:schemeClr val="tx1"/>
                </a:solidFill>
                <a:latin typeface="Arial"/>
                <a:cs typeface="Calibri"/>
              </a:rPr>
              <a:t>BatchNormalization</a:t>
            </a:r>
          </a:p>
        </p:txBody>
      </p:sp>
      <p:sp>
        <p:nvSpPr>
          <p:cNvPr id="13" name="Rectangle 12">
            <a:extLst>
              <a:ext uri="{FF2B5EF4-FFF2-40B4-BE49-F238E27FC236}">
                <a16:creationId xmlns:a16="http://schemas.microsoft.com/office/drawing/2014/main" id="{41C5E963-BED1-4FAE-62CE-8E0D001D7222}"/>
              </a:ext>
            </a:extLst>
          </p:cNvPr>
          <p:cNvSpPr/>
          <p:nvPr/>
        </p:nvSpPr>
        <p:spPr>
          <a:xfrm>
            <a:off x="7029727" y="2091765"/>
            <a:ext cx="4028476" cy="183016"/>
          </a:xfrm>
          <a:prstGeom prst="rect">
            <a:avLst/>
          </a:prstGeom>
          <a:solidFill>
            <a:schemeClr val="accent5">
              <a:lumMod val="60000"/>
              <a:lumOff val="40000"/>
            </a:schemeClr>
          </a:solidFill>
          <a:ln>
            <a:solidFill>
              <a:schemeClr val="accent2">
                <a:lumMod val="40000"/>
                <a:lumOff val="60000"/>
              </a:schemeClr>
            </a:solid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err="1">
                <a:solidFill>
                  <a:schemeClr val="tx1"/>
                </a:solidFill>
                <a:latin typeface="Arial"/>
                <a:cs typeface="Calibri"/>
              </a:rPr>
              <a:t>Relu</a:t>
            </a:r>
          </a:p>
        </p:txBody>
      </p:sp>
      <p:sp>
        <p:nvSpPr>
          <p:cNvPr id="14" name="Rectangle 13">
            <a:extLst>
              <a:ext uri="{FF2B5EF4-FFF2-40B4-BE49-F238E27FC236}">
                <a16:creationId xmlns:a16="http://schemas.microsoft.com/office/drawing/2014/main" id="{AFC33352-DD56-5DC9-35DC-20775D935B36}"/>
              </a:ext>
            </a:extLst>
          </p:cNvPr>
          <p:cNvSpPr/>
          <p:nvPr/>
        </p:nvSpPr>
        <p:spPr>
          <a:xfrm>
            <a:off x="7117133" y="5671554"/>
            <a:ext cx="3986142" cy="242283"/>
          </a:xfrm>
          <a:prstGeom prst="rect">
            <a:avLst/>
          </a:prstGeom>
          <a:solidFill>
            <a:schemeClr val="accent2">
              <a:lumMod val="20000"/>
              <a:lumOff val="80000"/>
            </a:schemeClr>
          </a:solidFill>
          <a:ln>
            <a:solidFill>
              <a:schemeClr val="accent2">
                <a:lumMod val="40000"/>
                <a:lumOff val="60000"/>
              </a:schemeClr>
            </a:solid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400" b="1" kern="1200">
                <a:solidFill>
                  <a:schemeClr val="tx1"/>
                </a:solidFill>
                <a:latin typeface="+mn-lt"/>
                <a:ea typeface="+mn-ea"/>
                <a:cs typeface="Calibri"/>
              </a:rPr>
              <a:t>Fully-connected</a:t>
            </a:r>
            <a:endParaRPr lang="en-US" sz="1400" b="1">
              <a:solidFill>
                <a:schemeClr val="tx1"/>
              </a:solidFill>
              <a:cs typeface="Calibri"/>
            </a:endParaRPr>
          </a:p>
        </p:txBody>
      </p:sp>
      <p:sp>
        <p:nvSpPr>
          <p:cNvPr id="15" name="Rectangle 14">
            <a:extLst>
              <a:ext uri="{FF2B5EF4-FFF2-40B4-BE49-F238E27FC236}">
                <a16:creationId xmlns:a16="http://schemas.microsoft.com/office/drawing/2014/main" id="{2A545CD5-8192-AC1B-AE96-ABB1BB1F2A24}"/>
              </a:ext>
            </a:extLst>
          </p:cNvPr>
          <p:cNvSpPr/>
          <p:nvPr/>
        </p:nvSpPr>
        <p:spPr>
          <a:xfrm>
            <a:off x="8337061" y="6067924"/>
            <a:ext cx="1540561" cy="166083"/>
          </a:xfrm>
          <a:prstGeom prst="rect">
            <a:avLst/>
          </a:prstGeom>
          <a:solidFill>
            <a:schemeClr val="accent6">
              <a:lumMod val="40000"/>
              <a:lumOff val="60000"/>
            </a:schemeClr>
          </a:solidFill>
          <a:ln>
            <a:solidFill>
              <a:schemeClr val="accent6">
                <a:lumMod val="40000"/>
                <a:lumOff val="60000"/>
              </a:schemeClr>
            </a:solid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331" b="1" kern="1200">
                <a:solidFill>
                  <a:schemeClr val="tx1"/>
                </a:solidFill>
                <a:latin typeface="+mn-lt"/>
                <a:ea typeface="+mn-ea"/>
                <a:cs typeface="Calibri"/>
              </a:rPr>
              <a:t>Output</a:t>
            </a:r>
            <a:endParaRPr lang="en-US" b="1"/>
          </a:p>
        </p:txBody>
      </p:sp>
      <p:sp>
        <p:nvSpPr>
          <p:cNvPr id="16" name="Rectangle 15">
            <a:extLst>
              <a:ext uri="{FF2B5EF4-FFF2-40B4-BE49-F238E27FC236}">
                <a16:creationId xmlns:a16="http://schemas.microsoft.com/office/drawing/2014/main" id="{3D3C5DDA-B138-8162-67D7-595EE11F575A}"/>
              </a:ext>
            </a:extLst>
          </p:cNvPr>
          <p:cNvSpPr/>
          <p:nvPr/>
        </p:nvSpPr>
        <p:spPr>
          <a:xfrm>
            <a:off x="7024000" y="2357761"/>
            <a:ext cx="4036942" cy="183016"/>
          </a:xfrm>
          <a:prstGeom prst="rect">
            <a:avLst/>
          </a:prstGeom>
          <a:solidFill>
            <a:schemeClr val="accent5">
              <a:lumMod val="60000"/>
              <a:lumOff val="40000"/>
            </a:schemeClr>
          </a:solidFill>
          <a:ln>
            <a:solidFill>
              <a:schemeClr val="accent2">
                <a:lumMod val="40000"/>
                <a:lumOff val="60000"/>
              </a:schemeClr>
            </a:solid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a:solidFill>
                  <a:schemeClr val="tx1"/>
                </a:solidFill>
                <a:latin typeface="Arial"/>
                <a:cs typeface="Calibri"/>
              </a:rPr>
              <a:t>1x1 Conv</a:t>
            </a:r>
          </a:p>
        </p:txBody>
      </p:sp>
      <p:sp>
        <p:nvSpPr>
          <p:cNvPr id="17" name="Rectangle 16">
            <a:extLst>
              <a:ext uri="{FF2B5EF4-FFF2-40B4-BE49-F238E27FC236}">
                <a16:creationId xmlns:a16="http://schemas.microsoft.com/office/drawing/2014/main" id="{9A3D82C9-CEA1-EAD2-4A93-4507519DEFA3}"/>
              </a:ext>
            </a:extLst>
          </p:cNvPr>
          <p:cNvSpPr/>
          <p:nvPr/>
        </p:nvSpPr>
        <p:spPr>
          <a:xfrm>
            <a:off x="7024000" y="2609995"/>
            <a:ext cx="4036943" cy="183016"/>
          </a:xfrm>
          <a:prstGeom prst="rect">
            <a:avLst/>
          </a:prstGeom>
          <a:solidFill>
            <a:schemeClr val="accent5">
              <a:lumMod val="60000"/>
              <a:lumOff val="40000"/>
            </a:schemeClr>
          </a:solidFill>
          <a:ln>
            <a:solidFill>
              <a:schemeClr val="accent2">
                <a:lumMod val="40000"/>
                <a:lumOff val="60000"/>
              </a:schemeClr>
            </a:solid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err="1">
                <a:solidFill>
                  <a:schemeClr val="tx1"/>
                </a:solidFill>
                <a:latin typeface="Arial"/>
                <a:cs typeface="Calibri"/>
              </a:rPr>
              <a:t>BatchNormalization</a:t>
            </a:r>
          </a:p>
        </p:txBody>
      </p:sp>
      <p:sp>
        <p:nvSpPr>
          <p:cNvPr id="18" name="Rectangle 17">
            <a:extLst>
              <a:ext uri="{FF2B5EF4-FFF2-40B4-BE49-F238E27FC236}">
                <a16:creationId xmlns:a16="http://schemas.microsoft.com/office/drawing/2014/main" id="{2BE2C2C1-2749-00A2-5C6D-B27341713179}"/>
              </a:ext>
            </a:extLst>
          </p:cNvPr>
          <p:cNvSpPr/>
          <p:nvPr/>
        </p:nvSpPr>
        <p:spPr>
          <a:xfrm>
            <a:off x="7021259" y="2853764"/>
            <a:ext cx="4028476" cy="174550"/>
          </a:xfrm>
          <a:prstGeom prst="rect">
            <a:avLst/>
          </a:prstGeom>
          <a:solidFill>
            <a:schemeClr val="accent5">
              <a:lumMod val="60000"/>
              <a:lumOff val="40000"/>
            </a:schemeClr>
          </a:solidFill>
          <a:ln>
            <a:solidFill>
              <a:schemeClr val="accent2">
                <a:lumMod val="40000"/>
                <a:lumOff val="60000"/>
              </a:schemeClr>
            </a:solid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err="1">
                <a:solidFill>
                  <a:schemeClr val="tx1"/>
                </a:solidFill>
                <a:latin typeface="Arial"/>
                <a:cs typeface="Calibri"/>
              </a:rPr>
              <a:t>Relu</a:t>
            </a:r>
          </a:p>
        </p:txBody>
      </p:sp>
      <p:sp>
        <p:nvSpPr>
          <p:cNvPr id="19" name="Rectangle 18">
            <a:extLst>
              <a:ext uri="{FF2B5EF4-FFF2-40B4-BE49-F238E27FC236}">
                <a16:creationId xmlns:a16="http://schemas.microsoft.com/office/drawing/2014/main" id="{37522A99-9AE3-410B-DDE5-0B0AA66530D7}"/>
              </a:ext>
            </a:extLst>
          </p:cNvPr>
          <p:cNvSpPr/>
          <p:nvPr/>
        </p:nvSpPr>
        <p:spPr>
          <a:xfrm>
            <a:off x="7887599" y="3678559"/>
            <a:ext cx="2360543" cy="191483"/>
          </a:xfrm>
          <a:prstGeom prst="rect">
            <a:avLst/>
          </a:prstGeom>
          <a:solidFill>
            <a:schemeClr val="accent5">
              <a:lumMod val="75000"/>
            </a:schemeClr>
          </a:solidFill>
          <a:ln>
            <a:solidFill>
              <a:schemeClr val="accent2">
                <a:lumMod val="40000"/>
                <a:lumOff val="60000"/>
              </a:schemeClr>
            </a:solid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a:solidFill>
                  <a:schemeClr val="tx1"/>
                </a:solidFill>
                <a:latin typeface="Arial"/>
                <a:cs typeface="Calibri"/>
              </a:rPr>
              <a:t>3x3 </a:t>
            </a:r>
            <a:r>
              <a:rPr lang="en-US" sz="1200" b="1" err="1">
                <a:solidFill>
                  <a:schemeClr val="tx1"/>
                </a:solidFill>
                <a:latin typeface="Arial"/>
                <a:cs typeface="Calibri"/>
              </a:rPr>
              <a:t>Depthwise</a:t>
            </a:r>
            <a:r>
              <a:rPr lang="en-US" sz="1200" b="1">
                <a:solidFill>
                  <a:schemeClr val="tx1"/>
                </a:solidFill>
                <a:latin typeface="Arial"/>
                <a:cs typeface="Calibri"/>
              </a:rPr>
              <a:t> Conv</a:t>
            </a:r>
          </a:p>
        </p:txBody>
      </p:sp>
      <p:sp>
        <p:nvSpPr>
          <p:cNvPr id="20" name="Rectangle 19">
            <a:extLst>
              <a:ext uri="{FF2B5EF4-FFF2-40B4-BE49-F238E27FC236}">
                <a16:creationId xmlns:a16="http://schemas.microsoft.com/office/drawing/2014/main" id="{32F1BA9C-F065-BCA3-D7CD-E898802E3B39}"/>
              </a:ext>
            </a:extLst>
          </p:cNvPr>
          <p:cNvSpPr/>
          <p:nvPr/>
        </p:nvSpPr>
        <p:spPr>
          <a:xfrm>
            <a:off x="7887599" y="3939261"/>
            <a:ext cx="2360544" cy="191483"/>
          </a:xfrm>
          <a:prstGeom prst="rect">
            <a:avLst/>
          </a:prstGeom>
          <a:solidFill>
            <a:schemeClr val="accent5">
              <a:lumMod val="75000"/>
            </a:schemeClr>
          </a:solidFill>
          <a:ln>
            <a:solidFill>
              <a:schemeClr val="accent2">
                <a:lumMod val="40000"/>
                <a:lumOff val="60000"/>
              </a:schemeClr>
            </a:solid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err="1">
                <a:solidFill>
                  <a:schemeClr val="tx1"/>
                </a:solidFill>
                <a:latin typeface="Arial"/>
                <a:cs typeface="Calibri"/>
              </a:rPr>
              <a:t>BatchNormalization</a:t>
            </a:r>
          </a:p>
        </p:txBody>
      </p:sp>
      <p:sp>
        <p:nvSpPr>
          <p:cNvPr id="21" name="Rectangle 20">
            <a:extLst>
              <a:ext uri="{FF2B5EF4-FFF2-40B4-BE49-F238E27FC236}">
                <a16:creationId xmlns:a16="http://schemas.microsoft.com/office/drawing/2014/main" id="{6292F711-BA90-B507-8728-8EA3163FC134}"/>
              </a:ext>
            </a:extLst>
          </p:cNvPr>
          <p:cNvSpPr/>
          <p:nvPr/>
        </p:nvSpPr>
        <p:spPr>
          <a:xfrm>
            <a:off x="7893326" y="4191496"/>
            <a:ext cx="2352077" cy="191483"/>
          </a:xfrm>
          <a:prstGeom prst="rect">
            <a:avLst/>
          </a:prstGeom>
          <a:solidFill>
            <a:schemeClr val="accent5">
              <a:lumMod val="75000"/>
            </a:schemeClr>
          </a:solidFill>
          <a:ln>
            <a:solidFill>
              <a:schemeClr val="accent2">
                <a:lumMod val="40000"/>
                <a:lumOff val="60000"/>
              </a:schemeClr>
            </a:solid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err="1">
                <a:solidFill>
                  <a:schemeClr val="tx1"/>
                </a:solidFill>
                <a:latin typeface="Arial"/>
                <a:cs typeface="Calibri"/>
              </a:rPr>
              <a:t>Relu</a:t>
            </a:r>
          </a:p>
        </p:txBody>
      </p:sp>
      <p:sp>
        <p:nvSpPr>
          <p:cNvPr id="22" name="Rectangle 21">
            <a:extLst>
              <a:ext uri="{FF2B5EF4-FFF2-40B4-BE49-F238E27FC236}">
                <a16:creationId xmlns:a16="http://schemas.microsoft.com/office/drawing/2014/main" id="{B3943085-7165-0941-366D-685D1B9F1210}"/>
              </a:ext>
            </a:extLst>
          </p:cNvPr>
          <p:cNvSpPr/>
          <p:nvPr/>
        </p:nvSpPr>
        <p:spPr>
          <a:xfrm>
            <a:off x="7887599" y="4457492"/>
            <a:ext cx="2360543" cy="191483"/>
          </a:xfrm>
          <a:prstGeom prst="rect">
            <a:avLst/>
          </a:prstGeom>
          <a:solidFill>
            <a:schemeClr val="accent5">
              <a:lumMod val="75000"/>
            </a:schemeClr>
          </a:solidFill>
          <a:ln>
            <a:solidFill>
              <a:schemeClr val="accent2">
                <a:lumMod val="40000"/>
                <a:lumOff val="60000"/>
              </a:schemeClr>
            </a:solid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a:solidFill>
                  <a:schemeClr val="tx1"/>
                </a:solidFill>
                <a:latin typeface="Arial"/>
                <a:cs typeface="Calibri"/>
              </a:rPr>
              <a:t>1x1 Conv</a:t>
            </a:r>
          </a:p>
        </p:txBody>
      </p:sp>
      <p:sp>
        <p:nvSpPr>
          <p:cNvPr id="23" name="Rectangle 22">
            <a:extLst>
              <a:ext uri="{FF2B5EF4-FFF2-40B4-BE49-F238E27FC236}">
                <a16:creationId xmlns:a16="http://schemas.microsoft.com/office/drawing/2014/main" id="{9BA1C47A-C76F-D9FB-6E71-50350F460CE0}"/>
              </a:ext>
            </a:extLst>
          </p:cNvPr>
          <p:cNvSpPr/>
          <p:nvPr/>
        </p:nvSpPr>
        <p:spPr>
          <a:xfrm>
            <a:off x="7887599" y="4709726"/>
            <a:ext cx="2360544" cy="191483"/>
          </a:xfrm>
          <a:prstGeom prst="rect">
            <a:avLst/>
          </a:prstGeom>
          <a:solidFill>
            <a:schemeClr val="accent5">
              <a:lumMod val="75000"/>
            </a:schemeClr>
          </a:solidFill>
          <a:ln>
            <a:solidFill>
              <a:schemeClr val="accent2">
                <a:lumMod val="40000"/>
                <a:lumOff val="60000"/>
              </a:schemeClr>
            </a:solid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err="1">
                <a:solidFill>
                  <a:schemeClr val="tx1"/>
                </a:solidFill>
                <a:latin typeface="Arial"/>
                <a:cs typeface="Calibri"/>
              </a:rPr>
              <a:t>BatchNormalization</a:t>
            </a:r>
          </a:p>
        </p:txBody>
      </p:sp>
      <p:sp>
        <p:nvSpPr>
          <p:cNvPr id="24" name="Rectangle 23">
            <a:extLst>
              <a:ext uri="{FF2B5EF4-FFF2-40B4-BE49-F238E27FC236}">
                <a16:creationId xmlns:a16="http://schemas.microsoft.com/office/drawing/2014/main" id="{2FF685B1-0D3F-EF23-588E-7860D347CED7}"/>
              </a:ext>
            </a:extLst>
          </p:cNvPr>
          <p:cNvSpPr/>
          <p:nvPr/>
        </p:nvSpPr>
        <p:spPr>
          <a:xfrm>
            <a:off x="7884858" y="4978895"/>
            <a:ext cx="2352077" cy="191483"/>
          </a:xfrm>
          <a:prstGeom prst="rect">
            <a:avLst/>
          </a:prstGeom>
          <a:solidFill>
            <a:schemeClr val="accent5">
              <a:lumMod val="75000"/>
            </a:schemeClr>
          </a:solidFill>
          <a:ln>
            <a:solidFill>
              <a:schemeClr val="accent2">
                <a:lumMod val="40000"/>
                <a:lumOff val="60000"/>
              </a:schemeClr>
            </a:solid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err="1">
                <a:solidFill>
                  <a:schemeClr val="tx1"/>
                </a:solidFill>
                <a:latin typeface="Arial"/>
                <a:cs typeface="Calibri"/>
              </a:rPr>
              <a:t>Relu</a:t>
            </a:r>
          </a:p>
        </p:txBody>
      </p:sp>
      <p:sp>
        <p:nvSpPr>
          <p:cNvPr id="25" name="TextBox 16">
            <a:extLst>
              <a:ext uri="{FF2B5EF4-FFF2-40B4-BE49-F238E27FC236}">
                <a16:creationId xmlns:a16="http://schemas.microsoft.com/office/drawing/2014/main" id="{0819D0A0-B3E6-AAC8-AF06-BEEED7E0260C}"/>
              </a:ext>
            </a:extLst>
          </p:cNvPr>
          <p:cNvSpPr txBox="1"/>
          <p:nvPr/>
        </p:nvSpPr>
        <p:spPr>
          <a:xfrm>
            <a:off x="8767233" y="2950633"/>
            <a:ext cx="533400" cy="70788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a:solidFill>
                  <a:srgbClr val="FFFFFF"/>
                </a:solidFill>
                <a:cs typeface="Calibri"/>
              </a:rPr>
              <a:t>.</a:t>
            </a:r>
            <a:endParaRPr lang="en-US">
              <a:solidFill>
                <a:srgbClr val="FFFFFF"/>
              </a:solidFill>
            </a:endParaRPr>
          </a:p>
          <a:p>
            <a:pPr algn="ctr"/>
            <a:r>
              <a:rPr lang="en-US" sz="2000" b="1">
                <a:solidFill>
                  <a:srgbClr val="FFFFFF"/>
                </a:solidFill>
                <a:cs typeface="Calibri"/>
              </a:rPr>
              <a:t>.</a:t>
            </a:r>
          </a:p>
        </p:txBody>
      </p:sp>
      <p:sp>
        <p:nvSpPr>
          <p:cNvPr id="26" name="TextBox 17">
            <a:extLst>
              <a:ext uri="{FF2B5EF4-FFF2-40B4-BE49-F238E27FC236}">
                <a16:creationId xmlns:a16="http://schemas.microsoft.com/office/drawing/2014/main" id="{6294ECDF-0529-B9E7-8976-C1873AE2EFC4}"/>
              </a:ext>
            </a:extLst>
          </p:cNvPr>
          <p:cNvSpPr txBox="1"/>
          <p:nvPr/>
        </p:nvSpPr>
        <p:spPr>
          <a:xfrm>
            <a:off x="8792633" y="4982633"/>
            <a:ext cx="533400" cy="70788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a:solidFill>
                  <a:srgbClr val="FFFFFF"/>
                </a:solidFill>
                <a:cs typeface="Calibri"/>
              </a:rPr>
              <a:t>.</a:t>
            </a:r>
            <a:endParaRPr lang="en-US">
              <a:solidFill>
                <a:srgbClr val="FFFFFF"/>
              </a:solidFill>
            </a:endParaRPr>
          </a:p>
          <a:p>
            <a:pPr algn="ctr"/>
            <a:r>
              <a:rPr lang="en-US" sz="2000" b="1">
                <a:solidFill>
                  <a:srgbClr val="FFFFFF"/>
                </a:solidFill>
                <a:cs typeface="Calibri"/>
              </a:rPr>
              <a:t>.</a:t>
            </a:r>
          </a:p>
        </p:txBody>
      </p:sp>
      <p:sp>
        <p:nvSpPr>
          <p:cNvPr id="27" name="Left Brace 26">
            <a:extLst>
              <a:ext uri="{FF2B5EF4-FFF2-40B4-BE49-F238E27FC236}">
                <a16:creationId xmlns:a16="http://schemas.microsoft.com/office/drawing/2014/main" id="{942F4916-F308-E69B-B2F8-9E7F5ECF9035}"/>
              </a:ext>
            </a:extLst>
          </p:cNvPr>
          <p:cNvSpPr/>
          <p:nvPr/>
        </p:nvSpPr>
        <p:spPr>
          <a:xfrm>
            <a:off x="6577344" y="1497131"/>
            <a:ext cx="328263" cy="1692804"/>
          </a:xfrm>
          <a:prstGeom prst="leftBrace">
            <a:avLst/>
          </a:prstGeom>
          <a:no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8" name="Left Brace 27">
            <a:extLst>
              <a:ext uri="{FF2B5EF4-FFF2-40B4-BE49-F238E27FC236}">
                <a16:creationId xmlns:a16="http://schemas.microsoft.com/office/drawing/2014/main" id="{70F55EB1-CEEE-D0F8-60BD-830FB5EBFD46}"/>
              </a:ext>
            </a:extLst>
          </p:cNvPr>
          <p:cNvSpPr/>
          <p:nvPr/>
        </p:nvSpPr>
        <p:spPr>
          <a:xfrm>
            <a:off x="6577345" y="3596864"/>
            <a:ext cx="328263" cy="1692804"/>
          </a:xfrm>
          <a:prstGeom prst="leftBrace">
            <a:avLst/>
          </a:prstGeom>
          <a:no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9" name="Left Brace 28">
            <a:extLst>
              <a:ext uri="{FF2B5EF4-FFF2-40B4-BE49-F238E27FC236}">
                <a16:creationId xmlns:a16="http://schemas.microsoft.com/office/drawing/2014/main" id="{B4E816DD-1B4D-A71A-6DBB-F0CAC1289DB2}"/>
              </a:ext>
            </a:extLst>
          </p:cNvPr>
          <p:cNvSpPr/>
          <p:nvPr/>
        </p:nvSpPr>
        <p:spPr>
          <a:xfrm>
            <a:off x="6094744" y="1522532"/>
            <a:ext cx="387529" cy="3767136"/>
          </a:xfrm>
          <a:prstGeom prst="leftBrace">
            <a:avLst/>
          </a:prstGeom>
          <a:no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30" name="TextBox 21">
            <a:extLst>
              <a:ext uri="{FF2B5EF4-FFF2-40B4-BE49-F238E27FC236}">
                <a16:creationId xmlns:a16="http://schemas.microsoft.com/office/drawing/2014/main" id="{9E304C93-32DF-92DD-87AC-0F2A4D7EB4DA}"/>
              </a:ext>
            </a:extLst>
          </p:cNvPr>
          <p:cNvSpPr txBox="1"/>
          <p:nvPr/>
        </p:nvSpPr>
        <p:spPr>
          <a:xfrm>
            <a:off x="4919134" y="2946399"/>
            <a:ext cx="1181099"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accent1"/>
                </a:solidFill>
                <a:cs typeface="Calibri"/>
              </a:rPr>
              <a:t>Trained layers and weights</a:t>
            </a:r>
          </a:p>
        </p:txBody>
      </p:sp>
      <p:sp>
        <p:nvSpPr>
          <p:cNvPr id="31" name="Left Brace 30">
            <a:extLst>
              <a:ext uri="{FF2B5EF4-FFF2-40B4-BE49-F238E27FC236}">
                <a16:creationId xmlns:a16="http://schemas.microsoft.com/office/drawing/2014/main" id="{23A4DA4E-B874-C0E2-E979-D8C9E2526B2E}"/>
              </a:ext>
            </a:extLst>
          </p:cNvPr>
          <p:cNvSpPr/>
          <p:nvPr/>
        </p:nvSpPr>
        <p:spPr>
          <a:xfrm rot="10800000">
            <a:off x="4418343" y="1547931"/>
            <a:ext cx="387529" cy="3767136"/>
          </a:xfrm>
          <a:prstGeom prst="lef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Tree>
    <p:extLst>
      <p:ext uri="{BB962C8B-B14F-4D97-AF65-F5344CB8AC3E}">
        <p14:creationId xmlns:p14="http://schemas.microsoft.com/office/powerpoint/2010/main" val="86500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p:bldP spid="3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B855759-30A7-F7E5-719C-6EC87EF740EC}"/>
              </a:ext>
            </a:extLst>
          </p:cNvPr>
          <p:cNvPicPr>
            <a:picLocks noChangeAspect="1"/>
          </p:cNvPicPr>
          <p:nvPr/>
        </p:nvPicPr>
        <p:blipFill>
          <a:blip r:embed="rId3"/>
          <a:stretch>
            <a:fillRect/>
          </a:stretch>
        </p:blipFill>
        <p:spPr>
          <a:xfrm>
            <a:off x="272258" y="951674"/>
            <a:ext cx="4341472" cy="4910960"/>
          </a:xfrm>
          <a:prstGeom prst="rect">
            <a:avLst/>
          </a:prstGeom>
        </p:spPr>
      </p:pic>
      <p:sp>
        <p:nvSpPr>
          <p:cNvPr id="9" name="TextBox 2">
            <a:extLst>
              <a:ext uri="{FF2B5EF4-FFF2-40B4-BE49-F238E27FC236}">
                <a16:creationId xmlns:a16="http://schemas.microsoft.com/office/drawing/2014/main" id="{F1660648-C1FB-6E03-914A-20E5965E06C6}"/>
              </a:ext>
            </a:extLst>
          </p:cNvPr>
          <p:cNvSpPr txBox="1"/>
          <p:nvPr/>
        </p:nvSpPr>
        <p:spPr>
          <a:xfrm>
            <a:off x="382644" y="549555"/>
            <a:ext cx="1688041"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04672">
              <a:spcAft>
                <a:spcPts val="600"/>
              </a:spcAft>
            </a:pPr>
            <a:r>
              <a:rPr lang="en-US" sz="2000" b="1" i="1" kern="1200">
                <a:latin typeface="Arial"/>
                <a:ea typeface="+mn-ea"/>
                <a:cs typeface="Calibri"/>
              </a:rPr>
              <a:t>MobileNet:</a:t>
            </a:r>
            <a:endParaRPr lang="en-US" sz="2000">
              <a:cs typeface="Calibri"/>
            </a:endParaRPr>
          </a:p>
        </p:txBody>
      </p:sp>
      <p:sp>
        <p:nvSpPr>
          <p:cNvPr id="10" name="Rectangle 9">
            <a:extLst>
              <a:ext uri="{FF2B5EF4-FFF2-40B4-BE49-F238E27FC236}">
                <a16:creationId xmlns:a16="http://schemas.microsoft.com/office/drawing/2014/main" id="{078B3D4F-701B-EC17-CF0E-B0E4D58004E3}"/>
              </a:ext>
            </a:extLst>
          </p:cNvPr>
          <p:cNvSpPr/>
          <p:nvPr/>
        </p:nvSpPr>
        <p:spPr>
          <a:xfrm>
            <a:off x="6151933" y="1227981"/>
            <a:ext cx="5823409" cy="149149"/>
          </a:xfrm>
          <a:prstGeom prst="rect">
            <a:avLst/>
          </a:prstGeom>
          <a:solidFill>
            <a:schemeClr val="accent5">
              <a:lumMod val="20000"/>
              <a:lumOff val="80000"/>
            </a:schemeClr>
          </a:solidFill>
          <a:ln>
            <a:solidFill>
              <a:schemeClr val="accent2">
                <a:lumMod val="40000"/>
                <a:lumOff val="60000"/>
              </a:schemeClr>
            </a:solid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kern="1200">
                <a:solidFill>
                  <a:schemeClr val="tx1"/>
                </a:solidFill>
                <a:latin typeface="Arial"/>
                <a:cs typeface="Calibri"/>
              </a:rPr>
              <a:t>Conv2D</a:t>
            </a:r>
            <a:endParaRPr lang="en-US" sz="1200" b="1">
              <a:solidFill>
                <a:schemeClr val="tx1"/>
              </a:solidFill>
              <a:latin typeface="Arial"/>
              <a:cs typeface="Calibri"/>
            </a:endParaRPr>
          </a:p>
        </p:txBody>
      </p:sp>
      <p:sp>
        <p:nvSpPr>
          <p:cNvPr id="11" name="Rectangle 10">
            <a:extLst>
              <a:ext uri="{FF2B5EF4-FFF2-40B4-BE49-F238E27FC236}">
                <a16:creationId xmlns:a16="http://schemas.microsoft.com/office/drawing/2014/main" id="{C02DB414-2D4F-0C43-30B4-65A2CE603374}"/>
              </a:ext>
            </a:extLst>
          </p:cNvPr>
          <p:cNvSpPr/>
          <p:nvPr/>
        </p:nvSpPr>
        <p:spPr>
          <a:xfrm>
            <a:off x="7024000" y="1578828"/>
            <a:ext cx="4036942" cy="183016"/>
          </a:xfrm>
          <a:prstGeom prst="rect">
            <a:avLst/>
          </a:prstGeom>
          <a:solidFill>
            <a:schemeClr val="accent5">
              <a:lumMod val="60000"/>
              <a:lumOff val="40000"/>
            </a:schemeClr>
          </a:solidFill>
          <a:ln>
            <a:solidFill>
              <a:schemeClr val="accent2">
                <a:lumMod val="40000"/>
                <a:lumOff val="60000"/>
              </a:schemeClr>
            </a:solid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a:solidFill>
                  <a:schemeClr val="tx1"/>
                </a:solidFill>
                <a:latin typeface="Arial"/>
                <a:cs typeface="Calibri"/>
              </a:rPr>
              <a:t>3x3 </a:t>
            </a:r>
            <a:r>
              <a:rPr lang="en-US" sz="1200" b="1" err="1">
                <a:solidFill>
                  <a:schemeClr val="tx1"/>
                </a:solidFill>
                <a:latin typeface="Arial"/>
                <a:cs typeface="Calibri"/>
              </a:rPr>
              <a:t>Depthwise</a:t>
            </a:r>
            <a:r>
              <a:rPr lang="en-US" sz="1200" b="1">
                <a:solidFill>
                  <a:schemeClr val="tx1"/>
                </a:solidFill>
                <a:latin typeface="Arial"/>
                <a:cs typeface="Calibri"/>
              </a:rPr>
              <a:t> Conv</a:t>
            </a:r>
          </a:p>
        </p:txBody>
      </p:sp>
      <p:sp>
        <p:nvSpPr>
          <p:cNvPr id="12" name="Rectangle 11">
            <a:extLst>
              <a:ext uri="{FF2B5EF4-FFF2-40B4-BE49-F238E27FC236}">
                <a16:creationId xmlns:a16="http://schemas.microsoft.com/office/drawing/2014/main" id="{837CE14B-2200-A5F3-2511-2E7BEDFC0BCE}"/>
              </a:ext>
            </a:extLst>
          </p:cNvPr>
          <p:cNvSpPr/>
          <p:nvPr/>
        </p:nvSpPr>
        <p:spPr>
          <a:xfrm>
            <a:off x="7024000" y="1839529"/>
            <a:ext cx="4036943" cy="183016"/>
          </a:xfrm>
          <a:prstGeom prst="rect">
            <a:avLst/>
          </a:prstGeom>
          <a:solidFill>
            <a:schemeClr val="accent5">
              <a:lumMod val="60000"/>
              <a:lumOff val="40000"/>
            </a:schemeClr>
          </a:solidFill>
          <a:ln>
            <a:solidFill>
              <a:schemeClr val="accent2">
                <a:lumMod val="40000"/>
                <a:lumOff val="60000"/>
              </a:schemeClr>
            </a:solid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err="1">
                <a:solidFill>
                  <a:schemeClr val="tx1"/>
                </a:solidFill>
                <a:latin typeface="Arial"/>
                <a:cs typeface="Calibri"/>
              </a:rPr>
              <a:t>BatchNormalization</a:t>
            </a:r>
          </a:p>
        </p:txBody>
      </p:sp>
      <p:sp>
        <p:nvSpPr>
          <p:cNvPr id="13" name="Rectangle 12">
            <a:extLst>
              <a:ext uri="{FF2B5EF4-FFF2-40B4-BE49-F238E27FC236}">
                <a16:creationId xmlns:a16="http://schemas.microsoft.com/office/drawing/2014/main" id="{41C5E963-BED1-4FAE-62CE-8E0D001D7222}"/>
              </a:ext>
            </a:extLst>
          </p:cNvPr>
          <p:cNvSpPr/>
          <p:nvPr/>
        </p:nvSpPr>
        <p:spPr>
          <a:xfrm>
            <a:off x="7029727" y="2091765"/>
            <a:ext cx="4028476" cy="183016"/>
          </a:xfrm>
          <a:prstGeom prst="rect">
            <a:avLst/>
          </a:prstGeom>
          <a:solidFill>
            <a:schemeClr val="accent5">
              <a:lumMod val="60000"/>
              <a:lumOff val="40000"/>
            </a:schemeClr>
          </a:solidFill>
          <a:ln>
            <a:solidFill>
              <a:schemeClr val="accent2">
                <a:lumMod val="40000"/>
                <a:lumOff val="60000"/>
              </a:schemeClr>
            </a:solid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err="1">
                <a:solidFill>
                  <a:schemeClr val="tx1"/>
                </a:solidFill>
                <a:latin typeface="Arial"/>
                <a:cs typeface="Calibri"/>
              </a:rPr>
              <a:t>Relu</a:t>
            </a:r>
          </a:p>
        </p:txBody>
      </p:sp>
      <p:sp>
        <p:nvSpPr>
          <p:cNvPr id="16" name="Rectangle 15">
            <a:extLst>
              <a:ext uri="{FF2B5EF4-FFF2-40B4-BE49-F238E27FC236}">
                <a16:creationId xmlns:a16="http://schemas.microsoft.com/office/drawing/2014/main" id="{3D3C5DDA-B138-8162-67D7-595EE11F575A}"/>
              </a:ext>
            </a:extLst>
          </p:cNvPr>
          <p:cNvSpPr/>
          <p:nvPr/>
        </p:nvSpPr>
        <p:spPr>
          <a:xfrm>
            <a:off x="7024000" y="2357761"/>
            <a:ext cx="4036942" cy="183016"/>
          </a:xfrm>
          <a:prstGeom prst="rect">
            <a:avLst/>
          </a:prstGeom>
          <a:solidFill>
            <a:schemeClr val="accent5">
              <a:lumMod val="60000"/>
              <a:lumOff val="40000"/>
            </a:schemeClr>
          </a:solidFill>
          <a:ln>
            <a:solidFill>
              <a:schemeClr val="accent2">
                <a:lumMod val="40000"/>
                <a:lumOff val="60000"/>
              </a:schemeClr>
            </a:solid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a:solidFill>
                  <a:schemeClr val="tx1"/>
                </a:solidFill>
                <a:latin typeface="Arial"/>
                <a:cs typeface="Calibri"/>
              </a:rPr>
              <a:t>1x1 Conv</a:t>
            </a:r>
          </a:p>
        </p:txBody>
      </p:sp>
      <p:sp>
        <p:nvSpPr>
          <p:cNvPr id="17" name="Rectangle 16">
            <a:extLst>
              <a:ext uri="{FF2B5EF4-FFF2-40B4-BE49-F238E27FC236}">
                <a16:creationId xmlns:a16="http://schemas.microsoft.com/office/drawing/2014/main" id="{9A3D82C9-CEA1-EAD2-4A93-4507519DEFA3}"/>
              </a:ext>
            </a:extLst>
          </p:cNvPr>
          <p:cNvSpPr/>
          <p:nvPr/>
        </p:nvSpPr>
        <p:spPr>
          <a:xfrm>
            <a:off x="7024000" y="2609995"/>
            <a:ext cx="4036943" cy="183016"/>
          </a:xfrm>
          <a:prstGeom prst="rect">
            <a:avLst/>
          </a:prstGeom>
          <a:solidFill>
            <a:schemeClr val="accent5">
              <a:lumMod val="60000"/>
              <a:lumOff val="40000"/>
            </a:schemeClr>
          </a:solidFill>
          <a:ln>
            <a:solidFill>
              <a:schemeClr val="accent2">
                <a:lumMod val="40000"/>
                <a:lumOff val="60000"/>
              </a:schemeClr>
            </a:solid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err="1">
                <a:solidFill>
                  <a:schemeClr val="tx1"/>
                </a:solidFill>
                <a:latin typeface="Arial"/>
                <a:cs typeface="Calibri"/>
              </a:rPr>
              <a:t>BatchNormalization</a:t>
            </a:r>
          </a:p>
        </p:txBody>
      </p:sp>
      <p:sp>
        <p:nvSpPr>
          <p:cNvPr id="18" name="Rectangle 17">
            <a:extLst>
              <a:ext uri="{FF2B5EF4-FFF2-40B4-BE49-F238E27FC236}">
                <a16:creationId xmlns:a16="http://schemas.microsoft.com/office/drawing/2014/main" id="{2BE2C2C1-2749-00A2-5C6D-B27341713179}"/>
              </a:ext>
            </a:extLst>
          </p:cNvPr>
          <p:cNvSpPr/>
          <p:nvPr/>
        </p:nvSpPr>
        <p:spPr>
          <a:xfrm>
            <a:off x="7021259" y="2853764"/>
            <a:ext cx="4028476" cy="174550"/>
          </a:xfrm>
          <a:prstGeom prst="rect">
            <a:avLst/>
          </a:prstGeom>
          <a:solidFill>
            <a:schemeClr val="accent5">
              <a:lumMod val="60000"/>
              <a:lumOff val="40000"/>
            </a:schemeClr>
          </a:solidFill>
          <a:ln>
            <a:solidFill>
              <a:schemeClr val="accent2">
                <a:lumMod val="40000"/>
                <a:lumOff val="60000"/>
              </a:schemeClr>
            </a:solid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err="1">
                <a:solidFill>
                  <a:schemeClr val="tx1"/>
                </a:solidFill>
                <a:latin typeface="Arial"/>
                <a:cs typeface="Calibri"/>
              </a:rPr>
              <a:t>Relu</a:t>
            </a:r>
          </a:p>
        </p:txBody>
      </p:sp>
      <p:sp>
        <p:nvSpPr>
          <p:cNvPr id="19" name="Rectangle 18">
            <a:extLst>
              <a:ext uri="{FF2B5EF4-FFF2-40B4-BE49-F238E27FC236}">
                <a16:creationId xmlns:a16="http://schemas.microsoft.com/office/drawing/2014/main" id="{37522A99-9AE3-410B-DDE5-0B0AA66530D7}"/>
              </a:ext>
            </a:extLst>
          </p:cNvPr>
          <p:cNvSpPr/>
          <p:nvPr/>
        </p:nvSpPr>
        <p:spPr>
          <a:xfrm>
            <a:off x="7887599" y="3678559"/>
            <a:ext cx="2360543" cy="191483"/>
          </a:xfrm>
          <a:prstGeom prst="rect">
            <a:avLst/>
          </a:prstGeom>
          <a:solidFill>
            <a:schemeClr val="accent5">
              <a:lumMod val="75000"/>
            </a:schemeClr>
          </a:solidFill>
          <a:ln>
            <a:solidFill>
              <a:schemeClr val="accent2">
                <a:lumMod val="40000"/>
                <a:lumOff val="60000"/>
              </a:schemeClr>
            </a:solid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a:solidFill>
                  <a:schemeClr val="tx1"/>
                </a:solidFill>
                <a:latin typeface="Arial"/>
                <a:cs typeface="Calibri"/>
              </a:rPr>
              <a:t>3x3 </a:t>
            </a:r>
            <a:r>
              <a:rPr lang="en-US" sz="1200" b="1" err="1">
                <a:solidFill>
                  <a:schemeClr val="tx1"/>
                </a:solidFill>
                <a:latin typeface="Arial"/>
                <a:cs typeface="Calibri"/>
              </a:rPr>
              <a:t>Depthwise</a:t>
            </a:r>
            <a:r>
              <a:rPr lang="en-US" sz="1200" b="1">
                <a:solidFill>
                  <a:schemeClr val="tx1"/>
                </a:solidFill>
                <a:latin typeface="Arial"/>
                <a:cs typeface="Calibri"/>
              </a:rPr>
              <a:t> Conv</a:t>
            </a:r>
          </a:p>
        </p:txBody>
      </p:sp>
      <p:sp>
        <p:nvSpPr>
          <p:cNvPr id="20" name="Rectangle 19">
            <a:extLst>
              <a:ext uri="{FF2B5EF4-FFF2-40B4-BE49-F238E27FC236}">
                <a16:creationId xmlns:a16="http://schemas.microsoft.com/office/drawing/2014/main" id="{32F1BA9C-F065-BCA3-D7CD-E898802E3B39}"/>
              </a:ext>
            </a:extLst>
          </p:cNvPr>
          <p:cNvSpPr/>
          <p:nvPr/>
        </p:nvSpPr>
        <p:spPr>
          <a:xfrm>
            <a:off x="7887599" y="3939261"/>
            <a:ext cx="2360544" cy="191483"/>
          </a:xfrm>
          <a:prstGeom prst="rect">
            <a:avLst/>
          </a:prstGeom>
          <a:solidFill>
            <a:schemeClr val="accent5">
              <a:lumMod val="75000"/>
            </a:schemeClr>
          </a:solidFill>
          <a:ln>
            <a:solidFill>
              <a:schemeClr val="accent2">
                <a:lumMod val="40000"/>
                <a:lumOff val="60000"/>
              </a:schemeClr>
            </a:solid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err="1">
                <a:solidFill>
                  <a:schemeClr val="tx1"/>
                </a:solidFill>
                <a:latin typeface="Arial"/>
                <a:cs typeface="Calibri"/>
              </a:rPr>
              <a:t>BatchNormalization</a:t>
            </a:r>
          </a:p>
        </p:txBody>
      </p:sp>
      <p:sp>
        <p:nvSpPr>
          <p:cNvPr id="21" name="Rectangle 20">
            <a:extLst>
              <a:ext uri="{FF2B5EF4-FFF2-40B4-BE49-F238E27FC236}">
                <a16:creationId xmlns:a16="http://schemas.microsoft.com/office/drawing/2014/main" id="{6292F711-BA90-B507-8728-8EA3163FC134}"/>
              </a:ext>
            </a:extLst>
          </p:cNvPr>
          <p:cNvSpPr/>
          <p:nvPr/>
        </p:nvSpPr>
        <p:spPr>
          <a:xfrm>
            <a:off x="7893326" y="4191496"/>
            <a:ext cx="2352077" cy="191483"/>
          </a:xfrm>
          <a:prstGeom prst="rect">
            <a:avLst/>
          </a:prstGeom>
          <a:solidFill>
            <a:schemeClr val="accent5">
              <a:lumMod val="75000"/>
            </a:schemeClr>
          </a:solidFill>
          <a:ln>
            <a:solidFill>
              <a:schemeClr val="accent2">
                <a:lumMod val="40000"/>
                <a:lumOff val="60000"/>
              </a:schemeClr>
            </a:solid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err="1">
                <a:solidFill>
                  <a:schemeClr val="tx1"/>
                </a:solidFill>
                <a:latin typeface="Arial"/>
                <a:cs typeface="Calibri"/>
              </a:rPr>
              <a:t>Relu</a:t>
            </a:r>
          </a:p>
        </p:txBody>
      </p:sp>
      <p:sp>
        <p:nvSpPr>
          <p:cNvPr id="22" name="Rectangle 21">
            <a:extLst>
              <a:ext uri="{FF2B5EF4-FFF2-40B4-BE49-F238E27FC236}">
                <a16:creationId xmlns:a16="http://schemas.microsoft.com/office/drawing/2014/main" id="{B3943085-7165-0941-366D-685D1B9F1210}"/>
              </a:ext>
            </a:extLst>
          </p:cNvPr>
          <p:cNvSpPr/>
          <p:nvPr/>
        </p:nvSpPr>
        <p:spPr>
          <a:xfrm>
            <a:off x="7887599" y="4457492"/>
            <a:ext cx="2360543" cy="191483"/>
          </a:xfrm>
          <a:prstGeom prst="rect">
            <a:avLst/>
          </a:prstGeom>
          <a:solidFill>
            <a:schemeClr val="accent5">
              <a:lumMod val="75000"/>
            </a:schemeClr>
          </a:solidFill>
          <a:ln>
            <a:solidFill>
              <a:schemeClr val="accent2">
                <a:lumMod val="40000"/>
                <a:lumOff val="60000"/>
              </a:schemeClr>
            </a:solid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a:solidFill>
                  <a:schemeClr val="tx1"/>
                </a:solidFill>
                <a:latin typeface="Arial"/>
                <a:cs typeface="Calibri"/>
              </a:rPr>
              <a:t>1x1 Conv</a:t>
            </a:r>
          </a:p>
        </p:txBody>
      </p:sp>
      <p:sp>
        <p:nvSpPr>
          <p:cNvPr id="23" name="Rectangle 22">
            <a:extLst>
              <a:ext uri="{FF2B5EF4-FFF2-40B4-BE49-F238E27FC236}">
                <a16:creationId xmlns:a16="http://schemas.microsoft.com/office/drawing/2014/main" id="{9BA1C47A-C76F-D9FB-6E71-50350F460CE0}"/>
              </a:ext>
            </a:extLst>
          </p:cNvPr>
          <p:cNvSpPr/>
          <p:nvPr/>
        </p:nvSpPr>
        <p:spPr>
          <a:xfrm>
            <a:off x="7887599" y="4709726"/>
            <a:ext cx="2360544" cy="191483"/>
          </a:xfrm>
          <a:prstGeom prst="rect">
            <a:avLst/>
          </a:prstGeom>
          <a:solidFill>
            <a:schemeClr val="accent5">
              <a:lumMod val="75000"/>
            </a:schemeClr>
          </a:solidFill>
          <a:ln>
            <a:solidFill>
              <a:schemeClr val="accent2">
                <a:lumMod val="40000"/>
                <a:lumOff val="60000"/>
              </a:schemeClr>
            </a:solid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err="1">
                <a:solidFill>
                  <a:schemeClr val="tx1"/>
                </a:solidFill>
                <a:latin typeface="Arial"/>
                <a:cs typeface="Calibri"/>
              </a:rPr>
              <a:t>BatchNormalization</a:t>
            </a:r>
          </a:p>
        </p:txBody>
      </p:sp>
      <p:sp>
        <p:nvSpPr>
          <p:cNvPr id="24" name="Rectangle 23">
            <a:extLst>
              <a:ext uri="{FF2B5EF4-FFF2-40B4-BE49-F238E27FC236}">
                <a16:creationId xmlns:a16="http://schemas.microsoft.com/office/drawing/2014/main" id="{2FF685B1-0D3F-EF23-588E-7860D347CED7}"/>
              </a:ext>
            </a:extLst>
          </p:cNvPr>
          <p:cNvSpPr/>
          <p:nvPr/>
        </p:nvSpPr>
        <p:spPr>
          <a:xfrm>
            <a:off x="7884858" y="4978895"/>
            <a:ext cx="2352077" cy="191483"/>
          </a:xfrm>
          <a:prstGeom prst="rect">
            <a:avLst/>
          </a:prstGeom>
          <a:solidFill>
            <a:schemeClr val="accent5">
              <a:lumMod val="75000"/>
            </a:schemeClr>
          </a:solidFill>
          <a:ln>
            <a:solidFill>
              <a:schemeClr val="accent2">
                <a:lumMod val="40000"/>
                <a:lumOff val="60000"/>
              </a:schemeClr>
            </a:solid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err="1">
                <a:solidFill>
                  <a:schemeClr val="tx1"/>
                </a:solidFill>
                <a:latin typeface="Arial"/>
                <a:cs typeface="Calibri"/>
              </a:rPr>
              <a:t>Relu</a:t>
            </a:r>
          </a:p>
        </p:txBody>
      </p:sp>
      <p:sp>
        <p:nvSpPr>
          <p:cNvPr id="25" name="TextBox 16">
            <a:extLst>
              <a:ext uri="{FF2B5EF4-FFF2-40B4-BE49-F238E27FC236}">
                <a16:creationId xmlns:a16="http://schemas.microsoft.com/office/drawing/2014/main" id="{0819D0A0-B3E6-AAC8-AF06-BEEED7E0260C}"/>
              </a:ext>
            </a:extLst>
          </p:cNvPr>
          <p:cNvSpPr txBox="1"/>
          <p:nvPr/>
        </p:nvSpPr>
        <p:spPr>
          <a:xfrm>
            <a:off x="8767233" y="2950633"/>
            <a:ext cx="533400" cy="70788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a:solidFill>
                  <a:srgbClr val="FFFFFF"/>
                </a:solidFill>
                <a:cs typeface="Calibri"/>
              </a:rPr>
              <a:t>.</a:t>
            </a:r>
            <a:endParaRPr lang="en-US">
              <a:solidFill>
                <a:srgbClr val="FFFFFF"/>
              </a:solidFill>
            </a:endParaRPr>
          </a:p>
          <a:p>
            <a:pPr algn="ctr"/>
            <a:r>
              <a:rPr lang="en-US" sz="2000" b="1">
                <a:solidFill>
                  <a:srgbClr val="FFFFFF"/>
                </a:solidFill>
                <a:cs typeface="Calibri"/>
              </a:rPr>
              <a:t>.</a:t>
            </a:r>
          </a:p>
        </p:txBody>
      </p:sp>
      <p:sp>
        <p:nvSpPr>
          <p:cNvPr id="26" name="TextBox 17">
            <a:extLst>
              <a:ext uri="{FF2B5EF4-FFF2-40B4-BE49-F238E27FC236}">
                <a16:creationId xmlns:a16="http://schemas.microsoft.com/office/drawing/2014/main" id="{6294ECDF-0529-B9E7-8976-C1873AE2EFC4}"/>
              </a:ext>
            </a:extLst>
          </p:cNvPr>
          <p:cNvSpPr txBox="1"/>
          <p:nvPr/>
        </p:nvSpPr>
        <p:spPr>
          <a:xfrm>
            <a:off x="8792633" y="4982633"/>
            <a:ext cx="533400" cy="70788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a:solidFill>
                  <a:srgbClr val="FFFFFF"/>
                </a:solidFill>
                <a:cs typeface="Calibri"/>
              </a:rPr>
              <a:t>.</a:t>
            </a:r>
            <a:endParaRPr lang="en-US">
              <a:solidFill>
                <a:srgbClr val="FFFFFF"/>
              </a:solidFill>
            </a:endParaRPr>
          </a:p>
          <a:p>
            <a:pPr algn="ctr"/>
            <a:r>
              <a:rPr lang="en-US" sz="2000" b="1">
                <a:solidFill>
                  <a:srgbClr val="FFFFFF"/>
                </a:solidFill>
                <a:cs typeface="Calibri"/>
              </a:rPr>
              <a:t>.</a:t>
            </a:r>
          </a:p>
        </p:txBody>
      </p:sp>
      <p:sp>
        <p:nvSpPr>
          <p:cNvPr id="27" name="Left Brace 26">
            <a:extLst>
              <a:ext uri="{FF2B5EF4-FFF2-40B4-BE49-F238E27FC236}">
                <a16:creationId xmlns:a16="http://schemas.microsoft.com/office/drawing/2014/main" id="{942F4916-F308-E69B-B2F8-9E7F5ECF9035}"/>
              </a:ext>
            </a:extLst>
          </p:cNvPr>
          <p:cNvSpPr/>
          <p:nvPr/>
        </p:nvSpPr>
        <p:spPr>
          <a:xfrm>
            <a:off x="6577344" y="1497131"/>
            <a:ext cx="328263" cy="1692804"/>
          </a:xfrm>
          <a:prstGeom prst="leftBrace">
            <a:avLst/>
          </a:prstGeom>
          <a:no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8" name="Left Brace 27">
            <a:extLst>
              <a:ext uri="{FF2B5EF4-FFF2-40B4-BE49-F238E27FC236}">
                <a16:creationId xmlns:a16="http://schemas.microsoft.com/office/drawing/2014/main" id="{70F55EB1-CEEE-D0F8-60BD-830FB5EBFD46}"/>
              </a:ext>
            </a:extLst>
          </p:cNvPr>
          <p:cNvSpPr/>
          <p:nvPr/>
        </p:nvSpPr>
        <p:spPr>
          <a:xfrm>
            <a:off x="6577345" y="3596864"/>
            <a:ext cx="328263" cy="1692804"/>
          </a:xfrm>
          <a:prstGeom prst="leftBrace">
            <a:avLst/>
          </a:prstGeom>
          <a:no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9" name="Left Brace 28">
            <a:extLst>
              <a:ext uri="{FF2B5EF4-FFF2-40B4-BE49-F238E27FC236}">
                <a16:creationId xmlns:a16="http://schemas.microsoft.com/office/drawing/2014/main" id="{B4E816DD-1B4D-A71A-6DBB-F0CAC1289DB2}"/>
              </a:ext>
            </a:extLst>
          </p:cNvPr>
          <p:cNvSpPr/>
          <p:nvPr/>
        </p:nvSpPr>
        <p:spPr>
          <a:xfrm>
            <a:off x="6094744" y="1522532"/>
            <a:ext cx="387529" cy="3767136"/>
          </a:xfrm>
          <a:prstGeom prst="leftBrace">
            <a:avLst/>
          </a:prstGeom>
          <a:no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30" name="TextBox 21">
            <a:extLst>
              <a:ext uri="{FF2B5EF4-FFF2-40B4-BE49-F238E27FC236}">
                <a16:creationId xmlns:a16="http://schemas.microsoft.com/office/drawing/2014/main" id="{9E304C93-32DF-92DD-87AC-0F2A4D7EB4DA}"/>
              </a:ext>
            </a:extLst>
          </p:cNvPr>
          <p:cNvSpPr txBox="1"/>
          <p:nvPr/>
        </p:nvSpPr>
        <p:spPr>
          <a:xfrm>
            <a:off x="4919134" y="2946399"/>
            <a:ext cx="1181099"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accent1"/>
                </a:solidFill>
                <a:cs typeface="Calibri"/>
              </a:rPr>
              <a:t>Trained layers and weights</a:t>
            </a:r>
          </a:p>
        </p:txBody>
      </p:sp>
      <p:sp>
        <p:nvSpPr>
          <p:cNvPr id="31" name="Left Brace 30">
            <a:extLst>
              <a:ext uri="{FF2B5EF4-FFF2-40B4-BE49-F238E27FC236}">
                <a16:creationId xmlns:a16="http://schemas.microsoft.com/office/drawing/2014/main" id="{23A4DA4E-B874-C0E2-E979-D8C9E2526B2E}"/>
              </a:ext>
            </a:extLst>
          </p:cNvPr>
          <p:cNvSpPr/>
          <p:nvPr/>
        </p:nvSpPr>
        <p:spPr>
          <a:xfrm rot="10800000">
            <a:off x="4418343" y="1547931"/>
            <a:ext cx="387529" cy="3767136"/>
          </a:xfrm>
          <a:prstGeom prst="lef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 name="Rectangle: Rounded Corners 1">
            <a:extLst>
              <a:ext uri="{FF2B5EF4-FFF2-40B4-BE49-F238E27FC236}">
                <a16:creationId xmlns:a16="http://schemas.microsoft.com/office/drawing/2014/main" id="{E0548E13-4CEB-14C2-25A0-03287906C02D}"/>
              </a:ext>
            </a:extLst>
          </p:cNvPr>
          <p:cNvSpPr/>
          <p:nvPr/>
        </p:nvSpPr>
        <p:spPr>
          <a:xfrm>
            <a:off x="7133167" y="5706532"/>
            <a:ext cx="3886199" cy="778933"/>
          </a:xfrm>
          <a:prstGeom prst="roundRect">
            <a:avLst/>
          </a:prstGeom>
          <a:no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Rectangle 2">
            <a:extLst>
              <a:ext uri="{FF2B5EF4-FFF2-40B4-BE49-F238E27FC236}">
                <a16:creationId xmlns:a16="http://schemas.microsoft.com/office/drawing/2014/main" id="{4FAB7632-3E84-7D42-02FC-F8BFB0781B90}"/>
              </a:ext>
            </a:extLst>
          </p:cNvPr>
          <p:cNvSpPr/>
          <p:nvPr/>
        </p:nvSpPr>
        <p:spPr>
          <a:xfrm>
            <a:off x="7193332" y="5788593"/>
            <a:ext cx="3689809" cy="166084"/>
          </a:xfrm>
          <a:prstGeom prst="rect">
            <a:avLst/>
          </a:prstGeom>
          <a:solidFill>
            <a:schemeClr val="accent2"/>
          </a:solidFill>
          <a:ln>
            <a:solidFill>
              <a:schemeClr val="accent2">
                <a:lumMod val="40000"/>
                <a:lumOff val="60000"/>
              </a:schemeClr>
            </a:solid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400" b="1">
                <a:solidFill>
                  <a:schemeClr val="tx1"/>
                </a:solidFill>
                <a:cs typeface="Calibri"/>
              </a:rPr>
              <a:t>Conv2D</a:t>
            </a:r>
            <a:endParaRPr lang="en-US"/>
          </a:p>
        </p:txBody>
      </p:sp>
      <p:sp>
        <p:nvSpPr>
          <p:cNvPr id="4" name="Rectangle 3">
            <a:extLst>
              <a:ext uri="{FF2B5EF4-FFF2-40B4-BE49-F238E27FC236}">
                <a16:creationId xmlns:a16="http://schemas.microsoft.com/office/drawing/2014/main" id="{F18229D8-1ED5-B47D-5F4D-F104F3366414}"/>
              </a:ext>
            </a:extLst>
          </p:cNvPr>
          <p:cNvSpPr/>
          <p:nvPr/>
        </p:nvSpPr>
        <p:spPr>
          <a:xfrm>
            <a:off x="7481198" y="6009722"/>
            <a:ext cx="3114075" cy="183017"/>
          </a:xfrm>
          <a:prstGeom prst="rect">
            <a:avLst/>
          </a:prstGeom>
          <a:solidFill>
            <a:schemeClr val="accent2"/>
          </a:solidFill>
          <a:ln>
            <a:solidFill>
              <a:schemeClr val="accent2">
                <a:lumMod val="40000"/>
                <a:lumOff val="60000"/>
              </a:schemeClr>
            </a:solid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400" b="1">
                <a:solidFill>
                  <a:schemeClr val="tx1"/>
                </a:solidFill>
                <a:cs typeface="Calibri"/>
              </a:rPr>
              <a:t>Fully-connected</a:t>
            </a:r>
            <a:endParaRPr lang="en-US">
              <a:solidFill>
                <a:schemeClr val="tx1"/>
              </a:solidFill>
            </a:endParaRPr>
          </a:p>
        </p:txBody>
      </p:sp>
      <p:sp>
        <p:nvSpPr>
          <p:cNvPr id="5" name="Rectangle 4">
            <a:extLst>
              <a:ext uri="{FF2B5EF4-FFF2-40B4-BE49-F238E27FC236}">
                <a16:creationId xmlns:a16="http://schemas.microsoft.com/office/drawing/2014/main" id="{1A794B0F-5A54-C80D-F7DC-FEFE68E92B9D}"/>
              </a:ext>
            </a:extLst>
          </p:cNvPr>
          <p:cNvSpPr/>
          <p:nvPr/>
        </p:nvSpPr>
        <p:spPr>
          <a:xfrm>
            <a:off x="8285531" y="6255753"/>
            <a:ext cx="1513875" cy="199950"/>
          </a:xfrm>
          <a:prstGeom prst="rect">
            <a:avLst/>
          </a:prstGeom>
          <a:solidFill>
            <a:schemeClr val="accent6">
              <a:lumMod val="40000"/>
              <a:lumOff val="60000"/>
            </a:schemeClr>
          </a:solidFill>
          <a:ln>
            <a:solidFill>
              <a:schemeClr val="accent2">
                <a:lumMod val="40000"/>
                <a:lumOff val="60000"/>
              </a:schemeClr>
            </a:solid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400" b="1">
                <a:solidFill>
                  <a:schemeClr val="tx1"/>
                </a:solidFill>
                <a:cs typeface="Calibri"/>
              </a:rPr>
              <a:t>Output</a:t>
            </a:r>
          </a:p>
        </p:txBody>
      </p:sp>
      <p:sp>
        <p:nvSpPr>
          <p:cNvPr id="6" name="Left Brace 5">
            <a:extLst>
              <a:ext uri="{FF2B5EF4-FFF2-40B4-BE49-F238E27FC236}">
                <a16:creationId xmlns:a16="http://schemas.microsoft.com/office/drawing/2014/main" id="{9FD1834D-A439-2F10-31FD-F72822BE5ED0}"/>
              </a:ext>
            </a:extLst>
          </p:cNvPr>
          <p:cNvSpPr/>
          <p:nvPr/>
        </p:nvSpPr>
        <p:spPr>
          <a:xfrm>
            <a:off x="6154010" y="5679662"/>
            <a:ext cx="328263" cy="769939"/>
          </a:xfrm>
          <a:prstGeom prst="leftBrace">
            <a:avLst/>
          </a:prstGeom>
          <a:no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7" name="TextBox 6">
            <a:extLst>
              <a:ext uri="{FF2B5EF4-FFF2-40B4-BE49-F238E27FC236}">
                <a16:creationId xmlns:a16="http://schemas.microsoft.com/office/drawing/2014/main" id="{8921C669-7C96-17B4-735A-36641A6A94ED}"/>
              </a:ext>
            </a:extLst>
          </p:cNvPr>
          <p:cNvSpPr txBox="1"/>
          <p:nvPr/>
        </p:nvSpPr>
        <p:spPr>
          <a:xfrm>
            <a:off x="4411133" y="5630332"/>
            <a:ext cx="1689098" cy="923330"/>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cs typeface="Calibri"/>
              </a:rPr>
              <a:t>Replace with our customized layers</a:t>
            </a:r>
          </a:p>
        </p:txBody>
      </p:sp>
      <p:sp>
        <p:nvSpPr>
          <p:cNvPr id="33" name="Rectangle: Rounded Corners 32">
            <a:extLst>
              <a:ext uri="{FF2B5EF4-FFF2-40B4-BE49-F238E27FC236}">
                <a16:creationId xmlns:a16="http://schemas.microsoft.com/office/drawing/2014/main" id="{344E97BB-072B-7288-6013-414EE529A24D}"/>
              </a:ext>
            </a:extLst>
          </p:cNvPr>
          <p:cNvSpPr/>
          <p:nvPr/>
        </p:nvSpPr>
        <p:spPr>
          <a:xfrm>
            <a:off x="4419598" y="5626100"/>
            <a:ext cx="6793754" cy="1032934"/>
          </a:xfrm>
          <a:prstGeom prst="roundRect">
            <a:avLst/>
          </a:prstGeom>
          <a:noFill/>
          <a:ln w="28575">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FFFF"/>
              </a:solidFill>
            </a:endParaRPr>
          </a:p>
        </p:txBody>
      </p:sp>
    </p:spTree>
    <p:extLst>
      <p:ext uri="{BB962C8B-B14F-4D97-AF65-F5344CB8AC3E}">
        <p14:creationId xmlns:p14="http://schemas.microsoft.com/office/powerpoint/2010/main" val="244541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p:bldP spid="3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BD9A78-15EA-ED80-91A2-3D4C3C69067D}"/>
              </a:ext>
            </a:extLst>
          </p:cNvPr>
          <p:cNvSpPr>
            <a:spLocks noGrp="1"/>
          </p:cNvSpPr>
          <p:nvPr>
            <p:ph type="title"/>
          </p:nvPr>
        </p:nvSpPr>
        <p:spPr>
          <a:xfrm>
            <a:off x="252047" y="365125"/>
            <a:ext cx="5766658" cy="1349009"/>
          </a:xfrm>
        </p:spPr>
        <p:txBody>
          <a:bodyPr>
            <a:normAutofit/>
          </a:bodyPr>
          <a:lstStyle/>
          <a:p>
            <a:r>
              <a:rPr lang="zh-CN" altLang="en-US" sz="4000" dirty="0">
                <a:effectLst>
                  <a:glow rad="38100">
                    <a:prstClr val="white">
                      <a:alpha val="40000"/>
                    </a:prstClr>
                  </a:glow>
                  <a:outerShdw blurRad="76200" dist="38100" algn="ctr" rotWithShape="0">
                    <a:srgbClr val="4472C4">
                      <a:lumMod val="20000"/>
                      <a:lumOff val="80000"/>
                      <a:alpha val="99000"/>
                    </a:srgbClr>
                  </a:outerShdw>
                </a:effectLst>
                <a:latin typeface="Arial"/>
                <a:ea typeface="等线 Light"/>
                <a:cs typeface="Calibri Light"/>
              </a:rPr>
              <a:t>Hyper-Parameter Tuning</a:t>
            </a:r>
          </a:p>
        </p:txBody>
      </p:sp>
      <p:sp>
        <p:nvSpPr>
          <p:cNvPr id="4" name="内容占位符 3">
            <a:extLst>
              <a:ext uri="{FF2B5EF4-FFF2-40B4-BE49-F238E27FC236}">
                <a16:creationId xmlns:a16="http://schemas.microsoft.com/office/drawing/2014/main" id="{74118D0D-9DB4-FBFB-E92B-D4CD73FBFB1F}"/>
              </a:ext>
            </a:extLst>
          </p:cNvPr>
          <p:cNvSpPr>
            <a:spLocks noGrp="1"/>
          </p:cNvSpPr>
          <p:nvPr>
            <p:ph idx="10"/>
          </p:nvPr>
        </p:nvSpPr>
        <p:spPr/>
        <p:txBody>
          <a:bodyPr vert="horz" lIns="91440" tIns="45720" rIns="91440" bIns="45720" rtlCol="0" anchor="t">
            <a:normAutofit fontScale="77500" lnSpcReduction="20000"/>
          </a:bodyPr>
          <a:lstStyle/>
          <a:p>
            <a:pPr marL="285750" indent="-285750">
              <a:lnSpc>
                <a:spcPct val="120000"/>
              </a:lnSpc>
              <a:spcBef>
                <a:spcPts val="0"/>
              </a:spcBef>
              <a:buFont typeface="Arial,Sans-Serif" panose="05000000000000000000" pitchFamily="2" charset="2"/>
              <a:buChar char="•"/>
            </a:pPr>
            <a:r>
              <a:rPr lang="en-US" altLang="zh-CN" sz="18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等线"/>
                <a:cs typeface="Calibri"/>
              </a:rPr>
              <a:t>Due</a:t>
            </a:r>
            <a:r>
              <a:rPr lang="zh-CN" sz="18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等线"/>
                <a:cs typeface="Calibri"/>
              </a:rPr>
              <a:t> to limited computing powers</a:t>
            </a:r>
            <a:r>
              <a:rPr lang="en-US" altLang="zh-CN" sz="18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等线"/>
                <a:cs typeface="Calibri"/>
              </a:rPr>
              <a:t>,</a:t>
            </a:r>
            <a:r>
              <a:rPr lang="zh-CN" sz="18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等线"/>
                <a:cs typeface="Calibri"/>
              </a:rPr>
              <a:t> we weren't able to perform any search tuning technique.</a:t>
            </a:r>
            <a:endParaRPr lang="en-US" altLang="zh-CN" sz="18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等线"/>
              <a:cs typeface="Calibri"/>
            </a:endParaRPr>
          </a:p>
          <a:p>
            <a:pPr marL="285750" indent="-285750">
              <a:lnSpc>
                <a:spcPct val="120000"/>
              </a:lnSpc>
              <a:spcBef>
                <a:spcPts val="0"/>
              </a:spcBef>
              <a:buFont typeface="Arial,Sans-Serif" panose="05000000000000000000" pitchFamily="2" charset="2"/>
              <a:buChar char="•"/>
            </a:pPr>
            <a:endParaRPr lang="zh-CN" sz="18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等线"/>
              <a:cs typeface="Calibri"/>
            </a:endParaRPr>
          </a:p>
          <a:p>
            <a:pPr marL="285750" indent="-285750">
              <a:lnSpc>
                <a:spcPct val="120000"/>
              </a:lnSpc>
              <a:spcBef>
                <a:spcPts val="0"/>
              </a:spcBef>
              <a:buFont typeface="Arial,Sans-Serif" panose="05000000000000000000" pitchFamily="2" charset="2"/>
              <a:buChar char="•"/>
            </a:pPr>
            <a:r>
              <a:rPr lang="zh-CN" sz="18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等线"/>
                <a:cs typeface="Calibri"/>
              </a:rPr>
              <a:t>Instead, we adopted an approach of parallerally testing all combinations</a:t>
            </a:r>
          </a:p>
          <a:p>
            <a:pPr marL="742950" lvl="1" indent="-285750">
              <a:lnSpc>
                <a:spcPct val="120000"/>
              </a:lnSpc>
              <a:spcBef>
                <a:spcPts val="0"/>
              </a:spcBef>
              <a:buFont typeface="Arial,Sans-Serif" panose="05000000000000000000" pitchFamily="2" charset="2"/>
              <a:buChar char="•"/>
            </a:pPr>
            <a:r>
              <a:rPr lang="zh-CN" sz="18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等线"/>
                <a:cs typeface="Calibri"/>
              </a:rPr>
              <a:t>Test one parameter by keeping others as default, and choose the best performance factor</a:t>
            </a:r>
          </a:p>
          <a:p>
            <a:pPr marL="742950" lvl="1" indent="-285750">
              <a:lnSpc>
                <a:spcPct val="120000"/>
              </a:lnSpc>
              <a:spcBef>
                <a:spcPts val="0"/>
              </a:spcBef>
              <a:buFont typeface="Arial,Sans-Serif" panose="05000000000000000000" pitchFamily="2" charset="2"/>
              <a:buChar char="•"/>
            </a:pPr>
            <a:r>
              <a:rPr lang="zh-CN" sz="18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等线"/>
                <a:cs typeface="Calibri"/>
              </a:rPr>
              <a:t>With the best performing value, test other factors parallerally. </a:t>
            </a:r>
            <a:endParaRPr lang="en-US" altLang="zh-CN" sz="18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等线"/>
              <a:cs typeface="Calibri"/>
            </a:endParaRPr>
          </a:p>
          <a:p>
            <a:pPr marL="742950" lvl="1" indent="-285750">
              <a:lnSpc>
                <a:spcPct val="120000"/>
              </a:lnSpc>
              <a:spcBef>
                <a:spcPts val="0"/>
              </a:spcBef>
              <a:buFont typeface="Arial,Sans-Serif" panose="05000000000000000000" pitchFamily="2" charset="2"/>
              <a:buChar char="•"/>
            </a:pPr>
            <a:endParaRPr lang="zh-CN" sz="18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等线"/>
              <a:cs typeface="Calibri"/>
            </a:endParaRPr>
          </a:p>
          <a:p>
            <a:pPr marL="285750" indent="-285750">
              <a:lnSpc>
                <a:spcPct val="120000"/>
              </a:lnSpc>
              <a:spcBef>
                <a:spcPts val="0"/>
              </a:spcBef>
              <a:buFont typeface="Arial,Sans-Serif" panose="05000000000000000000" pitchFamily="2" charset="2"/>
              <a:buChar char="•"/>
            </a:pPr>
            <a:r>
              <a:rPr lang="zh-CN" sz="18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等线"/>
                <a:cs typeface="Calibri"/>
              </a:rPr>
              <a:t>All combinations were tested and comapred all models' performances</a:t>
            </a:r>
          </a:p>
          <a:p>
            <a:pPr marL="285750" indent="-285750">
              <a:lnSpc>
                <a:spcPct val="120000"/>
              </a:lnSpc>
              <a:spcBef>
                <a:spcPts val="0"/>
              </a:spcBef>
              <a:buFont typeface="Arial,Sans-Serif" panose="05000000000000000000" pitchFamily="2" charset="2"/>
              <a:buChar char="•"/>
            </a:pPr>
            <a:endParaRPr lang="zh-CN" sz="18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等线"/>
              <a:cs typeface="Calibri"/>
            </a:endParaRPr>
          </a:p>
          <a:p>
            <a:pPr marL="285750" indent="-285750">
              <a:lnSpc>
                <a:spcPct val="120000"/>
              </a:lnSpc>
              <a:spcBef>
                <a:spcPts val="0"/>
              </a:spcBef>
              <a:buFont typeface="Arial,Sans-Serif" panose="05000000000000000000" pitchFamily="2" charset="2"/>
              <a:buChar char="•"/>
            </a:pPr>
            <a:r>
              <a:rPr lang="zh-CN" sz="18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等线"/>
                <a:cs typeface="Calibri"/>
              </a:rPr>
              <a:t>The model with the best performance (AUC score) was chosen</a:t>
            </a:r>
            <a:endParaRPr lang="en-US" altLang="zh-CN" sz="18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等线"/>
              <a:cs typeface="Calibri"/>
            </a:endParaRPr>
          </a:p>
          <a:p>
            <a:endParaRPr lang="zh-CN" altLang="en-US"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等线"/>
              <a:cs typeface="Arial"/>
            </a:endParaRPr>
          </a:p>
        </p:txBody>
      </p:sp>
      <p:sp>
        <p:nvSpPr>
          <p:cNvPr id="6" name="矩形: 圆角 5">
            <a:extLst>
              <a:ext uri="{FF2B5EF4-FFF2-40B4-BE49-F238E27FC236}">
                <a16:creationId xmlns:a16="http://schemas.microsoft.com/office/drawing/2014/main" id="{BA04B96A-450F-7145-5B6A-3FFA7E0D918D}"/>
              </a:ext>
            </a:extLst>
          </p:cNvPr>
          <p:cNvSpPr/>
          <p:nvPr/>
        </p:nvSpPr>
        <p:spPr>
          <a:xfrm>
            <a:off x="937846" y="2000738"/>
            <a:ext cx="1887415" cy="586154"/>
          </a:xfrm>
          <a:prstGeom prst="roundRect">
            <a:avLst/>
          </a:prstGeom>
          <a:noFill/>
          <a:ln w="2857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600" dirty="0">
                <a:solidFill>
                  <a:schemeClr val="tx1"/>
                </a:solidFill>
                <a:latin typeface="Arial"/>
                <a:ea typeface="宋体"/>
                <a:cs typeface="Calibri"/>
              </a:rPr>
              <a:t>Number of Filters in CNN layers</a:t>
            </a:r>
            <a:endParaRPr lang="zh-CN" sz="1600" dirty="0">
              <a:solidFill>
                <a:schemeClr val="tx1"/>
              </a:solidFill>
              <a:latin typeface="Arial"/>
              <a:ea typeface="宋体"/>
              <a:cs typeface="Calibri"/>
            </a:endParaRPr>
          </a:p>
        </p:txBody>
      </p:sp>
      <p:sp>
        <p:nvSpPr>
          <p:cNvPr id="7" name="矩形: 圆角 6">
            <a:extLst>
              <a:ext uri="{FF2B5EF4-FFF2-40B4-BE49-F238E27FC236}">
                <a16:creationId xmlns:a16="http://schemas.microsoft.com/office/drawing/2014/main" id="{0B55554F-60DE-6A14-FDE3-2EE8F1605016}"/>
              </a:ext>
            </a:extLst>
          </p:cNvPr>
          <p:cNvSpPr/>
          <p:nvPr/>
        </p:nvSpPr>
        <p:spPr>
          <a:xfrm>
            <a:off x="3610706" y="2024183"/>
            <a:ext cx="1887415" cy="586154"/>
          </a:xfrm>
          <a:prstGeom prst="roundRect">
            <a:avLst/>
          </a:prstGeom>
          <a:noFill/>
          <a:ln w="2857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600" dirty="0">
                <a:solidFill>
                  <a:schemeClr val="tx1"/>
                </a:solidFill>
                <a:latin typeface="Arial"/>
                <a:ea typeface="宋体"/>
                <a:cs typeface="Calibri"/>
              </a:rPr>
              <a:t>CNN Filter Size</a:t>
            </a:r>
            <a:endParaRPr lang="zh-CN" sz="1600" dirty="0">
              <a:solidFill>
                <a:schemeClr val="tx1"/>
              </a:solidFill>
              <a:latin typeface="Arial"/>
              <a:cs typeface="Arial"/>
            </a:endParaRPr>
          </a:p>
        </p:txBody>
      </p:sp>
      <p:sp>
        <p:nvSpPr>
          <p:cNvPr id="8" name="矩形: 圆角 7">
            <a:extLst>
              <a:ext uri="{FF2B5EF4-FFF2-40B4-BE49-F238E27FC236}">
                <a16:creationId xmlns:a16="http://schemas.microsoft.com/office/drawing/2014/main" id="{83E60155-A294-ACD1-0AF7-CDD19FD2181A}"/>
              </a:ext>
            </a:extLst>
          </p:cNvPr>
          <p:cNvSpPr/>
          <p:nvPr/>
        </p:nvSpPr>
        <p:spPr>
          <a:xfrm>
            <a:off x="939798" y="4294551"/>
            <a:ext cx="1887415" cy="586154"/>
          </a:xfrm>
          <a:prstGeom prst="roundRect">
            <a:avLst/>
          </a:prstGeom>
          <a:noFill/>
          <a:ln w="2857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600" dirty="0">
                <a:solidFill>
                  <a:schemeClr val="tx1"/>
                </a:solidFill>
                <a:latin typeface="Arial"/>
                <a:ea typeface="宋体"/>
                <a:cs typeface="Calibri"/>
              </a:rPr>
              <a:t>Drop-out Rate</a:t>
            </a:r>
            <a:endParaRPr lang="zh-CN" sz="1600" dirty="0">
              <a:solidFill>
                <a:schemeClr val="tx1"/>
              </a:solidFill>
              <a:latin typeface="Arial"/>
              <a:cs typeface="Arial"/>
            </a:endParaRPr>
          </a:p>
        </p:txBody>
      </p:sp>
      <p:sp>
        <p:nvSpPr>
          <p:cNvPr id="9" name="矩形: 圆角 8">
            <a:extLst>
              <a:ext uri="{FF2B5EF4-FFF2-40B4-BE49-F238E27FC236}">
                <a16:creationId xmlns:a16="http://schemas.microsoft.com/office/drawing/2014/main" id="{C26978EA-37F6-0489-B30B-FBEA5BF8CA6B}"/>
              </a:ext>
            </a:extLst>
          </p:cNvPr>
          <p:cNvSpPr/>
          <p:nvPr/>
        </p:nvSpPr>
        <p:spPr>
          <a:xfrm>
            <a:off x="3610704" y="4296504"/>
            <a:ext cx="1887415" cy="586154"/>
          </a:xfrm>
          <a:prstGeom prst="roundRect">
            <a:avLst/>
          </a:prstGeom>
          <a:noFill/>
          <a:ln w="2857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600" dirty="0">
                <a:solidFill>
                  <a:schemeClr val="tx1"/>
                </a:solidFill>
                <a:latin typeface="Arial"/>
                <a:ea typeface="宋体"/>
                <a:cs typeface="Calibri"/>
              </a:rPr>
              <a:t>Fully Connected Layer Size</a:t>
            </a:r>
            <a:endParaRPr lang="zh-CN" sz="1600" dirty="0">
              <a:solidFill>
                <a:schemeClr val="tx1"/>
              </a:solidFill>
              <a:latin typeface="Arial"/>
              <a:cs typeface="Arial"/>
            </a:endParaRPr>
          </a:p>
        </p:txBody>
      </p:sp>
      <p:sp>
        <p:nvSpPr>
          <p:cNvPr id="10" name="流程图: 过程 9">
            <a:extLst>
              <a:ext uri="{FF2B5EF4-FFF2-40B4-BE49-F238E27FC236}">
                <a16:creationId xmlns:a16="http://schemas.microsoft.com/office/drawing/2014/main" id="{3C1F694B-A6AE-1DB8-DD67-AACFB5D7FB7B}"/>
              </a:ext>
            </a:extLst>
          </p:cNvPr>
          <p:cNvSpPr/>
          <p:nvPr/>
        </p:nvSpPr>
        <p:spPr>
          <a:xfrm>
            <a:off x="937846" y="2833077"/>
            <a:ext cx="1887415" cy="398585"/>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Arial"/>
                <a:ea typeface="宋体"/>
                <a:cs typeface="Calibri"/>
              </a:rPr>
              <a:t>[     16, 32, 64     ]</a:t>
            </a:r>
            <a:endParaRPr lang="zh-CN" sz="1600" b="1" dirty="0">
              <a:solidFill>
                <a:schemeClr val="tx1"/>
              </a:solidFill>
              <a:latin typeface="Arial"/>
              <a:ea typeface="等线"/>
              <a:cs typeface="Calibri"/>
            </a:endParaRPr>
          </a:p>
        </p:txBody>
      </p:sp>
      <p:sp>
        <p:nvSpPr>
          <p:cNvPr id="11" name="流程图: 过程 10">
            <a:extLst>
              <a:ext uri="{FF2B5EF4-FFF2-40B4-BE49-F238E27FC236}">
                <a16:creationId xmlns:a16="http://schemas.microsoft.com/office/drawing/2014/main" id="{366A9664-C965-C2F3-9786-3B0DDCE41BCA}"/>
              </a:ext>
            </a:extLst>
          </p:cNvPr>
          <p:cNvSpPr/>
          <p:nvPr/>
        </p:nvSpPr>
        <p:spPr>
          <a:xfrm>
            <a:off x="3610707" y="2856522"/>
            <a:ext cx="1887415" cy="398585"/>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Arial"/>
                <a:ea typeface="宋体"/>
                <a:cs typeface="Calibri"/>
              </a:rPr>
              <a:t>[      (3,3), (5,5)     ]</a:t>
            </a:r>
            <a:endParaRPr lang="zh-CN" sz="1600" b="1" dirty="0">
              <a:solidFill>
                <a:schemeClr val="tx1"/>
              </a:solidFill>
              <a:latin typeface="Arial"/>
              <a:ea typeface="等线"/>
              <a:cs typeface="Calibri"/>
            </a:endParaRPr>
          </a:p>
        </p:txBody>
      </p:sp>
      <p:sp>
        <p:nvSpPr>
          <p:cNvPr id="12" name="流程图: 过程 11">
            <a:extLst>
              <a:ext uri="{FF2B5EF4-FFF2-40B4-BE49-F238E27FC236}">
                <a16:creationId xmlns:a16="http://schemas.microsoft.com/office/drawing/2014/main" id="{1E78D72C-89B2-97FC-C42F-ADA11F2957C3}"/>
              </a:ext>
            </a:extLst>
          </p:cNvPr>
          <p:cNvSpPr/>
          <p:nvPr/>
        </p:nvSpPr>
        <p:spPr>
          <a:xfrm>
            <a:off x="939799" y="5273428"/>
            <a:ext cx="1887415" cy="398585"/>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Arial"/>
                <a:ea typeface="宋体"/>
                <a:cs typeface="Calibri"/>
              </a:rPr>
              <a:t>[     0.3, 0.5, 0.6    ]</a:t>
            </a:r>
            <a:endParaRPr lang="zh-CN" sz="1600" b="1" dirty="0">
              <a:solidFill>
                <a:schemeClr val="tx1"/>
              </a:solidFill>
              <a:latin typeface="Arial"/>
              <a:ea typeface="等线"/>
              <a:cs typeface="Calibri"/>
            </a:endParaRPr>
          </a:p>
        </p:txBody>
      </p:sp>
      <p:sp>
        <p:nvSpPr>
          <p:cNvPr id="13" name="流程图: 过程 12">
            <a:extLst>
              <a:ext uri="{FF2B5EF4-FFF2-40B4-BE49-F238E27FC236}">
                <a16:creationId xmlns:a16="http://schemas.microsoft.com/office/drawing/2014/main" id="{F74594D9-FEFD-AF19-855B-C80C41A68D53}"/>
              </a:ext>
            </a:extLst>
          </p:cNvPr>
          <p:cNvSpPr/>
          <p:nvPr/>
        </p:nvSpPr>
        <p:spPr>
          <a:xfrm>
            <a:off x="3610706" y="5275382"/>
            <a:ext cx="1887415" cy="398585"/>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600" b="1" dirty="0">
                <a:solidFill>
                  <a:schemeClr val="tx1"/>
                </a:solidFill>
                <a:latin typeface="Arial"/>
                <a:ea typeface="宋体"/>
                <a:cs typeface="Calibri"/>
              </a:rPr>
              <a:t>[      128, 256     ]</a:t>
            </a:r>
            <a:endParaRPr lang="zh-CN" sz="1600" b="1" dirty="0">
              <a:solidFill>
                <a:schemeClr val="tx1"/>
              </a:solidFill>
              <a:latin typeface="Arial"/>
              <a:ea typeface="等线"/>
              <a:cs typeface="Calibri"/>
            </a:endParaRPr>
          </a:p>
        </p:txBody>
      </p:sp>
    </p:spTree>
    <p:extLst>
      <p:ext uri="{BB962C8B-B14F-4D97-AF65-F5344CB8AC3E}">
        <p14:creationId xmlns:p14="http://schemas.microsoft.com/office/powerpoint/2010/main" val="2097396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DF8247-6A07-5E03-A1EA-922BE2B8AC38}"/>
              </a:ext>
            </a:extLst>
          </p:cNvPr>
          <p:cNvSpPr>
            <a:spLocks noGrp="1"/>
          </p:cNvSpPr>
          <p:nvPr>
            <p:ph type="title"/>
          </p:nvPr>
        </p:nvSpPr>
        <p:spPr>
          <a:xfrm>
            <a:off x="615176" y="337247"/>
            <a:ext cx="5918044" cy="1344148"/>
          </a:xfrm>
        </p:spPr>
        <p:txBody>
          <a:bodyPr/>
          <a:lstStyle/>
          <a:p>
            <a:r>
              <a:rPr lang="zh-CN" altLang="en-US" b="1">
                <a:effectLst>
                  <a:glow rad="38100">
                    <a:prstClr val="white">
                      <a:alpha val="40000"/>
                    </a:prstClr>
                  </a:glow>
                  <a:outerShdw blurRad="76200" dist="38100" algn="ctr" rotWithShape="0">
                    <a:srgbClr val="4472C4">
                      <a:lumMod val="20000"/>
                      <a:lumOff val="80000"/>
                      <a:alpha val="99000"/>
                    </a:srgbClr>
                  </a:outerShdw>
                </a:effectLst>
                <a:latin typeface="Arial"/>
                <a:ea typeface="等线 Light"/>
                <a:cs typeface="Calibri Light"/>
              </a:rPr>
              <a:t>Final Results &amp; Conclusion</a:t>
            </a:r>
          </a:p>
        </p:txBody>
      </p:sp>
      <p:sp>
        <p:nvSpPr>
          <p:cNvPr id="6" name="Rectangle 3">
            <a:extLst>
              <a:ext uri="{FF2B5EF4-FFF2-40B4-BE49-F238E27FC236}">
                <a16:creationId xmlns:a16="http://schemas.microsoft.com/office/drawing/2014/main" id="{85914379-4DD8-4796-60FB-57D108DAAB0F}"/>
              </a:ext>
            </a:extLst>
          </p:cNvPr>
          <p:cNvSpPr/>
          <p:nvPr/>
        </p:nvSpPr>
        <p:spPr>
          <a:xfrm>
            <a:off x="6235441" y="1937021"/>
            <a:ext cx="5789543" cy="335416"/>
          </a:xfrm>
          <a:prstGeom prst="rect">
            <a:avLst/>
          </a:prstGeom>
          <a:solidFill>
            <a:schemeClr val="accent2"/>
          </a:solidFill>
          <a:ln>
            <a:solidFill>
              <a:schemeClr val="accent2">
                <a:lumMod val="40000"/>
                <a:lumOff val="60000"/>
              </a:schemeClr>
            </a:solid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a:solidFill>
                  <a:schemeClr val="tx1"/>
                </a:solidFill>
                <a:latin typeface="Arial"/>
                <a:cs typeface="Calibri"/>
              </a:rPr>
              <a:t>Conv2D {Num Filter: 64, Num Param: 1,638,464, Filter: (3,3)}</a:t>
            </a:r>
            <a:endParaRPr lang="en-US">
              <a:solidFill>
                <a:schemeClr val="tx1"/>
              </a:solidFill>
              <a:latin typeface="Arial"/>
              <a:cs typeface="Arial"/>
            </a:endParaRPr>
          </a:p>
        </p:txBody>
      </p:sp>
      <p:sp>
        <p:nvSpPr>
          <p:cNvPr id="7" name="Rectangle 10">
            <a:extLst>
              <a:ext uri="{FF2B5EF4-FFF2-40B4-BE49-F238E27FC236}">
                <a16:creationId xmlns:a16="http://schemas.microsoft.com/office/drawing/2014/main" id="{F6FAE12D-5DBD-D2E9-A4FD-DFA82F39A61C}"/>
              </a:ext>
            </a:extLst>
          </p:cNvPr>
          <p:cNvSpPr/>
          <p:nvPr/>
        </p:nvSpPr>
        <p:spPr>
          <a:xfrm>
            <a:off x="6629525" y="2775220"/>
            <a:ext cx="4992135" cy="329258"/>
          </a:xfrm>
          <a:prstGeom prst="rect">
            <a:avLst/>
          </a:prstGeom>
          <a:solidFill>
            <a:schemeClr val="accent2"/>
          </a:solidFill>
          <a:ln>
            <a:solidFill>
              <a:schemeClr val="accent2">
                <a:lumMod val="40000"/>
                <a:lumOff val="60000"/>
              </a:schemeClr>
            </a:solid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a:solidFill>
                  <a:schemeClr val="tx1"/>
                </a:solidFill>
                <a:latin typeface="Arial"/>
                <a:cs typeface="Calibri"/>
              </a:rPr>
              <a:t>Conv2D </a:t>
            </a:r>
            <a:r>
              <a:rPr lang="en-US" sz="1200" b="1">
                <a:solidFill>
                  <a:schemeClr val="tx1"/>
                </a:solidFill>
                <a:latin typeface="Arial"/>
                <a:cs typeface="Arial"/>
              </a:rPr>
              <a:t>{Num Filter: 64, Num Param: 102,464, Filter: (3,3)}</a:t>
            </a:r>
            <a:endParaRPr lang="en-US" sz="1200">
              <a:solidFill>
                <a:schemeClr val="tx1"/>
              </a:solidFill>
              <a:latin typeface="Arial"/>
              <a:cs typeface="Arial"/>
            </a:endParaRPr>
          </a:p>
        </p:txBody>
      </p:sp>
      <p:sp>
        <p:nvSpPr>
          <p:cNvPr id="8" name="Rectangle 14">
            <a:extLst>
              <a:ext uri="{FF2B5EF4-FFF2-40B4-BE49-F238E27FC236}">
                <a16:creationId xmlns:a16="http://schemas.microsoft.com/office/drawing/2014/main" id="{CB495ABA-51D4-CA12-8951-80FBC346E488}"/>
              </a:ext>
            </a:extLst>
          </p:cNvPr>
          <p:cNvSpPr/>
          <p:nvPr/>
        </p:nvSpPr>
        <p:spPr>
          <a:xfrm>
            <a:off x="7205259" y="3629583"/>
            <a:ext cx="3893010" cy="329258"/>
          </a:xfrm>
          <a:prstGeom prst="rect">
            <a:avLst/>
          </a:prstGeom>
          <a:solidFill>
            <a:schemeClr val="accent2"/>
          </a:solidFill>
          <a:ln>
            <a:solidFill>
              <a:schemeClr val="accent2">
                <a:lumMod val="40000"/>
                <a:lumOff val="60000"/>
              </a:schemeClr>
            </a:solid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a:solidFill>
                  <a:schemeClr val="tx1"/>
                </a:solidFill>
                <a:latin typeface="Arial"/>
                <a:cs typeface="Calibri"/>
              </a:rPr>
              <a:t>GloablAveragePooling2D</a:t>
            </a:r>
            <a:endParaRPr lang="en-US">
              <a:solidFill>
                <a:schemeClr val="tx1"/>
              </a:solidFill>
              <a:latin typeface="Arial"/>
              <a:cs typeface="Arial"/>
            </a:endParaRPr>
          </a:p>
        </p:txBody>
      </p:sp>
      <p:sp>
        <p:nvSpPr>
          <p:cNvPr id="9" name="Rectangle 15">
            <a:extLst>
              <a:ext uri="{FF2B5EF4-FFF2-40B4-BE49-F238E27FC236}">
                <a16:creationId xmlns:a16="http://schemas.microsoft.com/office/drawing/2014/main" id="{EFDFFBE2-05A3-07F6-4597-579D12036690}"/>
              </a:ext>
            </a:extLst>
          </p:cNvPr>
          <p:cNvSpPr/>
          <p:nvPr/>
        </p:nvSpPr>
        <p:spPr>
          <a:xfrm>
            <a:off x="7320713" y="4046758"/>
            <a:ext cx="3673645" cy="340803"/>
          </a:xfrm>
          <a:prstGeom prst="rect">
            <a:avLst/>
          </a:prstGeom>
          <a:solidFill>
            <a:schemeClr val="accent2"/>
          </a:solidFill>
          <a:ln>
            <a:solidFill>
              <a:schemeClr val="accent2">
                <a:lumMod val="40000"/>
                <a:lumOff val="60000"/>
              </a:schemeClr>
            </a:solid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a:solidFill>
                  <a:schemeClr val="tx1"/>
                </a:solidFill>
                <a:latin typeface="Arial"/>
                <a:cs typeface="Calibri"/>
              </a:rPr>
              <a:t>Full-connected {Num Neuron: 128, Param: 8320}</a:t>
            </a:r>
            <a:endParaRPr lang="en-US">
              <a:solidFill>
                <a:schemeClr val="tx1"/>
              </a:solidFill>
              <a:latin typeface="Arial"/>
              <a:cs typeface="Calibri" panose="020F0502020204030204"/>
            </a:endParaRPr>
          </a:p>
        </p:txBody>
      </p:sp>
      <p:sp>
        <p:nvSpPr>
          <p:cNvPr id="10" name="Rectangle 16">
            <a:extLst>
              <a:ext uri="{FF2B5EF4-FFF2-40B4-BE49-F238E27FC236}">
                <a16:creationId xmlns:a16="http://schemas.microsoft.com/office/drawing/2014/main" id="{E6B8BC88-1708-C742-7789-99F87BE7A02C}"/>
              </a:ext>
            </a:extLst>
          </p:cNvPr>
          <p:cNvSpPr/>
          <p:nvPr/>
        </p:nvSpPr>
        <p:spPr>
          <a:xfrm>
            <a:off x="6627985" y="2351115"/>
            <a:ext cx="5001373" cy="340804"/>
          </a:xfrm>
          <a:prstGeom prst="rect">
            <a:avLst/>
          </a:prstGeom>
          <a:solidFill>
            <a:schemeClr val="accent2"/>
          </a:solidFill>
          <a:ln>
            <a:solidFill>
              <a:schemeClr val="accent2">
                <a:lumMod val="40000"/>
                <a:lumOff val="60000"/>
              </a:schemeClr>
            </a:solid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a:solidFill>
                  <a:schemeClr val="tx1"/>
                </a:solidFill>
                <a:latin typeface="Arial"/>
                <a:cs typeface="Calibri"/>
              </a:rPr>
              <a:t>Dropout {Rate: 0.3}</a:t>
            </a:r>
            <a:endParaRPr lang="en-US">
              <a:solidFill>
                <a:schemeClr val="tx1"/>
              </a:solidFill>
              <a:latin typeface="Arial"/>
              <a:cs typeface="Arial"/>
            </a:endParaRPr>
          </a:p>
        </p:txBody>
      </p:sp>
      <p:sp>
        <p:nvSpPr>
          <p:cNvPr id="11" name="Rectangle 19">
            <a:extLst>
              <a:ext uri="{FF2B5EF4-FFF2-40B4-BE49-F238E27FC236}">
                <a16:creationId xmlns:a16="http://schemas.microsoft.com/office/drawing/2014/main" id="{CB492DEC-4F51-EB76-F9E5-BDAF0749A37F}"/>
              </a:ext>
            </a:extLst>
          </p:cNvPr>
          <p:cNvSpPr/>
          <p:nvPr/>
        </p:nvSpPr>
        <p:spPr>
          <a:xfrm>
            <a:off x="7456179" y="4487023"/>
            <a:ext cx="3396555" cy="340803"/>
          </a:xfrm>
          <a:prstGeom prst="rect">
            <a:avLst/>
          </a:prstGeom>
          <a:solidFill>
            <a:schemeClr val="accent2"/>
          </a:solidFill>
          <a:ln>
            <a:solidFill>
              <a:schemeClr val="accent2">
                <a:lumMod val="40000"/>
                <a:lumOff val="60000"/>
              </a:schemeClr>
            </a:solid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a:solidFill>
                  <a:schemeClr val="tx1"/>
                </a:solidFill>
                <a:latin typeface="Arial"/>
                <a:cs typeface="Calibri"/>
              </a:rPr>
              <a:t>Dropout </a:t>
            </a:r>
            <a:r>
              <a:rPr lang="en-US" sz="1200" b="1">
                <a:solidFill>
                  <a:schemeClr val="tx1"/>
                </a:solidFill>
                <a:latin typeface="Arial"/>
                <a:cs typeface="Arial"/>
              </a:rPr>
              <a:t>{Rate: 0.3}</a:t>
            </a:r>
            <a:endParaRPr lang="en-US">
              <a:solidFill>
                <a:schemeClr val="tx1"/>
              </a:solidFill>
              <a:latin typeface="Arial"/>
              <a:cs typeface="Arial"/>
            </a:endParaRPr>
          </a:p>
        </p:txBody>
      </p:sp>
      <p:sp>
        <p:nvSpPr>
          <p:cNvPr id="12" name="Rectangle 21">
            <a:extLst>
              <a:ext uri="{FF2B5EF4-FFF2-40B4-BE49-F238E27FC236}">
                <a16:creationId xmlns:a16="http://schemas.microsoft.com/office/drawing/2014/main" id="{FDFAEC3C-B35C-C466-1D8B-58574844A53B}"/>
              </a:ext>
            </a:extLst>
          </p:cNvPr>
          <p:cNvSpPr/>
          <p:nvPr/>
        </p:nvSpPr>
        <p:spPr>
          <a:xfrm>
            <a:off x="8512972" y="5823986"/>
            <a:ext cx="1395343" cy="326950"/>
          </a:xfrm>
          <a:prstGeom prst="rect">
            <a:avLst/>
          </a:prstGeom>
          <a:solidFill>
            <a:schemeClr val="accent6">
              <a:lumMod val="40000"/>
              <a:lumOff val="60000"/>
            </a:schemeClr>
          </a:solidFill>
          <a:ln>
            <a:solidFill>
              <a:schemeClr val="accent2">
                <a:lumMod val="40000"/>
                <a:lumOff val="60000"/>
              </a:schemeClr>
            </a:solid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a:solidFill>
                  <a:schemeClr val="tx1"/>
                </a:solidFill>
                <a:latin typeface="Arial"/>
                <a:cs typeface="Calibri"/>
              </a:rPr>
              <a:t>Output</a:t>
            </a:r>
            <a:endParaRPr lang="en-US">
              <a:solidFill>
                <a:schemeClr val="tx1"/>
              </a:solidFill>
              <a:latin typeface="Arial"/>
              <a:cs typeface="Arial"/>
            </a:endParaRPr>
          </a:p>
        </p:txBody>
      </p:sp>
      <p:sp>
        <p:nvSpPr>
          <p:cNvPr id="13" name="Rectangle 18">
            <a:extLst>
              <a:ext uri="{FF2B5EF4-FFF2-40B4-BE49-F238E27FC236}">
                <a16:creationId xmlns:a16="http://schemas.microsoft.com/office/drawing/2014/main" id="{34A39641-063A-507C-749C-4B7EE6388D87}"/>
              </a:ext>
            </a:extLst>
          </p:cNvPr>
          <p:cNvSpPr/>
          <p:nvPr/>
        </p:nvSpPr>
        <p:spPr>
          <a:xfrm>
            <a:off x="6536991" y="1063024"/>
            <a:ext cx="5096817" cy="393142"/>
          </a:xfrm>
          <a:prstGeom prst="rect">
            <a:avLst/>
          </a:prstGeom>
          <a:solidFill>
            <a:schemeClr val="accent5">
              <a:lumMod val="40000"/>
              <a:lumOff val="60000"/>
            </a:schemeClr>
          </a:solidFill>
          <a:ln>
            <a:solidFill>
              <a:schemeClr val="accent2">
                <a:lumMod val="40000"/>
                <a:lumOff val="60000"/>
              </a:schemeClr>
            </a:solid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a:solidFill>
                  <a:schemeClr val="tx1"/>
                </a:solidFill>
                <a:latin typeface="Arial"/>
                <a:cs typeface="Calibri"/>
              </a:rPr>
              <a:t>Pre-trained MobileNet Model</a:t>
            </a:r>
            <a:endParaRPr lang="zh-CN" altLang="en-US">
              <a:solidFill>
                <a:schemeClr val="tx1"/>
              </a:solidFill>
              <a:latin typeface="Arial"/>
              <a:cs typeface="Arial"/>
            </a:endParaRPr>
          </a:p>
        </p:txBody>
      </p:sp>
      <p:sp>
        <p:nvSpPr>
          <p:cNvPr id="14" name="TextBox 32">
            <a:extLst>
              <a:ext uri="{FF2B5EF4-FFF2-40B4-BE49-F238E27FC236}">
                <a16:creationId xmlns:a16="http://schemas.microsoft.com/office/drawing/2014/main" id="{F1D38428-5010-EA27-F27D-13C911B257A3}"/>
              </a:ext>
            </a:extLst>
          </p:cNvPr>
          <p:cNvSpPr txBox="1"/>
          <p:nvPr/>
        </p:nvSpPr>
        <p:spPr>
          <a:xfrm>
            <a:off x="8866813" y="1305654"/>
            <a:ext cx="533400" cy="70788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a:latin typeface="Arial"/>
                <a:cs typeface="Calibri"/>
              </a:rPr>
              <a:t>.</a:t>
            </a:r>
            <a:endParaRPr lang="en-US">
              <a:latin typeface="Arial"/>
              <a:cs typeface="Arial"/>
            </a:endParaRPr>
          </a:p>
          <a:p>
            <a:pPr algn="ctr"/>
            <a:r>
              <a:rPr lang="en-US" sz="2000" b="1">
                <a:latin typeface="Arial"/>
                <a:cs typeface="Calibri"/>
              </a:rPr>
              <a:t>.</a:t>
            </a:r>
          </a:p>
        </p:txBody>
      </p:sp>
      <p:sp>
        <p:nvSpPr>
          <p:cNvPr id="15" name="Rectangle 16">
            <a:extLst>
              <a:ext uri="{FF2B5EF4-FFF2-40B4-BE49-F238E27FC236}">
                <a16:creationId xmlns:a16="http://schemas.microsoft.com/office/drawing/2014/main" id="{3252B044-8F9D-2B4E-5F26-DF504F562CC2}"/>
              </a:ext>
            </a:extLst>
          </p:cNvPr>
          <p:cNvSpPr/>
          <p:nvPr/>
        </p:nvSpPr>
        <p:spPr>
          <a:xfrm>
            <a:off x="7020532" y="3205478"/>
            <a:ext cx="4204735" cy="340804"/>
          </a:xfrm>
          <a:prstGeom prst="rect">
            <a:avLst/>
          </a:prstGeom>
          <a:solidFill>
            <a:schemeClr val="accent2"/>
          </a:solidFill>
          <a:ln>
            <a:solidFill>
              <a:schemeClr val="accent2">
                <a:lumMod val="40000"/>
                <a:lumOff val="60000"/>
              </a:schemeClr>
            </a:solid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a:solidFill>
                  <a:schemeClr val="tx1"/>
                </a:solidFill>
                <a:latin typeface="Arial"/>
                <a:cs typeface="Calibri"/>
              </a:rPr>
              <a:t>Dropout </a:t>
            </a:r>
            <a:r>
              <a:rPr lang="en-US" sz="1200" b="1">
                <a:solidFill>
                  <a:schemeClr val="tx1"/>
                </a:solidFill>
                <a:latin typeface="Arial"/>
                <a:cs typeface="Arial"/>
              </a:rPr>
              <a:t>{Rate: 0.3}</a:t>
            </a:r>
            <a:endParaRPr lang="en-US">
              <a:solidFill>
                <a:schemeClr val="tx1"/>
              </a:solidFill>
              <a:latin typeface="Arial"/>
              <a:cs typeface="Arial"/>
            </a:endParaRPr>
          </a:p>
        </p:txBody>
      </p:sp>
      <p:sp>
        <p:nvSpPr>
          <p:cNvPr id="16" name="Rectangle 15">
            <a:extLst>
              <a:ext uri="{FF2B5EF4-FFF2-40B4-BE49-F238E27FC236}">
                <a16:creationId xmlns:a16="http://schemas.microsoft.com/office/drawing/2014/main" id="{CBE6DC0D-4C6E-EAE9-F489-02D6E7CAB035}"/>
              </a:ext>
            </a:extLst>
          </p:cNvPr>
          <p:cNvSpPr/>
          <p:nvPr/>
        </p:nvSpPr>
        <p:spPr>
          <a:xfrm>
            <a:off x="7643985" y="4924212"/>
            <a:ext cx="3119464" cy="340803"/>
          </a:xfrm>
          <a:prstGeom prst="rect">
            <a:avLst/>
          </a:prstGeom>
          <a:solidFill>
            <a:schemeClr val="accent2"/>
          </a:solidFill>
          <a:ln>
            <a:solidFill>
              <a:schemeClr val="accent2">
                <a:lumMod val="40000"/>
                <a:lumOff val="60000"/>
              </a:schemeClr>
            </a:solid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100" b="1">
                <a:solidFill>
                  <a:schemeClr val="tx1"/>
                </a:solidFill>
                <a:latin typeface="Arial"/>
                <a:cs typeface="Calibri"/>
              </a:rPr>
              <a:t>Full-connected {Num Neuron: 128, Param: 16,512</a:t>
            </a:r>
            <a:r>
              <a:rPr lang="en-US" sz="1200" b="1">
                <a:solidFill>
                  <a:schemeClr val="tx1"/>
                </a:solidFill>
                <a:latin typeface="Arial"/>
                <a:cs typeface="Calibri"/>
              </a:rPr>
              <a:t>}</a:t>
            </a:r>
            <a:endParaRPr lang="en-US">
              <a:solidFill>
                <a:schemeClr val="tx1"/>
              </a:solidFill>
              <a:latin typeface="Arial"/>
              <a:cs typeface="Calibri" panose="020F0502020204030204"/>
            </a:endParaRPr>
          </a:p>
        </p:txBody>
      </p:sp>
      <p:sp>
        <p:nvSpPr>
          <p:cNvPr id="17" name="Rectangle 19">
            <a:extLst>
              <a:ext uri="{FF2B5EF4-FFF2-40B4-BE49-F238E27FC236}">
                <a16:creationId xmlns:a16="http://schemas.microsoft.com/office/drawing/2014/main" id="{A0AE7E77-1A5C-D78D-0D17-D62150D2F5AE}"/>
              </a:ext>
            </a:extLst>
          </p:cNvPr>
          <p:cNvSpPr/>
          <p:nvPr/>
        </p:nvSpPr>
        <p:spPr>
          <a:xfrm>
            <a:off x="7975725" y="5352933"/>
            <a:ext cx="2461373" cy="340802"/>
          </a:xfrm>
          <a:prstGeom prst="rect">
            <a:avLst/>
          </a:prstGeom>
          <a:solidFill>
            <a:schemeClr val="accent2"/>
          </a:solidFill>
          <a:ln>
            <a:solidFill>
              <a:schemeClr val="accent2">
                <a:lumMod val="40000"/>
                <a:lumOff val="60000"/>
              </a:schemeClr>
            </a:solidFill>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75924">
              <a:spcAft>
                <a:spcPts val="528"/>
              </a:spcAft>
            </a:pPr>
            <a:r>
              <a:rPr lang="en-US" sz="1200" b="1">
                <a:solidFill>
                  <a:schemeClr val="tx1"/>
                </a:solidFill>
                <a:latin typeface="Arial"/>
                <a:cs typeface="Calibri"/>
              </a:rPr>
              <a:t>Dropout </a:t>
            </a:r>
            <a:r>
              <a:rPr lang="en-US" sz="1200" b="1">
                <a:solidFill>
                  <a:schemeClr val="tx1"/>
                </a:solidFill>
                <a:latin typeface="Arial"/>
                <a:cs typeface="Arial"/>
              </a:rPr>
              <a:t>{Rate: 0.3}</a:t>
            </a:r>
            <a:endParaRPr lang="en-US">
              <a:solidFill>
                <a:schemeClr val="tx1"/>
              </a:solidFill>
              <a:latin typeface="Arial"/>
              <a:cs typeface="Arial"/>
            </a:endParaRPr>
          </a:p>
        </p:txBody>
      </p:sp>
      <p:sp>
        <p:nvSpPr>
          <p:cNvPr id="19" name="文本框 1">
            <a:extLst>
              <a:ext uri="{FF2B5EF4-FFF2-40B4-BE49-F238E27FC236}">
                <a16:creationId xmlns:a16="http://schemas.microsoft.com/office/drawing/2014/main" id="{4B123C57-DBD2-17A8-CE1E-A1B65A7CBF40}"/>
              </a:ext>
            </a:extLst>
          </p:cNvPr>
          <p:cNvSpPr txBox="1"/>
          <p:nvPr/>
        </p:nvSpPr>
        <p:spPr>
          <a:xfrm>
            <a:off x="973691" y="1513133"/>
            <a:ext cx="4367823"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i="1">
                <a:latin typeface="Arial"/>
                <a:ea typeface="宋体"/>
                <a:cs typeface="Calibri"/>
              </a:rPr>
              <a:t>The Best Performing Model</a:t>
            </a:r>
            <a:endParaRPr lang="zh-CN" altLang="en-US" sz="2000" i="1">
              <a:latin typeface="Arial"/>
              <a:ea typeface="宋体"/>
              <a:cs typeface="Calibri"/>
            </a:endParaRPr>
          </a:p>
        </p:txBody>
      </p:sp>
      <p:sp>
        <p:nvSpPr>
          <p:cNvPr id="20" name="文本框 2">
            <a:extLst>
              <a:ext uri="{FF2B5EF4-FFF2-40B4-BE49-F238E27FC236}">
                <a16:creationId xmlns:a16="http://schemas.microsoft.com/office/drawing/2014/main" id="{CDD9A5F0-4D72-7436-C296-F983D88126E9}"/>
              </a:ext>
            </a:extLst>
          </p:cNvPr>
          <p:cNvSpPr txBox="1"/>
          <p:nvPr/>
        </p:nvSpPr>
        <p:spPr>
          <a:xfrm>
            <a:off x="969818" y="2188203"/>
            <a:ext cx="3463636" cy="230832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a:buChar char="•"/>
            </a:pPr>
            <a:r>
              <a:rPr lang="zh-CN" altLang="en-US" u="sng">
                <a:latin typeface="Arial"/>
                <a:ea typeface="宋体"/>
                <a:cs typeface="Calibri" panose="020F0502020204030204"/>
              </a:rPr>
              <a:t>Total Params:</a:t>
            </a:r>
            <a:r>
              <a:rPr lang="zh-CN" altLang="en-US" b="1">
                <a:latin typeface="Arial"/>
                <a:ea typeface="宋体"/>
                <a:cs typeface="Calibri" panose="020F0502020204030204"/>
              </a:rPr>
              <a:t> 4,994,753</a:t>
            </a:r>
          </a:p>
          <a:p>
            <a:pPr marL="285750" indent="-285750">
              <a:buFont typeface="Arial"/>
              <a:buChar char="•"/>
            </a:pPr>
            <a:r>
              <a:rPr lang="zh-CN" altLang="en-US" u="sng">
                <a:latin typeface="Arial"/>
                <a:ea typeface="宋体"/>
                <a:cs typeface="Calibri" panose="020F0502020204030204"/>
              </a:rPr>
              <a:t>Frozen Params:</a:t>
            </a:r>
            <a:r>
              <a:rPr lang="zh-CN" altLang="en-US" b="1" u="sng">
                <a:latin typeface="Arial"/>
                <a:ea typeface="宋体"/>
                <a:cs typeface="Calibri" panose="020F0502020204030204"/>
              </a:rPr>
              <a:t> </a:t>
            </a:r>
            <a:r>
              <a:rPr lang="zh-CN" altLang="en-US" b="1">
                <a:latin typeface="Arial"/>
                <a:ea typeface="宋体"/>
                <a:cs typeface="Calibri" panose="020F0502020204030204"/>
              </a:rPr>
              <a:t>3,228,864</a:t>
            </a:r>
          </a:p>
          <a:p>
            <a:pPr marL="285750" indent="-285750">
              <a:buFont typeface="Arial"/>
              <a:buChar char="•"/>
            </a:pPr>
            <a:r>
              <a:rPr lang="zh-CN" altLang="en-US" u="sng">
                <a:latin typeface="Arial"/>
                <a:ea typeface="宋体"/>
                <a:cs typeface="Calibri" panose="020F0502020204030204"/>
              </a:rPr>
              <a:t>Trainable Params:</a:t>
            </a:r>
            <a:r>
              <a:rPr lang="zh-CN" altLang="en-US" b="1" u="sng">
                <a:latin typeface="Arial"/>
                <a:ea typeface="宋体"/>
                <a:cs typeface="Calibri" panose="020F0502020204030204"/>
              </a:rPr>
              <a:t> </a:t>
            </a:r>
            <a:r>
              <a:rPr lang="zh-CN" altLang="en-US" b="1">
                <a:latin typeface="Arial"/>
                <a:ea typeface="宋体"/>
                <a:cs typeface="Calibri" panose="020F0502020204030204"/>
              </a:rPr>
              <a:t>1,765,889</a:t>
            </a:r>
          </a:p>
          <a:p>
            <a:pPr marL="285750" indent="-285750">
              <a:buFont typeface="Arial"/>
              <a:buChar char="•"/>
            </a:pPr>
            <a:endParaRPr lang="zh-CN" altLang="en-US" b="1">
              <a:latin typeface="Arial"/>
              <a:ea typeface="宋体"/>
              <a:cs typeface="Calibri" panose="020F0502020204030204"/>
            </a:endParaRPr>
          </a:p>
          <a:p>
            <a:pPr marL="285750" indent="-285750">
              <a:buFont typeface="Arial,Sans-Serif"/>
              <a:buChar char="•"/>
            </a:pPr>
            <a:r>
              <a:rPr lang="zh-CN" u="sng">
                <a:latin typeface="Arial"/>
                <a:ea typeface="宋体"/>
                <a:cs typeface="Calibri" panose="020F0502020204030204"/>
              </a:rPr>
              <a:t>Train AUC Score</a:t>
            </a:r>
            <a:r>
              <a:rPr lang="zh-CN">
                <a:latin typeface="Arial"/>
                <a:ea typeface="宋体"/>
                <a:cs typeface="Calibri" panose="020F0502020204030204"/>
              </a:rPr>
              <a:t>: </a:t>
            </a:r>
            <a:r>
              <a:rPr lang="zh-CN" b="1">
                <a:latin typeface="Arial"/>
                <a:ea typeface="宋体"/>
                <a:cs typeface="Calibri" panose="020F0502020204030204"/>
              </a:rPr>
              <a:t>0.99</a:t>
            </a:r>
            <a:endParaRPr lang="en-US" altLang="zh-CN" b="1">
              <a:latin typeface="Arial"/>
              <a:ea typeface="宋体"/>
              <a:cs typeface="Calibri" panose="020F0502020204030204"/>
            </a:endParaRPr>
          </a:p>
          <a:p>
            <a:pPr marL="285750" indent="-285750">
              <a:buFont typeface="Arial,Sans-Serif"/>
              <a:buChar char="•"/>
            </a:pPr>
            <a:r>
              <a:rPr lang="zh-CN" u="sng">
                <a:latin typeface="Arial"/>
                <a:ea typeface="宋体"/>
                <a:cs typeface="Calibri" panose="020F0502020204030204"/>
              </a:rPr>
              <a:t>T</a:t>
            </a:r>
            <a:r>
              <a:rPr lang="en-US" altLang="zh-CN" u="sng" err="1">
                <a:latin typeface="Arial"/>
                <a:ea typeface="宋体"/>
                <a:cs typeface="Calibri" panose="020F0502020204030204"/>
              </a:rPr>
              <a:t>est</a:t>
            </a:r>
            <a:r>
              <a:rPr lang="zh-CN" u="sng">
                <a:latin typeface="Arial"/>
                <a:ea typeface="宋体"/>
                <a:cs typeface="Calibri" panose="020F0502020204030204"/>
              </a:rPr>
              <a:t> AUC Score</a:t>
            </a:r>
            <a:r>
              <a:rPr lang="zh-CN">
                <a:latin typeface="Arial"/>
                <a:ea typeface="宋体"/>
                <a:cs typeface="Calibri" panose="020F0502020204030204"/>
              </a:rPr>
              <a:t>: </a:t>
            </a:r>
            <a:r>
              <a:rPr lang="zh-CN" b="1">
                <a:latin typeface="Arial"/>
                <a:ea typeface="宋体"/>
                <a:cs typeface="Calibri" panose="020F0502020204030204"/>
              </a:rPr>
              <a:t>0.81</a:t>
            </a:r>
            <a:endParaRPr lang="en-US" altLang="zh-CN" b="1">
              <a:latin typeface="Arial"/>
              <a:ea typeface="宋体"/>
              <a:cs typeface="Calibri" panose="020F0502020204030204"/>
            </a:endParaRPr>
          </a:p>
          <a:p>
            <a:pPr marL="285750" indent="-285750">
              <a:buFont typeface="Arial,Sans-Serif"/>
              <a:buChar char="•"/>
            </a:pPr>
            <a:endParaRPr lang="zh-CN">
              <a:latin typeface="Arial"/>
              <a:ea typeface="宋体"/>
              <a:cs typeface="Calibri" panose="020F0502020204030204"/>
            </a:endParaRPr>
          </a:p>
          <a:p>
            <a:pPr marL="285750" indent="-285750">
              <a:buFont typeface="Arial,Sans-Serif"/>
              <a:buChar char="•"/>
            </a:pPr>
            <a:r>
              <a:rPr lang="zh-CN" u="sng">
                <a:latin typeface="Arial"/>
                <a:ea typeface="宋体"/>
                <a:cs typeface="Calibri" panose="020F0502020204030204"/>
              </a:rPr>
              <a:t>Final RECALL Score</a:t>
            </a:r>
            <a:r>
              <a:rPr lang="zh-CN">
                <a:latin typeface="Arial"/>
                <a:ea typeface="宋体"/>
                <a:cs typeface="Calibri" panose="020F0502020204030204"/>
              </a:rPr>
              <a:t>: </a:t>
            </a:r>
            <a:r>
              <a:rPr lang="zh-CN" b="1">
                <a:latin typeface="Arial"/>
                <a:ea typeface="宋体"/>
                <a:cs typeface="Calibri" panose="020F0502020204030204"/>
              </a:rPr>
              <a:t>0.73</a:t>
            </a:r>
            <a:endParaRPr lang="zh-CN" b="1">
              <a:latin typeface="Arial"/>
              <a:ea typeface="等线"/>
              <a:cs typeface="Arial"/>
            </a:endParaRPr>
          </a:p>
        </p:txBody>
      </p:sp>
      <p:sp>
        <p:nvSpPr>
          <p:cNvPr id="21" name="文本框 3">
            <a:extLst>
              <a:ext uri="{FF2B5EF4-FFF2-40B4-BE49-F238E27FC236}">
                <a16:creationId xmlns:a16="http://schemas.microsoft.com/office/drawing/2014/main" id="{64E11021-DD1D-833D-2B97-C387FD101598}"/>
              </a:ext>
            </a:extLst>
          </p:cNvPr>
          <p:cNvSpPr txBox="1"/>
          <p:nvPr/>
        </p:nvSpPr>
        <p:spPr>
          <a:xfrm>
            <a:off x="1216803" y="4752487"/>
            <a:ext cx="3463636"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i="1" u="sng">
                <a:latin typeface="Arial"/>
                <a:ea typeface="宋体"/>
                <a:cs typeface="Calibri"/>
              </a:rPr>
              <a:t>A Recall of 0.73 makes the model a great pre-clinical trial examination tool for early AD detection.</a:t>
            </a:r>
          </a:p>
        </p:txBody>
      </p:sp>
    </p:spTree>
    <p:extLst>
      <p:ext uri="{BB962C8B-B14F-4D97-AF65-F5344CB8AC3E}">
        <p14:creationId xmlns:p14="http://schemas.microsoft.com/office/powerpoint/2010/main" val="752243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65D9452D-4EB6-7405-8CF3-FDC956B000D8}"/>
              </a:ext>
            </a:extLst>
          </p:cNvPr>
          <p:cNvPicPr>
            <a:picLocks noGrp="1" noChangeAspect="1"/>
          </p:cNvPicPr>
          <p:nvPr>
            <p:ph idx="1"/>
          </p:nvPr>
        </p:nvPicPr>
        <p:blipFill rotWithShape="1">
          <a:blip r:embed="rId3"/>
          <a:srcRect l="3213" t="1714" r="20072" b="-1"/>
          <a:stretch/>
        </p:blipFill>
        <p:spPr>
          <a:xfrm>
            <a:off x="3523488" y="10"/>
            <a:ext cx="8668512" cy="6857990"/>
          </a:xfrm>
          <a:prstGeom prst="rect">
            <a:avLst/>
          </a:prstGeom>
        </p:spPr>
      </p:pic>
      <p:sp>
        <p:nvSpPr>
          <p:cNvPr id="2" name="Title 1">
            <a:extLst>
              <a:ext uri="{FF2B5EF4-FFF2-40B4-BE49-F238E27FC236}">
                <a16:creationId xmlns:a16="http://schemas.microsoft.com/office/drawing/2014/main" id="{004B5509-C1C0-A227-A14E-C92CD4E1668C}"/>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solidFill>
                  <a:schemeClr val="tx1"/>
                </a:solidFill>
                <a:latin typeface="Arial"/>
                <a:cs typeface="Arial"/>
              </a:rPr>
              <a:t>Applications</a:t>
            </a:r>
            <a:endParaRPr lang="en-US" sz="4800" dirty="0">
              <a:solidFill>
                <a:schemeClr val="tx1"/>
              </a:solidFill>
              <a:effectLst>
                <a:glow rad="38100">
                  <a:prstClr val="black">
                    <a:alpha val="40000"/>
                  </a:prstClr>
                </a:glow>
                <a:outerShdw blurRad="76200" dist="38100" algn="ctr" rotWithShape="0">
                  <a:srgbClr val="4472C4">
                    <a:lumMod val="20000"/>
                    <a:lumOff val="80000"/>
                    <a:alpha val="99000"/>
                  </a:srgbClr>
                </a:outerShdw>
              </a:effectLst>
              <a:latin typeface="Arial"/>
              <a:cs typeface="Arial"/>
            </a:endParaRPr>
          </a:p>
        </p:txBody>
      </p:sp>
    </p:spTree>
    <p:extLst>
      <p:ext uri="{BB962C8B-B14F-4D97-AF65-F5344CB8AC3E}">
        <p14:creationId xmlns:p14="http://schemas.microsoft.com/office/powerpoint/2010/main" val="3502321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1CEAD-0AB2-95F8-2313-DA79C9B3D4F1}"/>
              </a:ext>
            </a:extLst>
          </p:cNvPr>
          <p:cNvSpPr>
            <a:spLocks noGrp="1"/>
          </p:cNvSpPr>
          <p:nvPr>
            <p:ph type="title"/>
          </p:nvPr>
        </p:nvSpPr>
        <p:spPr/>
        <p:txBody>
          <a:bodyPr anchor="b">
            <a:normAutofit/>
          </a:bodyPr>
          <a:lstStyle/>
          <a:p>
            <a:r>
              <a:rPr lang="en-US" sz="4000" dirty="0">
                <a:latin typeface="Arial"/>
                <a:cs typeface="Calibri Light"/>
              </a:rPr>
              <a:t>Original Scenario</a:t>
            </a:r>
            <a:endParaRPr lang="en-US" sz="4000" dirty="0">
              <a:latin typeface="Arial"/>
            </a:endParaRPr>
          </a:p>
        </p:txBody>
      </p:sp>
      <p:sp>
        <p:nvSpPr>
          <p:cNvPr id="8" name="Content Placeholder 7">
            <a:extLst>
              <a:ext uri="{FF2B5EF4-FFF2-40B4-BE49-F238E27FC236}">
                <a16:creationId xmlns:a16="http://schemas.microsoft.com/office/drawing/2014/main" id="{037061AB-6D9A-285F-F305-CFBA74FD82D4}"/>
              </a:ext>
            </a:extLst>
          </p:cNvPr>
          <p:cNvSpPr>
            <a:spLocks noGrp="1"/>
          </p:cNvSpPr>
          <p:nvPr>
            <p:ph idx="1"/>
          </p:nvPr>
        </p:nvSpPr>
        <p:spPr>
          <a:xfrm>
            <a:off x="730876" y="1879287"/>
            <a:ext cx="6343393" cy="3874650"/>
          </a:xfrm>
        </p:spPr>
        <p:txBody>
          <a:bodyPr anchor="t">
            <a:normAutofit/>
          </a:bodyPr>
          <a:lstStyle/>
          <a:p>
            <a:r>
              <a:rPr lang="en-US" sz="24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cs typeface="Calibri"/>
              </a:rPr>
              <a:t>Average time spend on MRI: 30 mins</a:t>
            </a:r>
            <a:endParaRPr lang="en-US" sz="2400" dirty="0">
              <a:latin typeface="Arial"/>
              <a:cs typeface="Calibri"/>
            </a:endParaRPr>
          </a:p>
          <a:p>
            <a:r>
              <a:rPr lang="en-US" sz="2400" dirty="0">
                <a:latin typeface="Arial"/>
                <a:cs typeface="Calibri"/>
              </a:rPr>
              <a:t>40 Scans to be read </a:t>
            </a:r>
            <a:endParaRPr lang="en-US" sz="24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cs typeface="Calibri"/>
            </a:endParaRPr>
          </a:p>
          <a:p>
            <a:r>
              <a:rPr lang="en-US" sz="2400" dirty="0">
                <a:latin typeface="Arial"/>
                <a:cs typeface="Calibri"/>
              </a:rPr>
              <a:t>10 are from Alzheimer's Disease's patient</a:t>
            </a:r>
            <a:endParaRPr lang="en-US" sz="24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cs typeface="Calibri"/>
            </a:endParaRPr>
          </a:p>
          <a:p>
            <a:r>
              <a:rPr lang="en-US" sz="2400" dirty="0">
                <a:latin typeface="Arial"/>
                <a:cs typeface="Calibri"/>
              </a:rPr>
              <a:t>The radiologist must go through every segment of the brain MRI </a:t>
            </a:r>
            <a:endParaRPr lang="en-US" sz="24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cs typeface="Calibri"/>
            </a:endParaRPr>
          </a:p>
          <a:p>
            <a:r>
              <a:rPr lang="en-US" sz="2400" dirty="0">
                <a:latin typeface="Arial"/>
                <a:cs typeface="Calibri"/>
              </a:rPr>
              <a:t>Finally, be able to detect 6 of them</a:t>
            </a:r>
            <a:endParaRPr lang="en-US" sz="24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cs typeface="Calibri"/>
            </a:endParaRPr>
          </a:p>
          <a:p>
            <a:r>
              <a:rPr lang="en-US" sz="2400" dirty="0">
                <a:latin typeface="Arial"/>
                <a:cs typeface="Calibri"/>
              </a:rPr>
              <a:t>Achieves the average detection rate 60%</a:t>
            </a:r>
            <a:endParaRPr lang="en-US" sz="24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cs typeface="Calibri"/>
            </a:endParaRPr>
          </a:p>
          <a:p>
            <a:r>
              <a:rPr lang="en-US" sz="2400" dirty="0">
                <a:latin typeface="Arial"/>
                <a:cs typeface="Calibri"/>
              </a:rPr>
              <a:t>Spend in total of 20 hours</a:t>
            </a:r>
            <a:endParaRPr lang="en-US" sz="24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cs typeface="Calibri"/>
            </a:endParaRPr>
          </a:p>
        </p:txBody>
      </p:sp>
      <p:pic>
        <p:nvPicPr>
          <p:cNvPr id="4" name="Picture 4">
            <a:extLst>
              <a:ext uri="{FF2B5EF4-FFF2-40B4-BE49-F238E27FC236}">
                <a16:creationId xmlns:a16="http://schemas.microsoft.com/office/drawing/2014/main" id="{B28F3C07-5227-6133-4935-99623F9FF00F}"/>
              </a:ext>
            </a:extLst>
          </p:cNvPr>
          <p:cNvPicPr>
            <a:picLocks noChangeAspect="1"/>
          </p:cNvPicPr>
          <p:nvPr/>
        </p:nvPicPr>
        <p:blipFill>
          <a:blip r:embed="rId3"/>
          <a:stretch>
            <a:fillRect/>
          </a:stretch>
        </p:blipFill>
        <p:spPr>
          <a:xfrm>
            <a:off x="6713564" y="1610744"/>
            <a:ext cx="4844452" cy="3636512"/>
          </a:xfrm>
          <a:prstGeom prst="rect">
            <a:avLst/>
          </a:prstGeom>
        </p:spPr>
      </p:pic>
    </p:spTree>
    <p:extLst>
      <p:ext uri="{BB962C8B-B14F-4D97-AF65-F5344CB8AC3E}">
        <p14:creationId xmlns:p14="http://schemas.microsoft.com/office/powerpoint/2010/main" val="1881554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ACA69-4A31-C4CE-807E-EF655A7B93F3}"/>
              </a:ext>
            </a:extLst>
          </p:cNvPr>
          <p:cNvSpPr>
            <a:spLocks noGrp="1"/>
          </p:cNvSpPr>
          <p:nvPr>
            <p:ph type="title"/>
          </p:nvPr>
        </p:nvSpPr>
        <p:spPr>
          <a:xfrm>
            <a:off x="478766" y="250106"/>
            <a:ext cx="8528050" cy="1325563"/>
          </a:xfrm>
        </p:spPr>
        <p:txBody>
          <a:bodyPr vert="horz" lIns="91440" tIns="45720" rIns="91440" bIns="45720" rtlCol="0" anchor="b">
            <a:normAutofit/>
          </a:bodyPr>
          <a:lstStyle/>
          <a:p>
            <a:r>
              <a:rPr lang="en-US" sz="4000">
                <a:latin typeface="Arial"/>
                <a:cs typeface="Arial"/>
              </a:rPr>
              <a:t>New Scenario</a:t>
            </a:r>
          </a:p>
        </p:txBody>
      </p:sp>
      <p:sp>
        <p:nvSpPr>
          <p:cNvPr id="4" name="Content Placeholder 3">
            <a:extLst>
              <a:ext uri="{FF2B5EF4-FFF2-40B4-BE49-F238E27FC236}">
                <a16:creationId xmlns:a16="http://schemas.microsoft.com/office/drawing/2014/main" id="{9FA5D976-845A-476B-14B9-8A3A84872D9A}"/>
              </a:ext>
            </a:extLst>
          </p:cNvPr>
          <p:cNvSpPr>
            <a:spLocks noGrp="1"/>
          </p:cNvSpPr>
          <p:nvPr>
            <p:ph idx="1"/>
          </p:nvPr>
        </p:nvSpPr>
        <p:spPr>
          <a:xfrm>
            <a:off x="478766" y="1710606"/>
            <a:ext cx="7452843" cy="4104687"/>
          </a:xfrm>
        </p:spPr>
        <p:txBody>
          <a:bodyPr vert="horz" lIns="91440" tIns="45720" rIns="91440" bIns="45720" rtlCol="0" anchor="t">
            <a:noAutofit/>
          </a:bodyPr>
          <a:lstStyle/>
          <a:p>
            <a:pPr marL="285750" indent="-285750">
              <a:buFont typeface="Arial,Sans-Serif" panose="05000000000000000000" pitchFamily="2" charset="2"/>
              <a:buChar char="•"/>
            </a:pPr>
            <a:r>
              <a:rPr lang="en-US" sz="24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mn-lt"/>
                <a:cs typeface="+mn-lt"/>
              </a:rPr>
              <a:t>Same set up</a:t>
            </a:r>
            <a:endParaRPr lang="en-US" dirty="0"/>
          </a:p>
          <a:p>
            <a:pPr marL="285750" indent="-285750">
              <a:buFont typeface="Arial,Sans-Serif" panose="05000000000000000000" pitchFamily="2" charset="2"/>
              <a:buChar char="•"/>
            </a:pPr>
            <a:r>
              <a:rPr lang="en-US" sz="24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mn-lt"/>
                <a:cs typeface="+mn-lt"/>
              </a:rPr>
              <a:t>The algorithm identify 18 of them as demented and 22 of them as non-demented</a:t>
            </a:r>
          </a:p>
          <a:p>
            <a:pPr marL="285750" indent="-285750">
              <a:buFont typeface="Arial,Sans-Serif" panose="05000000000000000000" pitchFamily="2" charset="2"/>
              <a:buChar char="•"/>
            </a:pPr>
            <a:r>
              <a:rPr lang="en-US" sz="24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mn-lt"/>
                <a:cs typeface="+mn-lt"/>
              </a:rPr>
              <a:t>The radiologist can spend more time on demented scans(40 minutes for demented and 10 minutes for non-demented)</a:t>
            </a:r>
          </a:p>
          <a:p>
            <a:pPr marL="285750" indent="-285750">
              <a:buFont typeface="Arial,Sans-Serif" panose="05000000000000000000" pitchFamily="2" charset="2"/>
              <a:buChar char="•"/>
            </a:pPr>
            <a:r>
              <a:rPr lang="en-US" sz="24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mn-lt"/>
                <a:cs typeface="+mn-lt"/>
              </a:rPr>
              <a:t>Finally, be able to detect 8 of them</a:t>
            </a:r>
          </a:p>
          <a:p>
            <a:pPr marL="285750" indent="-285750">
              <a:buFont typeface="Arial,Sans-Serif" panose="05000000000000000000" pitchFamily="2" charset="2"/>
              <a:buChar char="•"/>
            </a:pPr>
            <a:r>
              <a:rPr lang="en-US" sz="24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mn-lt"/>
                <a:cs typeface="+mn-lt"/>
              </a:rPr>
              <a:t>Spend in total of 15.67 hours</a:t>
            </a:r>
          </a:p>
          <a:p>
            <a:pPr marL="285750" indent="-285750">
              <a:buFont typeface="Arial,Sans-Serif" panose="05000000000000000000" pitchFamily="2" charset="2"/>
              <a:buChar char="•"/>
            </a:pPr>
            <a:endParaRPr lang="en-US" dirty="0">
              <a:effectLst>
                <a:glow rad="38100">
                  <a:srgbClr val="4472C4">
                    <a:lumMod val="20000"/>
                    <a:lumOff val="80000"/>
                    <a:alpha val="40000"/>
                  </a:srgbClr>
                </a:glow>
                <a:outerShdw blurRad="76200" dist="38100" algn="ctr" rotWithShape="0">
                  <a:srgbClr val="4472C4">
                    <a:lumMod val="40000"/>
                    <a:lumOff val="60000"/>
                    <a:alpha val="41000"/>
                  </a:srgbClr>
                </a:outerShdw>
              </a:effectLst>
              <a:ea typeface="+mn-lt"/>
              <a:cs typeface="+mn-lt"/>
            </a:endParaRPr>
          </a:p>
          <a:p>
            <a:pPr marL="342900">
              <a:spcBef>
                <a:spcPts val="0"/>
              </a:spcBef>
              <a:spcAft>
                <a:spcPts val="600"/>
              </a:spcAft>
              <a:buFont typeface="Arial,Sans-Serif" panose="05000000000000000000" pitchFamily="2" charset="2"/>
              <a:buChar char="•"/>
            </a:pPr>
            <a:endParaRPr lang="en-US" dirty="0">
              <a:effectLst>
                <a:glow rad="38100">
                  <a:srgbClr val="4472C4">
                    <a:lumMod val="20000"/>
                    <a:lumOff val="80000"/>
                    <a:alpha val="40000"/>
                  </a:srgbClr>
                </a:glow>
                <a:outerShdw blurRad="76200" dist="38100" algn="ctr" rotWithShape="0">
                  <a:srgbClr val="4472C4">
                    <a:lumMod val="40000"/>
                    <a:lumOff val="60000"/>
                    <a:alpha val="41000"/>
                  </a:srgbClr>
                </a:outerShdw>
              </a:effectLst>
              <a:ea typeface="+mn-lt"/>
              <a:cs typeface="+mn-lt"/>
            </a:endParaRPr>
          </a:p>
          <a:p>
            <a:endParaRPr lang="en-US" dirty="0">
              <a:effectLst>
                <a:glow rad="38100">
                  <a:srgbClr val="4472C4">
                    <a:lumMod val="20000"/>
                    <a:lumOff val="80000"/>
                    <a:alpha val="40000"/>
                  </a:srgbClr>
                </a:glow>
                <a:outerShdw blurRad="76200" dist="38100" algn="ctr" rotWithShape="0">
                  <a:srgbClr val="4472C4">
                    <a:lumMod val="40000"/>
                    <a:lumOff val="60000"/>
                    <a:alpha val="41000"/>
                  </a:srgbClr>
                </a:outerShdw>
              </a:effectLst>
              <a:cs typeface="Calibri"/>
            </a:endParaRPr>
          </a:p>
        </p:txBody>
      </p:sp>
      <p:pic>
        <p:nvPicPr>
          <p:cNvPr id="3" name="Picture 5">
            <a:extLst>
              <a:ext uri="{FF2B5EF4-FFF2-40B4-BE49-F238E27FC236}">
                <a16:creationId xmlns:a16="http://schemas.microsoft.com/office/drawing/2014/main" id="{D170144B-4D6E-660A-4703-D36AC927BB32}"/>
              </a:ext>
            </a:extLst>
          </p:cNvPr>
          <p:cNvPicPr>
            <a:picLocks noChangeAspect="1"/>
          </p:cNvPicPr>
          <p:nvPr/>
        </p:nvPicPr>
        <p:blipFill rotWithShape="1">
          <a:blip r:embed="rId3"/>
          <a:srcRect l="32495" r="8098"/>
          <a:stretch/>
        </p:blipFill>
        <p:spPr>
          <a:xfrm>
            <a:off x="8044368" y="1712976"/>
            <a:ext cx="3941064" cy="4096512"/>
          </a:xfrm>
          <a:prstGeom prst="rect">
            <a:avLst/>
          </a:prstGeom>
        </p:spPr>
      </p:pic>
    </p:spTree>
    <p:extLst>
      <p:ext uri="{BB962C8B-B14F-4D97-AF65-F5344CB8AC3E}">
        <p14:creationId xmlns:p14="http://schemas.microsoft.com/office/powerpoint/2010/main" val="241271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D501F-859A-A907-0981-90952BB0DBE1}"/>
              </a:ext>
            </a:extLst>
          </p:cNvPr>
          <p:cNvSpPr>
            <a:spLocks noGrp="1"/>
          </p:cNvSpPr>
          <p:nvPr>
            <p:ph type="title"/>
          </p:nvPr>
        </p:nvSpPr>
        <p:spPr/>
        <p:txBody>
          <a:bodyPr>
            <a:normAutofit/>
          </a:bodyPr>
          <a:lstStyle/>
          <a:p>
            <a:r>
              <a:rPr lang="en-US" sz="4000" dirty="0">
                <a:latin typeface="Arial"/>
                <a:cs typeface="Calibri Light"/>
              </a:rPr>
              <a:t>Value added By the Model</a:t>
            </a:r>
            <a:endParaRPr lang="en-US" sz="4000" dirty="0">
              <a:latin typeface="Arial"/>
            </a:endParaRPr>
          </a:p>
        </p:txBody>
      </p:sp>
      <p:sp>
        <p:nvSpPr>
          <p:cNvPr id="3" name="Content Placeholder 2">
            <a:extLst>
              <a:ext uri="{FF2B5EF4-FFF2-40B4-BE49-F238E27FC236}">
                <a16:creationId xmlns:a16="http://schemas.microsoft.com/office/drawing/2014/main" id="{11E93B31-840F-3133-9ED6-26FAA022E86C}"/>
              </a:ext>
            </a:extLst>
          </p:cNvPr>
          <p:cNvSpPr>
            <a:spLocks noGrp="1"/>
          </p:cNvSpPr>
          <p:nvPr>
            <p:ph idx="1"/>
          </p:nvPr>
        </p:nvSpPr>
        <p:spPr>
          <a:xfrm>
            <a:off x="683809" y="1713482"/>
            <a:ext cx="10673391" cy="3840971"/>
          </a:xfrm>
        </p:spPr>
        <p:txBody>
          <a:bodyPr vert="horz" lIns="91440" tIns="45720" rIns="91440" bIns="45720" rtlCol="0" anchor="t">
            <a:normAutofit/>
          </a:bodyPr>
          <a:lstStyle/>
          <a:p>
            <a:pPr marL="285750" indent="-285750"/>
            <a:r>
              <a:rPr lang="ja-JP" sz="18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游ゴシック"/>
                <a:cs typeface="Arial"/>
              </a:rPr>
              <a:t>Increase in accuracy </a:t>
            </a:r>
          </a:p>
          <a:p>
            <a:pPr marL="742950" lvl="1" indent="-285750"/>
            <a:r>
              <a:rPr lang="en-US" altLang="ja-JP" sz="18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游ゴシック"/>
                <a:cs typeface="Arial"/>
              </a:rPr>
              <a:t>The</a:t>
            </a:r>
            <a:r>
              <a:rPr lang="ja-JP" altLang="en-US" sz="18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游ゴシック"/>
                <a:cs typeface="Arial"/>
              </a:rPr>
              <a:t> algorithm can tell the difference between </a:t>
            </a:r>
            <a:r>
              <a:rPr lang="ja-JP" sz="18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mn-lt"/>
                <a:cs typeface="+mn-lt"/>
              </a:rPr>
              <a:t>Brain atrophy due to ageing </a:t>
            </a:r>
            <a:r>
              <a:rPr lang="en-US" altLang="ja-JP" sz="18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mn-lt"/>
                <a:cs typeface="+mn-lt"/>
              </a:rPr>
              <a:t>and </a:t>
            </a:r>
            <a:r>
              <a:rPr lang="en-US" sz="18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mn-lt"/>
                <a:cs typeface="+mn-lt"/>
              </a:rPr>
              <a:t>Brain atrophy brought on by tissue lesions</a:t>
            </a:r>
            <a:endParaRPr lang="en-US" altLang="ja-JP" sz="18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游ゴシック"/>
              <a:cs typeface="Calibri"/>
            </a:endParaRPr>
          </a:p>
          <a:p>
            <a:pPr marL="742950" lvl="1" indent="-285750"/>
            <a:r>
              <a:rPr lang="en-US" altLang="ja-JP" sz="18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游ゴシック"/>
                <a:cs typeface="Calibri"/>
              </a:rPr>
              <a:t>The algorithm can pick up pattern unrecognizable by human eyes</a:t>
            </a:r>
          </a:p>
          <a:p>
            <a:pPr lvl="1"/>
            <a:r>
              <a:rPr lang="ja-JP" altLang="en-US" sz="18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游ゴシック"/>
                <a:cs typeface="Arial"/>
              </a:rPr>
              <a:t> The Radiologist can focus more on demented cases</a:t>
            </a:r>
          </a:p>
          <a:p>
            <a:pPr lvl="1"/>
            <a:endParaRPr lang="ja-JP" sz="18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游ゴシック"/>
              <a:cs typeface="Arial"/>
            </a:endParaRPr>
          </a:p>
          <a:p>
            <a:pPr lvl="1"/>
            <a:endParaRPr lang="ja-JP" sz="1800" dirty="0">
              <a:latin typeface="Arial"/>
              <a:ea typeface="游ゴシック"/>
              <a:cs typeface="Arial"/>
            </a:endParaRPr>
          </a:p>
          <a:p>
            <a:r>
              <a:rPr lang="en-US" altLang="ja-JP" sz="18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游ゴシック"/>
                <a:cs typeface="Arial"/>
              </a:rPr>
              <a:t>Increase</a:t>
            </a:r>
            <a:r>
              <a:rPr lang="ja-JP" altLang="en-US" sz="18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游ゴシック"/>
                <a:cs typeface="Arial"/>
              </a:rPr>
              <a:t> </a:t>
            </a:r>
            <a:r>
              <a:rPr lang="en-US" altLang="ja-JP" sz="18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游ゴシック"/>
                <a:cs typeface="Arial"/>
              </a:rPr>
              <a:t>in</a:t>
            </a:r>
            <a:r>
              <a:rPr lang="ja-JP" altLang="en-US" sz="18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游ゴシック"/>
                <a:cs typeface="Arial"/>
              </a:rPr>
              <a:t> </a:t>
            </a:r>
            <a:r>
              <a:rPr lang="en-US" altLang="ja-JP" sz="18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游ゴシック"/>
                <a:cs typeface="Arial"/>
              </a:rPr>
              <a:t>efficiency</a:t>
            </a:r>
            <a:endParaRPr lang="ja-JP" altLang="en-US" sz="18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游ゴシック"/>
              <a:cs typeface="Arial"/>
            </a:endParaRPr>
          </a:p>
          <a:p>
            <a:pPr lvl="1"/>
            <a:r>
              <a:rPr lang="en-US" altLang="ja-JP" sz="18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游ゴシック"/>
                <a:cs typeface="Arial"/>
              </a:rPr>
              <a:t>Shorten</a:t>
            </a:r>
            <a:r>
              <a:rPr lang="ja-JP" altLang="en-US" sz="18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游ゴシック"/>
                <a:cs typeface="Arial"/>
              </a:rPr>
              <a:t> </a:t>
            </a:r>
            <a:r>
              <a:rPr lang="en-US" altLang="ja-JP" sz="18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游ゴシック"/>
                <a:cs typeface="Arial"/>
              </a:rPr>
              <a:t>time</a:t>
            </a:r>
            <a:r>
              <a:rPr lang="ja-JP" altLang="en-US" sz="18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游ゴシック"/>
                <a:cs typeface="Arial"/>
              </a:rPr>
              <a:t> </a:t>
            </a:r>
            <a:r>
              <a:rPr lang="en-US" altLang="ja-JP" sz="18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游ゴシック"/>
                <a:cs typeface="Arial"/>
              </a:rPr>
              <a:t>spend on non-demented cases</a:t>
            </a:r>
            <a:endParaRPr lang="en-US" altLang="ja-JP" sz="18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游ゴシック" panose="020B0400000000000000" pitchFamily="34" charset="-128"/>
              <a:cs typeface="Arial"/>
            </a:endParaRPr>
          </a:p>
          <a:p>
            <a:pPr lvl="1"/>
            <a:r>
              <a:rPr lang="en-US" altLang="ja-JP" sz="18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游ゴシック"/>
                <a:cs typeface="Arial"/>
              </a:rPr>
              <a:t>Allows for more tasks to be done by the radiologists.</a:t>
            </a:r>
            <a:endParaRPr lang="en-US" altLang="ja-JP" sz="18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游ゴシック" panose="020B0400000000000000" pitchFamily="34" charset="-128"/>
              <a:cs typeface="Arial"/>
            </a:endParaRPr>
          </a:p>
          <a:p>
            <a:pPr marL="0" indent="0">
              <a:buNone/>
            </a:pPr>
            <a:endParaRPr lang="ja-JP" altLang="en-US" sz="20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Calibri" panose="020F0502020204030204"/>
              <a:ea typeface="游ゴシック" panose="020B0400000000000000" pitchFamily="34" charset="-128"/>
              <a:cs typeface="Calibri" panose="020F0502020204030204"/>
            </a:endParaRPr>
          </a:p>
        </p:txBody>
      </p:sp>
    </p:spTree>
    <p:extLst>
      <p:ext uri="{BB962C8B-B14F-4D97-AF65-F5344CB8AC3E}">
        <p14:creationId xmlns:p14="http://schemas.microsoft.com/office/powerpoint/2010/main" val="41291453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B018558-9FD6-4472-992F-3CF035C0BE62}"/>
              </a:ext>
            </a:extLst>
          </p:cNvPr>
          <p:cNvSpPr>
            <a:spLocks noGrp="1"/>
          </p:cNvSpPr>
          <p:nvPr>
            <p:ph type="title"/>
          </p:nvPr>
        </p:nvSpPr>
        <p:spPr>
          <a:xfrm>
            <a:off x="838199" y="365125"/>
            <a:ext cx="10739815" cy="1325563"/>
          </a:xfrm>
        </p:spPr>
        <p:txBody>
          <a:bodyPr>
            <a:normAutofit/>
          </a:bodyPr>
          <a:lstStyle/>
          <a:p>
            <a:r>
              <a:rPr lang="en-CA" sz="3200" dirty="0">
                <a:effectLst>
                  <a:glow rad="38100">
                    <a:prstClr val="white">
                      <a:alpha val="40000"/>
                    </a:prstClr>
                  </a:glow>
                  <a:outerShdw blurRad="76200" dist="38100" algn="ctr" rotWithShape="0">
                    <a:srgbClr val="4472C4">
                      <a:lumMod val="20000"/>
                      <a:lumOff val="80000"/>
                      <a:alpha val="99000"/>
                    </a:srgbClr>
                  </a:outerShdw>
                </a:effectLst>
                <a:latin typeface="Arial"/>
                <a:ea typeface="+mj-lt"/>
                <a:cs typeface="+mj-lt"/>
              </a:rPr>
              <a:t>Rating Scales Used by Radi</a:t>
            </a:r>
            <a:r>
              <a:rPr lang="en-CA" sz="3200" dirty="0">
                <a:solidFill>
                  <a:schemeClr val="bg1"/>
                </a:solidFill>
                <a:effectLst>
                  <a:glow rad="38100">
                    <a:prstClr val="white">
                      <a:alpha val="40000"/>
                    </a:prstClr>
                  </a:glow>
                  <a:outerShdw blurRad="76200" dist="38100" algn="ctr" rotWithShape="0">
                    <a:srgbClr val="4472C4">
                      <a:lumMod val="20000"/>
                      <a:lumOff val="80000"/>
                      <a:alpha val="99000"/>
                    </a:srgbClr>
                  </a:outerShdw>
                </a:effectLst>
                <a:latin typeface="Arial"/>
                <a:ea typeface="+mj-lt"/>
                <a:cs typeface="+mj-lt"/>
              </a:rPr>
              <a:t>ologists in Clinical Practice</a:t>
            </a:r>
            <a:endParaRPr lang="en-CA" dirty="0">
              <a:solidFill>
                <a:schemeClr val="bg1"/>
              </a:solidFill>
            </a:endParaRPr>
          </a:p>
        </p:txBody>
      </p:sp>
      <p:sp>
        <p:nvSpPr>
          <p:cNvPr id="8" name="Content Placeholder 7">
            <a:extLst>
              <a:ext uri="{FF2B5EF4-FFF2-40B4-BE49-F238E27FC236}">
                <a16:creationId xmlns:a16="http://schemas.microsoft.com/office/drawing/2014/main" id="{AF3A595F-A764-4A73-A978-15FF09A0EF3A}"/>
              </a:ext>
            </a:extLst>
          </p:cNvPr>
          <p:cNvSpPr>
            <a:spLocks noGrp="1"/>
          </p:cNvSpPr>
          <p:nvPr>
            <p:ph idx="1"/>
          </p:nvPr>
        </p:nvSpPr>
        <p:spPr>
          <a:xfrm>
            <a:off x="838200" y="1825625"/>
            <a:ext cx="5019332" cy="2017581"/>
          </a:xfrm>
        </p:spPr>
        <p:txBody>
          <a:bodyPr/>
          <a:lstStyle/>
          <a:p>
            <a:r>
              <a:rPr lang="en-CA" sz="20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mn-lt"/>
                <a:cs typeface="+mn-lt"/>
              </a:rPr>
              <a:t>Visual rating scales for </a:t>
            </a:r>
            <a:r>
              <a:rPr lang="en-CA" sz="2000" b="1"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mn-lt"/>
                <a:cs typeface="+mn-lt"/>
              </a:rPr>
              <a:t>assessing atrophy severity</a:t>
            </a:r>
            <a:endParaRPr lang="en-CA" sz="2000" b="1"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cs typeface="Calibri" panose="020F0502020204030204"/>
            </a:endParaRPr>
          </a:p>
          <a:p>
            <a:pPr lvl="1"/>
            <a:r>
              <a:rPr lang="en-CA" sz="1800" dirty="0" err="1">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mn-lt"/>
                <a:cs typeface="+mn-lt"/>
              </a:rPr>
              <a:t>Scheltens</a:t>
            </a:r>
            <a:r>
              <a:rPr lang="en-CA" sz="18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mn-lt"/>
                <a:cs typeface="+mn-lt"/>
              </a:rPr>
              <a:t> scale for Medial Temporal Atrophy (MTA) </a:t>
            </a:r>
          </a:p>
          <a:p>
            <a:pPr lvl="1"/>
            <a:r>
              <a:rPr lang="en-CA" sz="1800" dirty="0" err="1">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mn-lt"/>
                <a:cs typeface="+mn-lt"/>
              </a:rPr>
              <a:t>Koedam</a:t>
            </a:r>
            <a:r>
              <a:rPr lang="en-CA" sz="18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mn-lt"/>
                <a:cs typeface="+mn-lt"/>
              </a:rPr>
              <a:t> scale for Posterior Atrophy</a:t>
            </a:r>
          </a:p>
          <a:p>
            <a:pPr lvl="1"/>
            <a:r>
              <a:rPr lang="en-CA" sz="1800" dirty="0" err="1">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mn-lt"/>
                <a:cs typeface="+mn-lt"/>
              </a:rPr>
              <a:t>Pasquier</a:t>
            </a:r>
            <a:r>
              <a:rPr lang="en-CA" sz="18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mn-lt"/>
                <a:cs typeface="+mn-lt"/>
              </a:rPr>
              <a:t> scale for Frontal Atrophy</a:t>
            </a:r>
            <a:endParaRPr lang="en-CA" dirty="0"/>
          </a:p>
        </p:txBody>
      </p:sp>
      <p:grpSp>
        <p:nvGrpSpPr>
          <p:cNvPr id="11" name="Group 10">
            <a:extLst>
              <a:ext uri="{FF2B5EF4-FFF2-40B4-BE49-F238E27FC236}">
                <a16:creationId xmlns:a16="http://schemas.microsoft.com/office/drawing/2014/main" id="{EB266654-49AD-4634-A08B-3F26960F5352}"/>
              </a:ext>
            </a:extLst>
          </p:cNvPr>
          <p:cNvGrpSpPr/>
          <p:nvPr/>
        </p:nvGrpSpPr>
        <p:grpSpPr>
          <a:xfrm>
            <a:off x="6617888" y="1935698"/>
            <a:ext cx="5019332" cy="2986603"/>
            <a:chOff x="6071880" y="1882171"/>
            <a:chExt cx="5019332" cy="2986603"/>
          </a:xfrm>
        </p:grpSpPr>
        <p:pic>
          <p:nvPicPr>
            <p:cNvPr id="12" name="Picture 11">
              <a:extLst>
                <a:ext uri="{FF2B5EF4-FFF2-40B4-BE49-F238E27FC236}">
                  <a16:creationId xmlns:a16="http://schemas.microsoft.com/office/drawing/2014/main" id="{CE90D144-A4B8-40E8-B600-DDB3E5379C8D}"/>
                </a:ext>
              </a:extLst>
            </p:cNvPr>
            <p:cNvPicPr>
              <a:picLocks noChangeAspect="1"/>
            </p:cNvPicPr>
            <p:nvPr/>
          </p:nvPicPr>
          <p:blipFill rotWithShape="1">
            <a:blip r:embed="rId3"/>
            <a:srcRect l="1112" t="1798" r="1254" b="1975"/>
            <a:stretch/>
          </p:blipFill>
          <p:spPr>
            <a:xfrm>
              <a:off x="6071880" y="1882171"/>
              <a:ext cx="5019332" cy="2986603"/>
            </a:xfrm>
            <a:prstGeom prst="rect">
              <a:avLst/>
            </a:prstGeom>
          </p:spPr>
        </p:pic>
        <p:sp>
          <p:nvSpPr>
            <p:cNvPr id="13" name="Oval 12">
              <a:extLst>
                <a:ext uri="{FF2B5EF4-FFF2-40B4-BE49-F238E27FC236}">
                  <a16:creationId xmlns:a16="http://schemas.microsoft.com/office/drawing/2014/main" id="{596226A0-C4E6-4151-810F-5B649A97D737}"/>
                </a:ext>
              </a:extLst>
            </p:cNvPr>
            <p:cNvSpPr/>
            <p:nvPr/>
          </p:nvSpPr>
          <p:spPr>
            <a:xfrm>
              <a:off x="8351520" y="2235200"/>
              <a:ext cx="426720" cy="38608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6A18DEC-47C3-4F83-82A4-E88CB82DB1D7}"/>
                </a:ext>
              </a:extLst>
            </p:cNvPr>
            <p:cNvSpPr/>
            <p:nvPr/>
          </p:nvSpPr>
          <p:spPr>
            <a:xfrm>
              <a:off x="8199120" y="2621280"/>
              <a:ext cx="304800" cy="29464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F836FFF-F731-40E1-9125-FF2304F0EE93}"/>
                </a:ext>
              </a:extLst>
            </p:cNvPr>
            <p:cNvSpPr/>
            <p:nvPr/>
          </p:nvSpPr>
          <p:spPr>
            <a:xfrm>
              <a:off x="8646159" y="2621279"/>
              <a:ext cx="304800" cy="29464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A865568-744A-45CF-B7EA-EFEF8F1C082A}"/>
                </a:ext>
              </a:extLst>
            </p:cNvPr>
            <p:cNvSpPr/>
            <p:nvPr/>
          </p:nvSpPr>
          <p:spPr>
            <a:xfrm>
              <a:off x="10088880" y="2204720"/>
              <a:ext cx="487680" cy="44704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1A1076A-B8CD-4F61-9006-F61C841D435C}"/>
                </a:ext>
              </a:extLst>
            </p:cNvPr>
            <p:cNvSpPr/>
            <p:nvPr/>
          </p:nvSpPr>
          <p:spPr>
            <a:xfrm>
              <a:off x="9936479" y="2651759"/>
              <a:ext cx="304800" cy="29464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D4E96D6-C8D3-4676-933A-497338D884A5}"/>
                </a:ext>
              </a:extLst>
            </p:cNvPr>
            <p:cNvSpPr/>
            <p:nvPr/>
          </p:nvSpPr>
          <p:spPr>
            <a:xfrm>
              <a:off x="10383518" y="2651758"/>
              <a:ext cx="304800" cy="29464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31FBD16-72B2-4FE0-9572-C2DBC6100438}"/>
                </a:ext>
              </a:extLst>
            </p:cNvPr>
            <p:cNvSpPr/>
            <p:nvPr/>
          </p:nvSpPr>
          <p:spPr>
            <a:xfrm>
              <a:off x="7294880" y="3789679"/>
              <a:ext cx="629920" cy="57912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ADEB798-439D-4CC8-AA42-F01B8C23C266}"/>
                </a:ext>
              </a:extLst>
            </p:cNvPr>
            <p:cNvSpPr/>
            <p:nvPr/>
          </p:nvSpPr>
          <p:spPr>
            <a:xfrm>
              <a:off x="9154160" y="3759198"/>
              <a:ext cx="508000" cy="51816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93767E6-9D11-4516-9600-05662BEAA57C}"/>
                </a:ext>
              </a:extLst>
            </p:cNvPr>
            <p:cNvSpPr/>
            <p:nvPr/>
          </p:nvSpPr>
          <p:spPr>
            <a:xfrm>
              <a:off x="7162799" y="4328159"/>
              <a:ext cx="365760" cy="35560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E1B76047-A302-4B4F-95C8-C8028326C84A}"/>
                </a:ext>
              </a:extLst>
            </p:cNvPr>
            <p:cNvSpPr/>
            <p:nvPr/>
          </p:nvSpPr>
          <p:spPr>
            <a:xfrm>
              <a:off x="7741918" y="4328158"/>
              <a:ext cx="365760" cy="35560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A8AAB7B-7348-4B98-9F2C-E0244F893FCC}"/>
                </a:ext>
              </a:extLst>
            </p:cNvPr>
            <p:cNvSpPr/>
            <p:nvPr/>
          </p:nvSpPr>
          <p:spPr>
            <a:xfrm>
              <a:off x="8920477" y="4155437"/>
              <a:ext cx="365760" cy="35560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D1DAFEB-0F4C-4398-80A5-8EC6C462F37B}"/>
                </a:ext>
              </a:extLst>
            </p:cNvPr>
            <p:cNvSpPr/>
            <p:nvPr/>
          </p:nvSpPr>
          <p:spPr>
            <a:xfrm>
              <a:off x="9479277" y="4226557"/>
              <a:ext cx="365760" cy="35560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ABDBFD7F-6B59-4AEF-A14F-2C62A44E3BAA}"/>
              </a:ext>
            </a:extLst>
          </p:cNvPr>
          <p:cNvSpPr txBox="1"/>
          <p:nvPr/>
        </p:nvSpPr>
        <p:spPr>
          <a:xfrm>
            <a:off x="7422775" y="5389660"/>
            <a:ext cx="3802946" cy="646331"/>
          </a:xfrm>
          <a:prstGeom prst="rect">
            <a:avLst/>
          </a:prstGeom>
          <a:noFill/>
        </p:spPr>
        <p:txBody>
          <a:bodyPr wrap="square">
            <a:spAutoFit/>
          </a:bodyPr>
          <a:lstStyle/>
          <a:p>
            <a:r>
              <a:rPr lang="en-CA" sz="1800" dirty="0">
                <a:solidFill>
                  <a:schemeClr val="bg1"/>
                </a:solidFill>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mn-lt"/>
                <a:cs typeface="+mn-lt"/>
              </a:rPr>
              <a:t>&lt;75 years: MTA ≥2 is abnormal </a:t>
            </a:r>
            <a:endParaRPr lang="en-CA" sz="1800" dirty="0">
              <a:solidFill>
                <a:schemeClr val="bg1"/>
              </a:solidFill>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cs typeface="Calibri" panose="020F0502020204030204"/>
            </a:endParaRPr>
          </a:p>
          <a:p>
            <a:r>
              <a:rPr lang="en-CA" sz="1800" dirty="0">
                <a:solidFill>
                  <a:schemeClr val="bg1"/>
                </a:solidFill>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mn-lt"/>
                <a:cs typeface="+mn-lt"/>
              </a:rPr>
              <a:t>≥75 years: MTA ≥3 is abnormal</a:t>
            </a:r>
            <a:endParaRPr lang="en-CA" sz="1800" dirty="0">
              <a:solidFill>
                <a:schemeClr val="bg1"/>
              </a:solidFill>
              <a:latin typeface="Arial"/>
            </a:endParaRPr>
          </a:p>
        </p:txBody>
      </p:sp>
      <p:sp>
        <p:nvSpPr>
          <p:cNvPr id="28" name="TextBox 27">
            <a:extLst>
              <a:ext uri="{FF2B5EF4-FFF2-40B4-BE49-F238E27FC236}">
                <a16:creationId xmlns:a16="http://schemas.microsoft.com/office/drawing/2014/main" id="{82C694BE-BA21-428E-9C22-5A3EB9601CA8}"/>
              </a:ext>
            </a:extLst>
          </p:cNvPr>
          <p:cNvSpPr txBox="1"/>
          <p:nvPr/>
        </p:nvSpPr>
        <p:spPr>
          <a:xfrm>
            <a:off x="10929526" y="4399906"/>
            <a:ext cx="1483188" cy="523220"/>
          </a:xfrm>
          <a:prstGeom prst="rect">
            <a:avLst/>
          </a:prstGeom>
          <a:noFill/>
        </p:spPr>
        <p:txBody>
          <a:bodyPr wrap="square">
            <a:spAutoFit/>
          </a:bodyPr>
          <a:lstStyle/>
          <a:p>
            <a:r>
              <a:rPr lang="en-US" sz="1400" dirty="0">
                <a:solidFill>
                  <a:schemeClr val="bg1"/>
                </a:solidFill>
                <a:latin typeface="Arial"/>
                <a:cs typeface="Arial"/>
              </a:rPr>
              <a:t>Ventricle Enlargement</a:t>
            </a:r>
            <a:endParaRPr lang="en-CA" sz="1400" dirty="0"/>
          </a:p>
        </p:txBody>
      </p:sp>
      <p:cxnSp>
        <p:nvCxnSpPr>
          <p:cNvPr id="29" name="Straight Arrow Connector 28">
            <a:extLst>
              <a:ext uri="{FF2B5EF4-FFF2-40B4-BE49-F238E27FC236}">
                <a16:creationId xmlns:a16="http://schemas.microsoft.com/office/drawing/2014/main" id="{20258FD1-D3B9-4717-B64E-651E18E8FF0E}"/>
              </a:ext>
            </a:extLst>
          </p:cNvPr>
          <p:cNvCxnSpPr>
            <a:cxnSpLocks/>
          </p:cNvCxnSpPr>
          <p:nvPr/>
        </p:nvCxnSpPr>
        <p:spPr>
          <a:xfrm flipH="1" flipV="1">
            <a:off x="10157077" y="4085198"/>
            <a:ext cx="965491" cy="296487"/>
          </a:xfrm>
          <a:prstGeom prst="straightConnector1">
            <a:avLst/>
          </a:prstGeom>
          <a:ln w="3810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aphicFrame>
        <p:nvGraphicFramePr>
          <p:cNvPr id="32" name="Table 31">
            <a:extLst>
              <a:ext uri="{FF2B5EF4-FFF2-40B4-BE49-F238E27FC236}">
                <a16:creationId xmlns:a16="http://schemas.microsoft.com/office/drawing/2014/main" id="{ADA82B82-33B8-4EB8-927B-17A3E2A4101B}"/>
              </a:ext>
            </a:extLst>
          </p:cNvPr>
          <p:cNvGraphicFramePr>
            <a:graphicFrameLocks noGrp="1"/>
          </p:cNvGraphicFramePr>
          <p:nvPr>
            <p:extLst>
              <p:ext uri="{D42A27DB-BD31-4B8C-83A1-F6EECF244321}">
                <p14:modId xmlns:p14="http://schemas.microsoft.com/office/powerpoint/2010/main" val="2841124205"/>
              </p:ext>
            </p:extLst>
          </p:nvPr>
        </p:nvGraphicFramePr>
        <p:xfrm>
          <a:off x="1118520" y="3978143"/>
          <a:ext cx="4210646" cy="1297305"/>
        </p:xfrm>
        <a:graphic>
          <a:graphicData uri="http://schemas.openxmlformats.org/drawingml/2006/table">
            <a:tbl>
              <a:tblPr>
                <a:tableStyleId>{5C22544A-7EE6-4342-B048-85BDC9FD1C3A}</a:tableStyleId>
              </a:tblPr>
              <a:tblGrid>
                <a:gridCol w="461177">
                  <a:extLst>
                    <a:ext uri="{9D8B030D-6E8A-4147-A177-3AD203B41FA5}">
                      <a16:colId xmlns:a16="http://schemas.microsoft.com/office/drawing/2014/main" val="2688318185"/>
                    </a:ext>
                  </a:extLst>
                </a:gridCol>
                <a:gridCol w="1316278">
                  <a:extLst>
                    <a:ext uri="{9D8B030D-6E8A-4147-A177-3AD203B41FA5}">
                      <a16:colId xmlns:a16="http://schemas.microsoft.com/office/drawing/2014/main" val="2032303160"/>
                    </a:ext>
                  </a:extLst>
                </a:gridCol>
                <a:gridCol w="1232209">
                  <a:extLst>
                    <a:ext uri="{9D8B030D-6E8A-4147-A177-3AD203B41FA5}">
                      <a16:colId xmlns:a16="http://schemas.microsoft.com/office/drawing/2014/main" val="3990277154"/>
                    </a:ext>
                  </a:extLst>
                </a:gridCol>
                <a:gridCol w="1200982">
                  <a:extLst>
                    <a:ext uri="{9D8B030D-6E8A-4147-A177-3AD203B41FA5}">
                      <a16:colId xmlns:a16="http://schemas.microsoft.com/office/drawing/2014/main" val="261569185"/>
                    </a:ext>
                  </a:extLst>
                </a:gridCol>
              </a:tblGrid>
              <a:tr h="244536">
                <a:tc>
                  <a:txBody>
                    <a:bodyPr/>
                    <a:lstStyle/>
                    <a:p>
                      <a:pPr algn="ctr" fontAlgn="b"/>
                      <a:r>
                        <a:rPr lang="en-CA" sz="1100" b="1" u="none" strike="noStrike" dirty="0" err="1">
                          <a:solidFill>
                            <a:schemeClr val="bg1"/>
                          </a:solidFill>
                          <a:effectLst/>
                        </a:rPr>
                        <a:t>Sacle</a:t>
                      </a:r>
                      <a:endParaRPr lang="en-CA" sz="1100" b="1" i="0" u="none" strike="noStrike" dirty="0">
                        <a:solidFill>
                          <a:schemeClr val="bg1"/>
                        </a:solidFill>
                        <a:effectLst/>
                        <a:latin typeface="Calibri" panose="020F0502020204030204" pitchFamily="34" charset="0"/>
                      </a:endParaRPr>
                    </a:p>
                  </a:txBody>
                  <a:tcPr marL="9525" marR="9525" marT="9525" marB="0" anchor="ctr">
                    <a:solidFill>
                      <a:schemeClr val="tx1"/>
                    </a:solidFill>
                  </a:tcPr>
                </a:tc>
                <a:tc>
                  <a:txBody>
                    <a:bodyPr/>
                    <a:lstStyle/>
                    <a:p>
                      <a:pPr algn="ctr" fontAlgn="b"/>
                      <a:r>
                        <a:rPr lang="en-CA" sz="1100" b="1" u="none" strike="noStrike" dirty="0">
                          <a:solidFill>
                            <a:schemeClr val="bg1"/>
                          </a:solidFill>
                          <a:effectLst/>
                        </a:rPr>
                        <a:t>Width of </a:t>
                      </a:r>
                      <a:r>
                        <a:rPr lang="en-CA" sz="1100" b="1" u="none" strike="noStrike" dirty="0" err="1">
                          <a:solidFill>
                            <a:schemeClr val="bg1"/>
                          </a:solidFill>
                          <a:effectLst/>
                        </a:rPr>
                        <a:t>Choraoid</a:t>
                      </a:r>
                      <a:r>
                        <a:rPr lang="en-CA" sz="1100" b="1" u="none" strike="noStrike" dirty="0">
                          <a:solidFill>
                            <a:schemeClr val="bg1"/>
                          </a:solidFill>
                          <a:effectLst/>
                        </a:rPr>
                        <a:t> Fissure</a:t>
                      </a:r>
                      <a:endParaRPr lang="en-CA" sz="1100" b="1" i="0" u="none" strike="noStrike" dirty="0">
                        <a:solidFill>
                          <a:schemeClr val="bg1"/>
                        </a:solidFill>
                        <a:effectLst/>
                        <a:latin typeface="Calibri" panose="020F0502020204030204" pitchFamily="34" charset="0"/>
                      </a:endParaRPr>
                    </a:p>
                  </a:txBody>
                  <a:tcPr marL="9525" marR="9525" marT="9525" marB="0" anchor="ctr">
                    <a:solidFill>
                      <a:schemeClr val="tx1"/>
                    </a:solidFill>
                  </a:tcPr>
                </a:tc>
                <a:tc>
                  <a:txBody>
                    <a:bodyPr/>
                    <a:lstStyle/>
                    <a:p>
                      <a:pPr algn="ctr" fontAlgn="b"/>
                      <a:r>
                        <a:rPr lang="en-CA" sz="1100" b="1" u="none" strike="noStrike" dirty="0">
                          <a:solidFill>
                            <a:schemeClr val="bg1"/>
                          </a:solidFill>
                          <a:effectLst/>
                        </a:rPr>
                        <a:t>Width of Temporal Horn</a:t>
                      </a:r>
                      <a:endParaRPr lang="en-CA" sz="1100" b="1" i="0" u="none" strike="noStrike" dirty="0">
                        <a:solidFill>
                          <a:schemeClr val="bg1"/>
                        </a:solidFill>
                        <a:effectLst/>
                        <a:latin typeface="Calibri" panose="020F0502020204030204" pitchFamily="34" charset="0"/>
                      </a:endParaRPr>
                    </a:p>
                  </a:txBody>
                  <a:tcPr marL="9525" marR="9525" marT="9525" marB="0" anchor="ctr">
                    <a:solidFill>
                      <a:schemeClr val="tx1"/>
                    </a:solidFill>
                  </a:tcPr>
                </a:tc>
                <a:tc>
                  <a:txBody>
                    <a:bodyPr/>
                    <a:lstStyle/>
                    <a:p>
                      <a:pPr algn="ctr" fontAlgn="b"/>
                      <a:r>
                        <a:rPr lang="en-CA" sz="1100" b="1" u="none" strike="noStrike" dirty="0">
                          <a:solidFill>
                            <a:schemeClr val="bg1"/>
                          </a:solidFill>
                          <a:effectLst/>
                        </a:rPr>
                        <a:t>Hippocampal Thickness</a:t>
                      </a:r>
                      <a:endParaRPr lang="en-CA" sz="1100" b="1" i="0" u="none" strike="noStrike" dirty="0">
                        <a:solidFill>
                          <a:schemeClr val="bg1"/>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4072933623"/>
                  </a:ext>
                </a:extLst>
              </a:tr>
              <a:tr h="190500">
                <a:tc>
                  <a:txBody>
                    <a:bodyPr/>
                    <a:lstStyle/>
                    <a:p>
                      <a:pPr algn="ctr" fontAlgn="b"/>
                      <a:r>
                        <a:rPr lang="en-CA" sz="1100" b="1" u="none" strike="noStrike" dirty="0">
                          <a:solidFill>
                            <a:schemeClr val="tx1"/>
                          </a:solidFill>
                          <a:effectLst/>
                        </a:rPr>
                        <a:t>0</a:t>
                      </a:r>
                      <a:endParaRPr lang="en-CA" sz="1100" b="1" i="0" u="none" strike="noStrike" dirty="0">
                        <a:solidFill>
                          <a:schemeClr val="tx1"/>
                        </a:solidFill>
                        <a:effectLst/>
                        <a:latin typeface="Calibri" panose="020F0502020204030204" pitchFamily="34" charset="0"/>
                      </a:endParaRPr>
                    </a:p>
                  </a:txBody>
                  <a:tcPr marL="9525" marR="9525" marT="9525" marB="0" anchor="ctr">
                    <a:noFill/>
                  </a:tcPr>
                </a:tc>
                <a:tc>
                  <a:txBody>
                    <a:bodyPr/>
                    <a:lstStyle/>
                    <a:p>
                      <a:pPr algn="ctr" fontAlgn="b"/>
                      <a:r>
                        <a:rPr lang="en-CA" sz="1100" u="none" strike="noStrike" dirty="0">
                          <a:solidFill>
                            <a:schemeClr val="tx1"/>
                          </a:solidFill>
                          <a:effectLst/>
                        </a:rPr>
                        <a:t>N</a:t>
                      </a:r>
                      <a:endParaRPr lang="en-CA" sz="1100" b="0" i="0" u="none" strike="noStrike" dirty="0">
                        <a:solidFill>
                          <a:schemeClr val="tx1"/>
                        </a:solidFill>
                        <a:effectLst/>
                        <a:latin typeface="Calibri" panose="020F0502020204030204" pitchFamily="34" charset="0"/>
                      </a:endParaRPr>
                    </a:p>
                  </a:txBody>
                  <a:tcPr marL="9525" marR="9525" marT="9525" marB="0" anchor="ctr">
                    <a:noFill/>
                  </a:tcPr>
                </a:tc>
                <a:tc>
                  <a:txBody>
                    <a:bodyPr/>
                    <a:lstStyle/>
                    <a:p>
                      <a:pPr algn="ctr" fontAlgn="b"/>
                      <a:r>
                        <a:rPr lang="en-CA" sz="1100" u="none" strike="noStrike" dirty="0">
                          <a:solidFill>
                            <a:schemeClr val="tx1"/>
                          </a:solidFill>
                          <a:effectLst/>
                        </a:rPr>
                        <a:t>N</a:t>
                      </a:r>
                      <a:endParaRPr lang="en-CA" sz="1100" b="0" i="0" u="none" strike="noStrike" dirty="0">
                        <a:solidFill>
                          <a:schemeClr val="tx1"/>
                        </a:solidFill>
                        <a:effectLst/>
                        <a:latin typeface="Calibri" panose="020F0502020204030204" pitchFamily="34" charset="0"/>
                      </a:endParaRPr>
                    </a:p>
                  </a:txBody>
                  <a:tcPr marL="9525" marR="9525" marT="9525" marB="0" anchor="ctr">
                    <a:noFill/>
                  </a:tcPr>
                </a:tc>
                <a:tc>
                  <a:txBody>
                    <a:bodyPr/>
                    <a:lstStyle/>
                    <a:p>
                      <a:pPr algn="ctr" fontAlgn="b"/>
                      <a:r>
                        <a:rPr lang="en-CA" sz="1100" u="none" strike="noStrike" dirty="0">
                          <a:solidFill>
                            <a:schemeClr val="tx1"/>
                          </a:solidFill>
                          <a:effectLst/>
                        </a:rPr>
                        <a:t>N</a:t>
                      </a:r>
                      <a:endParaRPr lang="en-CA" sz="1100" b="0" i="0" u="none" strike="noStrike" dirty="0">
                        <a:solidFill>
                          <a:schemeClr val="tx1"/>
                        </a:solidFill>
                        <a:effectLst/>
                        <a:latin typeface="Calibri" panose="020F0502020204030204" pitchFamily="34" charset="0"/>
                      </a:endParaRPr>
                    </a:p>
                  </a:txBody>
                  <a:tcPr marL="9525" marR="9525" marT="9525" marB="0" anchor="ctr">
                    <a:noFill/>
                  </a:tcPr>
                </a:tc>
                <a:extLst>
                  <a:ext uri="{0D108BD9-81ED-4DB2-BD59-A6C34878D82A}">
                    <a16:rowId xmlns:a16="http://schemas.microsoft.com/office/drawing/2014/main" val="3671658671"/>
                  </a:ext>
                </a:extLst>
              </a:tr>
              <a:tr h="190500">
                <a:tc>
                  <a:txBody>
                    <a:bodyPr/>
                    <a:lstStyle/>
                    <a:p>
                      <a:pPr algn="ctr" fontAlgn="b"/>
                      <a:r>
                        <a:rPr lang="en-CA" sz="1100" b="1" u="none" strike="noStrike" dirty="0">
                          <a:solidFill>
                            <a:schemeClr val="tx1"/>
                          </a:solidFill>
                          <a:effectLst/>
                        </a:rPr>
                        <a:t>1</a:t>
                      </a:r>
                      <a:endParaRPr lang="en-CA" sz="1100" b="1" i="0" u="none" strike="noStrike" dirty="0">
                        <a:solidFill>
                          <a:schemeClr val="tx1"/>
                        </a:solidFill>
                        <a:effectLst/>
                        <a:latin typeface="Calibri" panose="020F0502020204030204" pitchFamily="34" charset="0"/>
                      </a:endParaRPr>
                    </a:p>
                  </a:txBody>
                  <a:tcPr marL="9525" marR="9525" marT="9525" marB="0" anchor="ctr">
                    <a:solidFill>
                      <a:schemeClr val="bg1">
                        <a:lumMod val="50000"/>
                      </a:schemeClr>
                    </a:solidFill>
                  </a:tcPr>
                </a:tc>
                <a:tc>
                  <a:txBody>
                    <a:bodyPr/>
                    <a:lstStyle/>
                    <a:p>
                      <a:pPr algn="ctr" fontAlgn="b"/>
                      <a:r>
                        <a:rPr lang="en-CA" sz="1100" u="none" strike="noStrike" dirty="0">
                          <a:solidFill>
                            <a:schemeClr val="tx1"/>
                          </a:solidFill>
                          <a:effectLst/>
                        </a:rPr>
                        <a:t>+</a:t>
                      </a:r>
                      <a:endParaRPr lang="en-CA" sz="1100" b="0" i="0" u="none" strike="noStrike" dirty="0">
                        <a:solidFill>
                          <a:schemeClr val="tx1"/>
                        </a:solidFill>
                        <a:effectLst/>
                        <a:latin typeface="Calibri" panose="020F0502020204030204" pitchFamily="34" charset="0"/>
                      </a:endParaRPr>
                    </a:p>
                  </a:txBody>
                  <a:tcPr marL="9525" marR="9525" marT="9525" marB="0" anchor="ctr">
                    <a:solidFill>
                      <a:schemeClr val="bg1">
                        <a:lumMod val="50000"/>
                      </a:schemeClr>
                    </a:solidFill>
                  </a:tcPr>
                </a:tc>
                <a:tc>
                  <a:txBody>
                    <a:bodyPr/>
                    <a:lstStyle/>
                    <a:p>
                      <a:pPr algn="ctr" fontAlgn="b"/>
                      <a:r>
                        <a:rPr lang="en-CA" sz="1100" u="none" strike="noStrike" dirty="0">
                          <a:solidFill>
                            <a:schemeClr val="tx1"/>
                          </a:solidFill>
                          <a:effectLst/>
                        </a:rPr>
                        <a:t>N</a:t>
                      </a:r>
                      <a:endParaRPr lang="en-CA" sz="1100" b="0" i="0" u="none" strike="noStrike" dirty="0">
                        <a:solidFill>
                          <a:schemeClr val="tx1"/>
                        </a:solidFill>
                        <a:effectLst/>
                        <a:latin typeface="Calibri" panose="020F0502020204030204" pitchFamily="34" charset="0"/>
                      </a:endParaRPr>
                    </a:p>
                  </a:txBody>
                  <a:tcPr marL="9525" marR="9525" marT="9525" marB="0" anchor="ctr">
                    <a:solidFill>
                      <a:schemeClr val="bg1">
                        <a:lumMod val="50000"/>
                      </a:schemeClr>
                    </a:solidFill>
                  </a:tcPr>
                </a:tc>
                <a:tc>
                  <a:txBody>
                    <a:bodyPr/>
                    <a:lstStyle/>
                    <a:p>
                      <a:pPr algn="ctr" fontAlgn="b"/>
                      <a:r>
                        <a:rPr lang="en-CA" sz="1100" u="none" strike="noStrike" dirty="0">
                          <a:solidFill>
                            <a:schemeClr val="tx1"/>
                          </a:solidFill>
                          <a:effectLst/>
                        </a:rPr>
                        <a:t>N</a:t>
                      </a:r>
                      <a:endParaRPr lang="en-CA" sz="1100" b="0" i="0" u="none" strike="noStrike" dirty="0">
                        <a:solidFill>
                          <a:schemeClr val="tx1"/>
                        </a:solidFill>
                        <a:effectLst/>
                        <a:latin typeface="Calibri" panose="020F0502020204030204" pitchFamily="34" charset="0"/>
                      </a:endParaRPr>
                    </a:p>
                  </a:txBody>
                  <a:tcPr marL="9525" marR="9525" marT="9525" marB="0" anchor="ctr">
                    <a:solidFill>
                      <a:schemeClr val="bg1">
                        <a:lumMod val="50000"/>
                      </a:schemeClr>
                    </a:solidFill>
                  </a:tcPr>
                </a:tc>
                <a:extLst>
                  <a:ext uri="{0D108BD9-81ED-4DB2-BD59-A6C34878D82A}">
                    <a16:rowId xmlns:a16="http://schemas.microsoft.com/office/drawing/2014/main" val="1225534882"/>
                  </a:ext>
                </a:extLst>
              </a:tr>
              <a:tr h="190500">
                <a:tc>
                  <a:txBody>
                    <a:bodyPr/>
                    <a:lstStyle/>
                    <a:p>
                      <a:pPr algn="ctr" fontAlgn="b"/>
                      <a:r>
                        <a:rPr lang="en-CA" sz="1100" b="1" u="none" strike="noStrike" dirty="0">
                          <a:solidFill>
                            <a:schemeClr val="tx1"/>
                          </a:solidFill>
                          <a:effectLst/>
                        </a:rPr>
                        <a:t>2</a:t>
                      </a:r>
                      <a:endParaRPr lang="en-CA" sz="1100" b="1" i="0" u="none" strike="noStrike" dirty="0">
                        <a:solidFill>
                          <a:schemeClr val="tx1"/>
                        </a:solidFill>
                        <a:effectLst/>
                        <a:latin typeface="Calibri" panose="020F0502020204030204" pitchFamily="34" charset="0"/>
                      </a:endParaRPr>
                    </a:p>
                  </a:txBody>
                  <a:tcPr marL="9525" marR="9525" marT="9525" marB="0" anchor="ctr">
                    <a:noFill/>
                  </a:tcPr>
                </a:tc>
                <a:tc>
                  <a:txBody>
                    <a:bodyPr/>
                    <a:lstStyle/>
                    <a:p>
                      <a:pPr algn="ctr" fontAlgn="b"/>
                      <a:r>
                        <a:rPr lang="en-CA" sz="1100" u="none" strike="noStrike">
                          <a:solidFill>
                            <a:schemeClr val="tx1"/>
                          </a:solidFill>
                          <a:effectLst/>
                        </a:rPr>
                        <a:t>++</a:t>
                      </a:r>
                      <a:endParaRPr lang="en-CA" sz="1100" b="0" i="0" u="none" strike="noStrike">
                        <a:solidFill>
                          <a:schemeClr val="tx1"/>
                        </a:solidFill>
                        <a:effectLst/>
                        <a:latin typeface="Calibri" panose="020F0502020204030204" pitchFamily="34" charset="0"/>
                      </a:endParaRPr>
                    </a:p>
                  </a:txBody>
                  <a:tcPr marL="9525" marR="9525" marT="9525" marB="0" anchor="ctr">
                    <a:noFill/>
                  </a:tcPr>
                </a:tc>
                <a:tc>
                  <a:txBody>
                    <a:bodyPr/>
                    <a:lstStyle/>
                    <a:p>
                      <a:pPr algn="ctr" fontAlgn="b"/>
                      <a:r>
                        <a:rPr lang="en-CA" sz="1100" u="none" strike="noStrike" dirty="0">
                          <a:solidFill>
                            <a:schemeClr val="tx1"/>
                          </a:solidFill>
                          <a:effectLst/>
                        </a:rPr>
                        <a:t>+</a:t>
                      </a:r>
                      <a:endParaRPr lang="en-CA" sz="1100" b="0" i="0" u="none" strike="noStrike" dirty="0">
                        <a:solidFill>
                          <a:schemeClr val="tx1"/>
                        </a:solidFill>
                        <a:effectLst/>
                        <a:latin typeface="Calibri" panose="020F0502020204030204" pitchFamily="34" charset="0"/>
                      </a:endParaRPr>
                    </a:p>
                  </a:txBody>
                  <a:tcPr marL="9525" marR="9525" marT="9525" marB="0" anchor="ctr">
                    <a:noFill/>
                  </a:tcPr>
                </a:tc>
                <a:tc>
                  <a:txBody>
                    <a:bodyPr/>
                    <a:lstStyle/>
                    <a:p>
                      <a:pPr algn="ctr" fontAlgn="b"/>
                      <a:r>
                        <a:rPr lang="en-CA" sz="1100" u="none" strike="noStrike" dirty="0">
                          <a:solidFill>
                            <a:schemeClr val="tx1"/>
                          </a:solidFill>
                          <a:effectLst/>
                        </a:rPr>
                        <a:t>─</a:t>
                      </a:r>
                      <a:endParaRPr lang="en-CA" sz="1100" b="0" i="0" u="none" strike="noStrike" dirty="0">
                        <a:solidFill>
                          <a:schemeClr val="tx1"/>
                        </a:solidFill>
                        <a:effectLst/>
                        <a:latin typeface="Arial" panose="020B0604020202020204" pitchFamily="34" charset="0"/>
                      </a:endParaRPr>
                    </a:p>
                  </a:txBody>
                  <a:tcPr marL="9525" marR="9525" marT="9525" marB="0" anchor="ctr">
                    <a:noFill/>
                  </a:tcPr>
                </a:tc>
                <a:extLst>
                  <a:ext uri="{0D108BD9-81ED-4DB2-BD59-A6C34878D82A}">
                    <a16:rowId xmlns:a16="http://schemas.microsoft.com/office/drawing/2014/main" val="3410184167"/>
                  </a:ext>
                </a:extLst>
              </a:tr>
              <a:tr h="190500">
                <a:tc>
                  <a:txBody>
                    <a:bodyPr/>
                    <a:lstStyle/>
                    <a:p>
                      <a:pPr algn="ctr" fontAlgn="b"/>
                      <a:r>
                        <a:rPr lang="en-CA" sz="1100" b="1" u="none" strike="noStrike" dirty="0">
                          <a:solidFill>
                            <a:schemeClr val="tx1"/>
                          </a:solidFill>
                          <a:effectLst/>
                        </a:rPr>
                        <a:t>3</a:t>
                      </a:r>
                      <a:endParaRPr lang="en-CA" sz="1100" b="1" i="0" u="none" strike="noStrike" dirty="0">
                        <a:solidFill>
                          <a:schemeClr val="tx1"/>
                        </a:solidFill>
                        <a:effectLst/>
                        <a:latin typeface="Calibri" panose="020F0502020204030204" pitchFamily="34" charset="0"/>
                      </a:endParaRPr>
                    </a:p>
                  </a:txBody>
                  <a:tcPr marL="9525" marR="9525" marT="9525" marB="0" anchor="ctr">
                    <a:solidFill>
                      <a:schemeClr val="bg1">
                        <a:lumMod val="50000"/>
                      </a:schemeClr>
                    </a:solidFill>
                  </a:tcPr>
                </a:tc>
                <a:tc>
                  <a:txBody>
                    <a:bodyPr/>
                    <a:lstStyle/>
                    <a:p>
                      <a:pPr algn="ctr" fontAlgn="b"/>
                      <a:r>
                        <a:rPr lang="en-CA" sz="1100" u="none" strike="noStrike" dirty="0">
                          <a:solidFill>
                            <a:schemeClr val="tx1"/>
                          </a:solidFill>
                          <a:effectLst/>
                        </a:rPr>
                        <a:t>+++</a:t>
                      </a:r>
                      <a:endParaRPr lang="en-CA" sz="1100" b="0" i="0" u="none" strike="noStrike" dirty="0">
                        <a:solidFill>
                          <a:schemeClr val="tx1"/>
                        </a:solidFill>
                        <a:effectLst/>
                        <a:latin typeface="Calibri" panose="020F0502020204030204" pitchFamily="34" charset="0"/>
                      </a:endParaRPr>
                    </a:p>
                  </a:txBody>
                  <a:tcPr marL="9525" marR="9525" marT="9525" marB="0" anchor="ctr">
                    <a:solidFill>
                      <a:schemeClr val="bg1">
                        <a:lumMod val="50000"/>
                      </a:schemeClr>
                    </a:solidFill>
                  </a:tcPr>
                </a:tc>
                <a:tc>
                  <a:txBody>
                    <a:bodyPr/>
                    <a:lstStyle/>
                    <a:p>
                      <a:pPr algn="ctr" fontAlgn="b"/>
                      <a:r>
                        <a:rPr lang="en-CA" sz="1100" u="none" strike="noStrike" dirty="0">
                          <a:solidFill>
                            <a:schemeClr val="tx1"/>
                          </a:solidFill>
                          <a:effectLst/>
                        </a:rPr>
                        <a:t>++</a:t>
                      </a:r>
                      <a:endParaRPr lang="en-CA" sz="1100" b="0" i="0" u="none" strike="noStrike" dirty="0">
                        <a:solidFill>
                          <a:schemeClr val="tx1"/>
                        </a:solidFill>
                        <a:effectLst/>
                        <a:latin typeface="Calibri" panose="020F0502020204030204" pitchFamily="34" charset="0"/>
                      </a:endParaRPr>
                    </a:p>
                  </a:txBody>
                  <a:tcPr marL="9525" marR="9525" marT="9525" marB="0" anchor="ctr">
                    <a:solidFill>
                      <a:schemeClr val="bg1">
                        <a:lumMod val="50000"/>
                      </a:schemeClr>
                    </a:solidFill>
                  </a:tcPr>
                </a:tc>
                <a:tc>
                  <a:txBody>
                    <a:bodyPr/>
                    <a:lstStyle/>
                    <a:p>
                      <a:pPr algn="ctr" fontAlgn="b"/>
                      <a:r>
                        <a:rPr lang="en-CA" sz="1100" u="none" strike="noStrike" dirty="0">
                          <a:solidFill>
                            <a:schemeClr val="tx1"/>
                          </a:solidFill>
                          <a:effectLst/>
                        </a:rPr>
                        <a:t>─ ─</a:t>
                      </a:r>
                      <a:endParaRPr lang="en-CA" sz="1100" b="0" i="0" u="none" strike="noStrike" dirty="0">
                        <a:solidFill>
                          <a:schemeClr val="tx1"/>
                        </a:solidFill>
                        <a:effectLst/>
                        <a:latin typeface="Calibri" panose="020F0502020204030204" pitchFamily="34" charset="0"/>
                      </a:endParaRPr>
                    </a:p>
                  </a:txBody>
                  <a:tcPr marL="9525" marR="9525" marT="9525" marB="0" anchor="ctr">
                    <a:solidFill>
                      <a:schemeClr val="bg1">
                        <a:lumMod val="50000"/>
                      </a:schemeClr>
                    </a:solidFill>
                  </a:tcPr>
                </a:tc>
                <a:extLst>
                  <a:ext uri="{0D108BD9-81ED-4DB2-BD59-A6C34878D82A}">
                    <a16:rowId xmlns:a16="http://schemas.microsoft.com/office/drawing/2014/main" val="2894608626"/>
                  </a:ext>
                </a:extLst>
              </a:tr>
              <a:tr h="190500">
                <a:tc>
                  <a:txBody>
                    <a:bodyPr/>
                    <a:lstStyle/>
                    <a:p>
                      <a:pPr algn="ctr" fontAlgn="b"/>
                      <a:r>
                        <a:rPr lang="en-CA" sz="1100" b="1" u="none" strike="noStrike" dirty="0">
                          <a:solidFill>
                            <a:schemeClr val="tx1"/>
                          </a:solidFill>
                          <a:effectLst/>
                        </a:rPr>
                        <a:t>4</a:t>
                      </a:r>
                      <a:endParaRPr lang="en-CA" sz="1100" b="1" i="0" u="none" strike="noStrike" dirty="0">
                        <a:solidFill>
                          <a:schemeClr val="tx1"/>
                        </a:solidFill>
                        <a:effectLst/>
                        <a:latin typeface="Calibri" panose="020F0502020204030204" pitchFamily="34" charset="0"/>
                      </a:endParaRPr>
                    </a:p>
                  </a:txBody>
                  <a:tcPr marL="9525" marR="9525" marT="9525" marB="0" anchor="ctr">
                    <a:noFill/>
                  </a:tcPr>
                </a:tc>
                <a:tc>
                  <a:txBody>
                    <a:bodyPr/>
                    <a:lstStyle/>
                    <a:p>
                      <a:pPr algn="ctr" fontAlgn="b"/>
                      <a:r>
                        <a:rPr lang="en-CA" sz="1100" u="none" strike="noStrike">
                          <a:solidFill>
                            <a:schemeClr val="tx1"/>
                          </a:solidFill>
                          <a:effectLst/>
                        </a:rPr>
                        <a:t>+++</a:t>
                      </a:r>
                      <a:endParaRPr lang="en-CA" sz="1100" b="0" i="0" u="none" strike="noStrike">
                        <a:solidFill>
                          <a:schemeClr val="tx1"/>
                        </a:solidFill>
                        <a:effectLst/>
                        <a:latin typeface="Calibri" panose="020F0502020204030204" pitchFamily="34" charset="0"/>
                      </a:endParaRPr>
                    </a:p>
                  </a:txBody>
                  <a:tcPr marL="9525" marR="9525" marT="9525" marB="0" anchor="ctr">
                    <a:noFill/>
                  </a:tcPr>
                </a:tc>
                <a:tc>
                  <a:txBody>
                    <a:bodyPr/>
                    <a:lstStyle/>
                    <a:p>
                      <a:pPr algn="ctr" fontAlgn="b"/>
                      <a:r>
                        <a:rPr lang="en-CA" sz="1100" u="none" strike="noStrike">
                          <a:solidFill>
                            <a:schemeClr val="tx1"/>
                          </a:solidFill>
                          <a:effectLst/>
                        </a:rPr>
                        <a:t>+++</a:t>
                      </a:r>
                      <a:endParaRPr lang="en-CA" sz="1100" b="0" i="0" u="none" strike="noStrike">
                        <a:solidFill>
                          <a:schemeClr val="tx1"/>
                        </a:solidFill>
                        <a:effectLst/>
                        <a:latin typeface="Calibri" panose="020F0502020204030204" pitchFamily="34" charset="0"/>
                      </a:endParaRPr>
                    </a:p>
                  </a:txBody>
                  <a:tcPr marL="9525" marR="9525" marT="9525" marB="0" anchor="ctr">
                    <a:noFill/>
                  </a:tcPr>
                </a:tc>
                <a:tc>
                  <a:txBody>
                    <a:bodyPr/>
                    <a:lstStyle/>
                    <a:p>
                      <a:pPr algn="ctr" fontAlgn="b"/>
                      <a:r>
                        <a:rPr lang="en-CA" sz="1100" u="none" strike="noStrike" dirty="0">
                          <a:solidFill>
                            <a:schemeClr val="tx1"/>
                          </a:solidFill>
                          <a:effectLst/>
                        </a:rPr>
                        <a:t>─ ─ ─</a:t>
                      </a:r>
                      <a:endParaRPr lang="en-CA" sz="1100" b="0" i="0" u="none" strike="noStrike" dirty="0">
                        <a:solidFill>
                          <a:schemeClr val="tx1"/>
                        </a:solidFill>
                        <a:effectLst/>
                        <a:latin typeface="Calibri" panose="020F0502020204030204" pitchFamily="34" charset="0"/>
                      </a:endParaRPr>
                    </a:p>
                  </a:txBody>
                  <a:tcPr marL="9525" marR="9525" marT="9525" marB="0" anchor="ctr">
                    <a:noFill/>
                  </a:tcPr>
                </a:tc>
                <a:extLst>
                  <a:ext uri="{0D108BD9-81ED-4DB2-BD59-A6C34878D82A}">
                    <a16:rowId xmlns:a16="http://schemas.microsoft.com/office/drawing/2014/main" val="3721313595"/>
                  </a:ext>
                </a:extLst>
              </a:tr>
            </a:tbl>
          </a:graphicData>
        </a:graphic>
      </p:graphicFrame>
    </p:spTree>
    <p:extLst>
      <p:ext uri="{BB962C8B-B14F-4D97-AF65-F5344CB8AC3E}">
        <p14:creationId xmlns:p14="http://schemas.microsoft.com/office/powerpoint/2010/main" val="1590791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B0765-5B3F-0049-F949-E2716ED3AFB7}"/>
              </a:ext>
            </a:extLst>
          </p:cNvPr>
          <p:cNvSpPr>
            <a:spLocks noGrp="1"/>
          </p:cNvSpPr>
          <p:nvPr>
            <p:ph type="title"/>
          </p:nvPr>
        </p:nvSpPr>
        <p:spPr>
          <a:xfrm>
            <a:off x="450011" y="278861"/>
            <a:ext cx="8528050" cy="1325563"/>
          </a:xfrm>
        </p:spPr>
        <p:txBody>
          <a:bodyPr anchor="b">
            <a:normAutofit/>
          </a:bodyPr>
          <a:lstStyle/>
          <a:p>
            <a:r>
              <a:rPr lang="en-US" sz="4000" dirty="0">
                <a:latin typeface="Arial"/>
                <a:cs typeface="Calibri Light"/>
              </a:rPr>
              <a:t>Limitations</a:t>
            </a:r>
            <a:endParaRPr lang="en-US" sz="4000" dirty="0">
              <a:latin typeface="Arial"/>
            </a:endParaRPr>
          </a:p>
        </p:txBody>
      </p:sp>
      <p:sp>
        <p:nvSpPr>
          <p:cNvPr id="3" name="Content Placeholder 2">
            <a:extLst>
              <a:ext uri="{FF2B5EF4-FFF2-40B4-BE49-F238E27FC236}">
                <a16:creationId xmlns:a16="http://schemas.microsoft.com/office/drawing/2014/main" id="{30D095B5-3F72-1BD5-7E59-4DBA3BCA31D1}"/>
              </a:ext>
            </a:extLst>
          </p:cNvPr>
          <p:cNvSpPr>
            <a:spLocks noGrp="1"/>
          </p:cNvSpPr>
          <p:nvPr>
            <p:ph idx="1"/>
          </p:nvPr>
        </p:nvSpPr>
        <p:spPr>
          <a:xfrm>
            <a:off x="291861" y="1825625"/>
            <a:ext cx="7252719" cy="4234083"/>
          </a:xfrm>
        </p:spPr>
        <p:txBody>
          <a:bodyPr vert="horz" lIns="91440" tIns="45720" rIns="91440" bIns="45720" rtlCol="0" anchor="t">
            <a:normAutofit/>
          </a:bodyPr>
          <a:lstStyle/>
          <a:p>
            <a:r>
              <a:rPr lang="en-US" sz="2000" dirty="0">
                <a:latin typeface="Arial"/>
                <a:cs typeface="Calibri"/>
              </a:rPr>
              <a:t>Due to Computational Insufficiency</a:t>
            </a:r>
            <a:r>
              <a:rPr lang="en-US" sz="2000" dirty="0">
                <a:latin typeface="Arial"/>
                <a:ea typeface="+mn-lt"/>
                <a:cs typeface="+mn-lt"/>
              </a:rPr>
              <a:t>-&gt; suboptimal model</a:t>
            </a:r>
            <a:endParaRPr lang="en-US" sz="20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cs typeface="Calibri"/>
            </a:endParaRPr>
          </a:p>
          <a:p>
            <a:pPr lvl="1"/>
            <a:r>
              <a:rPr lang="en-US" sz="2000" dirty="0">
                <a:latin typeface="Arial"/>
                <a:cs typeface="Calibri"/>
              </a:rPr>
              <a:t>Didn't </a:t>
            </a:r>
            <a:r>
              <a:rPr lang="en-US" sz="2000" dirty="0" err="1">
                <a:latin typeface="Arial"/>
                <a:cs typeface="Calibri"/>
              </a:rPr>
              <a:t>GridSearchCV</a:t>
            </a:r>
            <a:r>
              <a:rPr lang="en-US" sz="2000" dirty="0">
                <a:latin typeface="Arial"/>
                <a:cs typeface="Calibri"/>
              </a:rPr>
              <a:t> all possible hyperparameters </a:t>
            </a:r>
            <a:endParaRPr lang="en-US" sz="20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cs typeface="Calibri"/>
            </a:endParaRPr>
          </a:p>
          <a:p>
            <a:pPr lvl="1"/>
            <a:r>
              <a:rPr lang="en-US" sz="2000" dirty="0">
                <a:latin typeface="Arial"/>
                <a:cs typeface="Calibri"/>
              </a:rPr>
              <a:t>Only tried a subset of image classifying model</a:t>
            </a:r>
            <a:endParaRPr lang="en-US" sz="20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cs typeface="Calibri"/>
            </a:endParaRPr>
          </a:p>
          <a:p>
            <a:pPr lvl="1"/>
            <a:r>
              <a:rPr lang="en-US" sz="2000" dirty="0">
                <a:latin typeface="Arial"/>
                <a:cs typeface="Calibri"/>
              </a:rPr>
              <a:t>Not enough customized layers</a:t>
            </a:r>
            <a:endParaRPr lang="en-US" sz="20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cs typeface="Calibri"/>
            </a:endParaRPr>
          </a:p>
          <a:p>
            <a:pPr lvl="1"/>
            <a:endParaRPr lang="en-US" sz="20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cs typeface="Calibri"/>
            </a:endParaRPr>
          </a:p>
          <a:p>
            <a:r>
              <a:rPr lang="en-US" sz="2000" dirty="0">
                <a:latin typeface="Arial"/>
                <a:cs typeface="Calibri"/>
              </a:rPr>
              <a:t>Structural MRI</a:t>
            </a:r>
            <a:endParaRPr lang="en-US" sz="20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cs typeface="Calibri"/>
            </a:endParaRPr>
          </a:p>
          <a:p>
            <a:pPr lvl="1"/>
            <a:r>
              <a:rPr lang="en-US" sz="2000" dirty="0">
                <a:latin typeface="Arial"/>
                <a:ea typeface="+mn-lt"/>
                <a:cs typeface="+mn-lt"/>
              </a:rPr>
              <a:t>lacks molecular specificity. It cannot directly detect the histopathological hallmarks of AD</a:t>
            </a:r>
            <a:endParaRPr lang="en-US" sz="20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mn-lt"/>
              <a:cs typeface="+mn-lt"/>
            </a:endParaRPr>
          </a:p>
          <a:p>
            <a:pPr lvl="1"/>
            <a:r>
              <a:rPr lang="en-US" sz="2000" dirty="0">
                <a:latin typeface="Arial"/>
                <a:ea typeface="+mn-lt"/>
                <a:cs typeface="+mn-lt"/>
              </a:rPr>
              <a:t>In other words, it can only detect Alzheimer's disease caused by structural lesions</a:t>
            </a:r>
            <a:endParaRPr lang="en-US" sz="20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mn-lt"/>
              <a:cs typeface="+mn-lt"/>
            </a:endParaRPr>
          </a:p>
        </p:txBody>
      </p:sp>
      <p:pic>
        <p:nvPicPr>
          <p:cNvPr id="4" name="Picture 4">
            <a:extLst>
              <a:ext uri="{FF2B5EF4-FFF2-40B4-BE49-F238E27FC236}">
                <a16:creationId xmlns:a16="http://schemas.microsoft.com/office/drawing/2014/main" id="{A51B1DBC-0A51-2D6B-E4AB-648E8C063229}"/>
              </a:ext>
            </a:extLst>
          </p:cNvPr>
          <p:cNvPicPr>
            <a:picLocks noChangeAspect="1"/>
          </p:cNvPicPr>
          <p:nvPr/>
        </p:nvPicPr>
        <p:blipFill rotWithShape="1">
          <a:blip r:embed="rId2"/>
          <a:srcRect l="20696" r="15345" b="-1"/>
          <a:stretch/>
        </p:blipFill>
        <p:spPr>
          <a:xfrm>
            <a:off x="7626497" y="1688395"/>
            <a:ext cx="3941064" cy="4096512"/>
          </a:xfrm>
          <a:prstGeom prst="rect">
            <a:avLst/>
          </a:prstGeom>
        </p:spPr>
      </p:pic>
    </p:spTree>
    <p:extLst>
      <p:ext uri="{BB962C8B-B14F-4D97-AF65-F5344CB8AC3E}">
        <p14:creationId xmlns:p14="http://schemas.microsoft.com/office/powerpoint/2010/main" val="304395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D55BC-8E74-10C0-3F78-67375EFBABB6}"/>
              </a:ext>
            </a:extLst>
          </p:cNvPr>
          <p:cNvSpPr>
            <a:spLocks noGrp="1"/>
          </p:cNvSpPr>
          <p:nvPr>
            <p:ph type="title"/>
          </p:nvPr>
        </p:nvSpPr>
        <p:spPr/>
        <p:txBody>
          <a:bodyPr/>
          <a:lstStyle/>
          <a:p>
            <a:r>
              <a:rPr lang="en-US" dirty="0">
                <a:effectLst>
                  <a:glow rad="38100">
                    <a:prstClr val="white">
                      <a:alpha val="40000"/>
                    </a:prstClr>
                  </a:glow>
                  <a:outerShdw blurRad="76200" dist="38100" algn="ctr" rotWithShape="0">
                    <a:srgbClr val="4472C4">
                      <a:lumMod val="20000"/>
                      <a:lumOff val="80000"/>
                      <a:alpha val="99000"/>
                    </a:srgbClr>
                  </a:outerShdw>
                </a:effectLst>
                <a:latin typeface="Arial"/>
                <a:cs typeface="Calibri Light"/>
              </a:rPr>
              <a:t>Back to Linda's Story</a:t>
            </a:r>
            <a:endParaRPr lang="en-US" dirty="0">
              <a:effectLst>
                <a:glow rad="38100">
                  <a:prstClr val="white">
                    <a:alpha val="40000"/>
                  </a:prstClr>
                </a:glow>
                <a:outerShdw blurRad="76200" dist="38100" algn="ctr" rotWithShape="0">
                  <a:srgbClr val="4472C4">
                    <a:lumMod val="20000"/>
                    <a:lumOff val="80000"/>
                    <a:alpha val="99000"/>
                  </a:srgbClr>
                </a:outerShdw>
              </a:effectLst>
              <a:latin typeface="Arial"/>
              <a:cs typeface="Arial"/>
            </a:endParaRPr>
          </a:p>
        </p:txBody>
      </p:sp>
      <p:pic>
        <p:nvPicPr>
          <p:cNvPr id="4" name="Picture 4">
            <a:extLst>
              <a:ext uri="{FF2B5EF4-FFF2-40B4-BE49-F238E27FC236}">
                <a16:creationId xmlns:a16="http://schemas.microsoft.com/office/drawing/2014/main" id="{CF77D5B7-405E-AB5C-D999-6FC9ADE9B280}"/>
              </a:ext>
            </a:extLst>
          </p:cNvPr>
          <p:cNvPicPr>
            <a:picLocks noGrp="1" noChangeAspect="1"/>
          </p:cNvPicPr>
          <p:nvPr>
            <p:ph idx="1"/>
          </p:nvPr>
        </p:nvPicPr>
        <p:blipFill rotWithShape="1">
          <a:blip r:embed="rId2"/>
          <a:srcRect l="38428" t="15444" r="-218" b="6564"/>
          <a:stretch/>
        </p:blipFill>
        <p:spPr>
          <a:xfrm>
            <a:off x="6556322" y="1523699"/>
            <a:ext cx="5514892" cy="3958668"/>
          </a:xfrm>
        </p:spPr>
      </p:pic>
      <p:sp>
        <p:nvSpPr>
          <p:cNvPr id="6" name="Content Placeholder 2">
            <a:extLst>
              <a:ext uri="{FF2B5EF4-FFF2-40B4-BE49-F238E27FC236}">
                <a16:creationId xmlns:a16="http://schemas.microsoft.com/office/drawing/2014/main" id="{430EB3DC-E497-1361-35BE-513F790403AA}"/>
              </a:ext>
            </a:extLst>
          </p:cNvPr>
          <p:cNvSpPr txBox="1">
            <a:spLocks/>
          </p:cNvSpPr>
          <p:nvPr/>
        </p:nvSpPr>
        <p:spPr>
          <a:xfrm>
            <a:off x="2559502" y="3425051"/>
            <a:ext cx="6945453" cy="384097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endParaRPr lang="ja-JP" altLang="en-US" sz="180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ea typeface="游ゴシック" panose="020B0400000000000000" pitchFamily="34" charset="-128"/>
              <a:cs typeface="Arial"/>
            </a:endParaRPr>
          </a:p>
          <a:p>
            <a:pPr marL="0" indent="0">
              <a:buFont typeface="Wingdings" panose="05000000000000000000" pitchFamily="2" charset="2"/>
              <a:buNone/>
            </a:pPr>
            <a:endParaRPr lang="ja-JP" altLang="en-US" sz="200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Calibri" panose="020F0502020204030204"/>
              <a:ea typeface="游ゴシック" panose="020B0400000000000000" pitchFamily="34" charset="-128"/>
              <a:cs typeface="Calibri" panose="020F0502020204030204"/>
            </a:endParaRPr>
          </a:p>
        </p:txBody>
      </p:sp>
      <p:sp>
        <p:nvSpPr>
          <p:cNvPr id="3" name="TextBox 2">
            <a:extLst>
              <a:ext uri="{FF2B5EF4-FFF2-40B4-BE49-F238E27FC236}">
                <a16:creationId xmlns:a16="http://schemas.microsoft.com/office/drawing/2014/main" id="{5B323FA6-802F-49FA-9276-AAF80E159BD2}"/>
              </a:ext>
            </a:extLst>
          </p:cNvPr>
          <p:cNvSpPr txBox="1"/>
          <p:nvPr/>
        </p:nvSpPr>
        <p:spPr>
          <a:xfrm>
            <a:off x="1089660" y="2239346"/>
            <a:ext cx="4835279" cy="2159566"/>
          </a:xfrm>
          <a:prstGeom prst="rect">
            <a:avLst/>
          </a:prstGeom>
          <a:noFill/>
        </p:spPr>
        <p:txBody>
          <a:bodyPr wrap="square" rtlCol="0">
            <a:spAutoFit/>
          </a:bodyPr>
          <a:lstStyle/>
          <a:p>
            <a:pPr marL="228600" indent="-228600">
              <a:lnSpc>
                <a:spcPct val="90000"/>
              </a:lnSpc>
              <a:spcBef>
                <a:spcPts val="1000"/>
              </a:spcBef>
              <a:buFont typeface="Wingdings" panose="05000000000000000000" pitchFamily="2" charset="2"/>
              <a:buChar char="§"/>
            </a:pPr>
            <a:r>
              <a:rPr lang="en-US" sz="2000" dirty="0">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rPr>
              <a:t>With a higher accuracy in the system, Linda is more likely to be diagnosed as an Alzheimer’s disease patient in her early 60s</a:t>
            </a:r>
          </a:p>
          <a:p>
            <a:pPr marL="228600" indent="-228600">
              <a:lnSpc>
                <a:spcPct val="90000"/>
              </a:lnSpc>
              <a:spcBef>
                <a:spcPts val="1000"/>
              </a:spcBef>
              <a:buFont typeface="Wingdings" panose="05000000000000000000" pitchFamily="2" charset="2"/>
              <a:buChar char="§"/>
            </a:pPr>
            <a:r>
              <a:rPr lang="en-US" sz="2000" dirty="0">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rPr>
              <a:t>She could have received intervention which would slow the progress of dementia </a:t>
            </a:r>
          </a:p>
        </p:txBody>
      </p:sp>
    </p:spTree>
    <p:extLst>
      <p:ext uri="{BB962C8B-B14F-4D97-AF65-F5344CB8AC3E}">
        <p14:creationId xmlns:p14="http://schemas.microsoft.com/office/powerpoint/2010/main" val="370445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E05F0-3DD1-D7BC-BB5A-FA083BB6F002}"/>
              </a:ext>
            </a:extLst>
          </p:cNvPr>
          <p:cNvSpPr>
            <a:spLocks noGrp="1"/>
          </p:cNvSpPr>
          <p:nvPr>
            <p:ph type="title"/>
          </p:nvPr>
        </p:nvSpPr>
        <p:spPr>
          <a:xfrm>
            <a:off x="182880" y="2074363"/>
            <a:ext cx="3720281"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Autofit/>
          </a:bodyPr>
          <a:lstStyle/>
          <a:p>
            <a:r>
              <a:rPr lang="en-US" sz="3600" kern="1200" dirty="0">
                <a:latin typeface="Arial"/>
                <a:cs typeface="Arial"/>
              </a:rPr>
              <a:t>Medical Models</a:t>
            </a:r>
            <a:br>
              <a:rPr lang="en-US" sz="3600" kern="1200" dirty="0">
                <a:latin typeface="Arial"/>
              </a:rPr>
            </a:br>
            <a:r>
              <a:rPr lang="en-US" sz="3600" kern="1200" dirty="0">
                <a:latin typeface="Arial"/>
                <a:cs typeface="Arial"/>
              </a:rPr>
              <a:t>&amp; Customized </a:t>
            </a:r>
            <a:r>
              <a:rPr lang="en-US" sz="3600" dirty="0">
                <a:latin typeface="Arial"/>
                <a:cs typeface="Arial"/>
              </a:rPr>
              <a:t>Layers</a:t>
            </a:r>
            <a:endParaRPr lang="en-US" sz="3600" kern="1200" dirty="0">
              <a:latin typeface="Arial"/>
              <a:cs typeface="Arial"/>
            </a:endParaRPr>
          </a:p>
        </p:txBody>
      </p:sp>
      <p:pic>
        <p:nvPicPr>
          <p:cNvPr id="4" name="Picture 4">
            <a:extLst>
              <a:ext uri="{FF2B5EF4-FFF2-40B4-BE49-F238E27FC236}">
                <a16:creationId xmlns:a16="http://schemas.microsoft.com/office/drawing/2014/main" id="{EFAC7930-661C-1470-1DB4-5C4A1B5B3651}"/>
              </a:ext>
            </a:extLst>
          </p:cNvPr>
          <p:cNvPicPr>
            <a:picLocks noGrp="1" noChangeAspect="1"/>
          </p:cNvPicPr>
          <p:nvPr>
            <p:ph idx="1"/>
          </p:nvPr>
        </p:nvPicPr>
        <p:blipFill>
          <a:blip r:embed="rId3"/>
          <a:stretch>
            <a:fillRect/>
          </a:stretch>
        </p:blipFill>
        <p:spPr>
          <a:xfrm>
            <a:off x="4064109" y="1545523"/>
            <a:ext cx="8051768" cy="3632083"/>
          </a:xfrm>
          <a:prstGeom prst="rect">
            <a:avLst/>
          </a:prstGeom>
        </p:spPr>
      </p:pic>
    </p:spTree>
    <p:extLst>
      <p:ext uri="{BB962C8B-B14F-4D97-AF65-F5344CB8AC3E}">
        <p14:creationId xmlns:p14="http://schemas.microsoft.com/office/powerpoint/2010/main" val="539257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5C1BE-B997-5D99-004A-F27D47D8E3C8}"/>
              </a:ext>
            </a:extLst>
          </p:cNvPr>
          <p:cNvSpPr>
            <a:spLocks noGrp="1"/>
          </p:cNvSpPr>
          <p:nvPr>
            <p:ph type="title"/>
          </p:nvPr>
        </p:nvSpPr>
        <p:spPr>
          <a:xfrm>
            <a:off x="112543" y="2074363"/>
            <a:ext cx="3780515"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Autofit/>
          </a:bodyPr>
          <a:lstStyle/>
          <a:p>
            <a:r>
              <a:rPr lang="en-US" sz="3600" kern="1200" dirty="0">
                <a:latin typeface="Arial"/>
                <a:cs typeface="Arial"/>
              </a:rPr>
              <a:t>Keep Track of the Disease's Progression</a:t>
            </a:r>
          </a:p>
        </p:txBody>
      </p:sp>
      <p:pic>
        <p:nvPicPr>
          <p:cNvPr id="4" name="Picture 4">
            <a:extLst>
              <a:ext uri="{FF2B5EF4-FFF2-40B4-BE49-F238E27FC236}">
                <a16:creationId xmlns:a16="http://schemas.microsoft.com/office/drawing/2014/main" id="{A90FFB2B-BB8D-8EA3-145F-62E4EA1B235D}"/>
              </a:ext>
            </a:extLst>
          </p:cNvPr>
          <p:cNvPicPr>
            <a:picLocks noGrp="1" noChangeAspect="1"/>
          </p:cNvPicPr>
          <p:nvPr>
            <p:ph idx="1"/>
          </p:nvPr>
        </p:nvPicPr>
        <p:blipFill>
          <a:blip r:embed="rId3"/>
          <a:stretch>
            <a:fillRect/>
          </a:stretch>
        </p:blipFill>
        <p:spPr>
          <a:xfrm>
            <a:off x="3957670" y="1502602"/>
            <a:ext cx="7969677" cy="4102864"/>
          </a:xfrm>
          <a:prstGeom prst="rect">
            <a:avLst/>
          </a:prstGeom>
        </p:spPr>
      </p:pic>
    </p:spTree>
    <p:extLst>
      <p:ext uri="{BB962C8B-B14F-4D97-AF65-F5344CB8AC3E}">
        <p14:creationId xmlns:p14="http://schemas.microsoft.com/office/powerpoint/2010/main" val="820479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A7EE08A2-BF3B-CCD1-B84A-EB3D452BA804}"/>
              </a:ext>
            </a:extLst>
          </p:cNvPr>
          <p:cNvPicPr>
            <a:picLocks noChangeAspect="1"/>
          </p:cNvPicPr>
          <p:nvPr/>
        </p:nvPicPr>
        <p:blipFill>
          <a:blip r:embed="rId3"/>
          <a:stretch>
            <a:fillRect/>
          </a:stretch>
        </p:blipFill>
        <p:spPr>
          <a:xfrm>
            <a:off x="6724560" y="3200039"/>
            <a:ext cx="4973338" cy="3437866"/>
          </a:xfrm>
          <a:prstGeom prst="rect">
            <a:avLst/>
          </a:prstGeom>
        </p:spPr>
      </p:pic>
      <p:pic>
        <p:nvPicPr>
          <p:cNvPr id="7" name="Picture 8">
            <a:extLst>
              <a:ext uri="{FF2B5EF4-FFF2-40B4-BE49-F238E27FC236}">
                <a16:creationId xmlns:a16="http://schemas.microsoft.com/office/drawing/2014/main" id="{DE4293C6-C6BC-2E21-AA87-9BF018905D8B}"/>
              </a:ext>
            </a:extLst>
          </p:cNvPr>
          <p:cNvPicPr>
            <a:picLocks noChangeAspect="1"/>
          </p:cNvPicPr>
          <p:nvPr/>
        </p:nvPicPr>
        <p:blipFill>
          <a:blip r:embed="rId4"/>
          <a:stretch>
            <a:fillRect/>
          </a:stretch>
        </p:blipFill>
        <p:spPr>
          <a:xfrm>
            <a:off x="6708476" y="299826"/>
            <a:ext cx="5000445" cy="2807782"/>
          </a:xfrm>
          <a:prstGeom prst="rect">
            <a:avLst/>
          </a:prstGeom>
        </p:spPr>
      </p:pic>
      <p:sp>
        <p:nvSpPr>
          <p:cNvPr id="16" name="TextBox 15">
            <a:extLst>
              <a:ext uri="{FF2B5EF4-FFF2-40B4-BE49-F238E27FC236}">
                <a16:creationId xmlns:a16="http://schemas.microsoft.com/office/drawing/2014/main" id="{3DE121C8-9148-0C88-1A62-84478559A15B}"/>
              </a:ext>
            </a:extLst>
          </p:cNvPr>
          <p:cNvSpPr txBox="1"/>
          <p:nvPr/>
        </p:nvSpPr>
        <p:spPr>
          <a:xfrm>
            <a:off x="4647393" y="1775253"/>
            <a:ext cx="2062975"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PET SCAN</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r>
              <a:rPr lang="en-US" dirty="0">
                <a:cs typeface="Calibri"/>
              </a:rPr>
              <a:t>3D MRI SCAN</a:t>
            </a:r>
          </a:p>
        </p:txBody>
      </p:sp>
      <p:sp>
        <p:nvSpPr>
          <p:cNvPr id="4" name="Title 3">
            <a:extLst>
              <a:ext uri="{FF2B5EF4-FFF2-40B4-BE49-F238E27FC236}">
                <a16:creationId xmlns:a16="http://schemas.microsoft.com/office/drawing/2014/main" id="{CC9E08F2-3B81-CC9F-8D5A-07EBC093C9F0}"/>
              </a:ext>
            </a:extLst>
          </p:cNvPr>
          <p:cNvSpPr>
            <a:spLocks noGrp="1"/>
          </p:cNvSpPr>
          <p:nvPr>
            <p:ph type="title"/>
          </p:nvPr>
        </p:nvSpPr>
        <p:spPr>
          <a:xfrm>
            <a:off x="841649" y="376848"/>
            <a:ext cx="3683000" cy="1325563"/>
          </a:xfrm>
        </p:spPr>
        <p:txBody>
          <a:bodyPr>
            <a:normAutofit/>
          </a:bodyPr>
          <a:lstStyle/>
          <a:p>
            <a:r>
              <a:rPr lang="en-US" sz="4000" dirty="0">
                <a:effectLst>
                  <a:glow rad="38100">
                    <a:prstClr val="white">
                      <a:alpha val="40000"/>
                    </a:prstClr>
                  </a:glow>
                  <a:outerShdw blurRad="76200" dist="38100" algn="ctr" rotWithShape="0">
                    <a:prstClr val="white">
                      <a:alpha val="99000"/>
                    </a:prstClr>
                  </a:outerShdw>
                </a:effectLst>
                <a:latin typeface="Arial"/>
                <a:cs typeface="Calibri Light"/>
              </a:rPr>
              <a:t>More Data</a:t>
            </a:r>
            <a:endParaRPr lang="en-US" dirty="0">
              <a:effectLst>
                <a:glow rad="38100">
                  <a:prstClr val="white">
                    <a:alpha val="40000"/>
                  </a:prstClr>
                </a:glow>
                <a:outerShdw blurRad="76200" dist="38100" algn="ctr" rotWithShape="0">
                  <a:prstClr val="white">
                    <a:alpha val="99000"/>
                  </a:prstClr>
                </a:outerShdw>
              </a:effectLst>
              <a:latin typeface="Arial"/>
              <a:cs typeface="Arial"/>
            </a:endParaRPr>
          </a:p>
        </p:txBody>
      </p:sp>
    </p:spTree>
    <p:extLst>
      <p:ext uri="{BB962C8B-B14F-4D97-AF65-F5344CB8AC3E}">
        <p14:creationId xmlns:p14="http://schemas.microsoft.com/office/powerpoint/2010/main" val="639796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6A78F-F98F-4B8A-6938-3FE949E5E48D}"/>
              </a:ext>
            </a:extLst>
          </p:cNvPr>
          <p:cNvSpPr>
            <a:spLocks noGrp="1"/>
          </p:cNvSpPr>
          <p:nvPr>
            <p:ph type="title"/>
          </p:nvPr>
        </p:nvSpPr>
        <p:spPr/>
        <p:txBody>
          <a:bodyPr vert="horz" lIns="91440" tIns="45720" rIns="91440" bIns="45720" rtlCol="0" anchor="ctr">
            <a:normAutofit fontScale="90000"/>
          </a:bodyPr>
          <a:lstStyle/>
          <a:p>
            <a:pPr algn="ctr"/>
            <a:r>
              <a:rPr lang="en-US" sz="4000" dirty="0">
                <a:latin typeface="Arial"/>
                <a:cs typeface="Arial"/>
              </a:rPr>
              <a:t>Multi-classification Groups</a:t>
            </a:r>
          </a:p>
        </p:txBody>
      </p:sp>
      <p:pic>
        <p:nvPicPr>
          <p:cNvPr id="16" name="Picture 18">
            <a:extLst>
              <a:ext uri="{FF2B5EF4-FFF2-40B4-BE49-F238E27FC236}">
                <a16:creationId xmlns:a16="http://schemas.microsoft.com/office/drawing/2014/main" id="{E79B5BFB-C549-3841-D176-9FE0F56A5875}"/>
              </a:ext>
            </a:extLst>
          </p:cNvPr>
          <p:cNvPicPr>
            <a:picLocks noGrp="1" noChangeAspect="1"/>
          </p:cNvPicPr>
          <p:nvPr>
            <p:ph idx="1"/>
          </p:nvPr>
        </p:nvPicPr>
        <p:blipFill>
          <a:blip r:embed="rId3"/>
          <a:stretch>
            <a:fillRect/>
          </a:stretch>
        </p:blipFill>
        <p:spPr>
          <a:xfrm>
            <a:off x="2627389" y="3434171"/>
            <a:ext cx="2290916" cy="2694038"/>
          </a:xfrm>
        </p:spPr>
      </p:pic>
      <p:pic>
        <p:nvPicPr>
          <p:cNvPr id="12" name="Picture 12">
            <a:extLst>
              <a:ext uri="{FF2B5EF4-FFF2-40B4-BE49-F238E27FC236}">
                <a16:creationId xmlns:a16="http://schemas.microsoft.com/office/drawing/2014/main" id="{F4327200-B544-FF8C-4522-076A94C45481}"/>
              </a:ext>
            </a:extLst>
          </p:cNvPr>
          <p:cNvPicPr>
            <a:picLocks noChangeAspect="1"/>
          </p:cNvPicPr>
          <p:nvPr/>
        </p:nvPicPr>
        <p:blipFill>
          <a:blip r:embed="rId4"/>
          <a:stretch>
            <a:fillRect/>
          </a:stretch>
        </p:blipFill>
        <p:spPr>
          <a:xfrm>
            <a:off x="2594339" y="251305"/>
            <a:ext cx="2281576" cy="2710933"/>
          </a:xfrm>
          <a:prstGeom prst="rect">
            <a:avLst/>
          </a:prstGeom>
        </p:spPr>
      </p:pic>
      <p:pic>
        <p:nvPicPr>
          <p:cNvPr id="13" name="Picture 13">
            <a:extLst>
              <a:ext uri="{FF2B5EF4-FFF2-40B4-BE49-F238E27FC236}">
                <a16:creationId xmlns:a16="http://schemas.microsoft.com/office/drawing/2014/main" id="{E4827514-9832-ABF1-FF78-7F861719FBF2}"/>
              </a:ext>
            </a:extLst>
          </p:cNvPr>
          <p:cNvPicPr>
            <a:picLocks noChangeAspect="1"/>
          </p:cNvPicPr>
          <p:nvPr/>
        </p:nvPicPr>
        <p:blipFill>
          <a:blip r:embed="rId5"/>
          <a:stretch>
            <a:fillRect/>
          </a:stretch>
        </p:blipFill>
        <p:spPr>
          <a:xfrm>
            <a:off x="5486401" y="251305"/>
            <a:ext cx="2281575" cy="2710932"/>
          </a:xfrm>
          <a:prstGeom prst="rect">
            <a:avLst/>
          </a:prstGeom>
        </p:spPr>
      </p:pic>
      <p:pic>
        <p:nvPicPr>
          <p:cNvPr id="19" name="Picture 20">
            <a:extLst>
              <a:ext uri="{FF2B5EF4-FFF2-40B4-BE49-F238E27FC236}">
                <a16:creationId xmlns:a16="http://schemas.microsoft.com/office/drawing/2014/main" id="{F60DBD05-0C3A-97DF-DDD9-201AF13816D7}"/>
              </a:ext>
            </a:extLst>
          </p:cNvPr>
          <p:cNvPicPr>
            <a:picLocks noChangeAspect="1"/>
          </p:cNvPicPr>
          <p:nvPr/>
        </p:nvPicPr>
        <p:blipFill>
          <a:blip r:embed="rId6"/>
          <a:stretch>
            <a:fillRect/>
          </a:stretch>
        </p:blipFill>
        <p:spPr>
          <a:xfrm>
            <a:off x="5491316" y="3495368"/>
            <a:ext cx="2290916" cy="2657167"/>
          </a:xfrm>
          <a:prstGeom prst="rect">
            <a:avLst/>
          </a:prstGeom>
        </p:spPr>
      </p:pic>
      <p:sp>
        <p:nvSpPr>
          <p:cNvPr id="3" name="TextBox 2">
            <a:extLst>
              <a:ext uri="{FF2B5EF4-FFF2-40B4-BE49-F238E27FC236}">
                <a16:creationId xmlns:a16="http://schemas.microsoft.com/office/drawing/2014/main" id="{51FCD34C-5C3F-55AE-B06C-39C75373A2FD}"/>
              </a:ext>
            </a:extLst>
          </p:cNvPr>
          <p:cNvSpPr txBox="1"/>
          <p:nvPr/>
        </p:nvSpPr>
        <p:spPr>
          <a:xfrm>
            <a:off x="3238499" y="3054145"/>
            <a:ext cx="10631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No risk</a:t>
            </a:r>
            <a:endParaRPr lang="en-US"/>
          </a:p>
        </p:txBody>
      </p:sp>
      <p:sp>
        <p:nvSpPr>
          <p:cNvPr id="4" name="TextBox 3">
            <a:extLst>
              <a:ext uri="{FF2B5EF4-FFF2-40B4-BE49-F238E27FC236}">
                <a16:creationId xmlns:a16="http://schemas.microsoft.com/office/drawing/2014/main" id="{57AE599D-293B-F24C-5A38-99FCA7E19AFA}"/>
              </a:ext>
            </a:extLst>
          </p:cNvPr>
          <p:cNvSpPr txBox="1"/>
          <p:nvPr/>
        </p:nvSpPr>
        <p:spPr>
          <a:xfrm>
            <a:off x="6034548" y="3054145"/>
            <a:ext cx="12536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Low Risk</a:t>
            </a:r>
            <a:endParaRPr lang="en-US"/>
          </a:p>
        </p:txBody>
      </p:sp>
      <p:sp>
        <p:nvSpPr>
          <p:cNvPr id="5" name="TextBox 4">
            <a:extLst>
              <a:ext uri="{FF2B5EF4-FFF2-40B4-BE49-F238E27FC236}">
                <a16:creationId xmlns:a16="http://schemas.microsoft.com/office/drawing/2014/main" id="{EC422B48-C3D2-389D-71C6-CBEB995BF12F}"/>
              </a:ext>
            </a:extLst>
          </p:cNvPr>
          <p:cNvSpPr txBox="1"/>
          <p:nvPr/>
        </p:nvSpPr>
        <p:spPr>
          <a:xfrm>
            <a:off x="2599403" y="6366387"/>
            <a:ext cx="15362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Medium Risk</a:t>
            </a:r>
            <a:endParaRPr lang="en-US"/>
          </a:p>
        </p:txBody>
      </p:sp>
      <p:sp>
        <p:nvSpPr>
          <p:cNvPr id="6" name="TextBox 5">
            <a:extLst>
              <a:ext uri="{FF2B5EF4-FFF2-40B4-BE49-F238E27FC236}">
                <a16:creationId xmlns:a16="http://schemas.microsoft.com/office/drawing/2014/main" id="{E68034FA-3C87-8EA6-0A1F-1D44775B696E}"/>
              </a:ext>
            </a:extLst>
          </p:cNvPr>
          <p:cNvSpPr txBox="1"/>
          <p:nvPr/>
        </p:nvSpPr>
        <p:spPr>
          <a:xfrm>
            <a:off x="6114435" y="6360241"/>
            <a:ext cx="11061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High Risk</a:t>
            </a:r>
            <a:endParaRPr lang="en-US"/>
          </a:p>
        </p:txBody>
      </p:sp>
    </p:spTree>
    <p:extLst>
      <p:ext uri="{BB962C8B-B14F-4D97-AF65-F5344CB8AC3E}">
        <p14:creationId xmlns:p14="http://schemas.microsoft.com/office/powerpoint/2010/main" val="4055126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4570EAC-CE2A-4421-BBD9-2B0576223CC3}"/>
              </a:ext>
            </a:extLst>
          </p:cNvPr>
          <p:cNvSpPr>
            <a:spLocks noGrp="1"/>
          </p:cNvSpPr>
          <p:nvPr>
            <p:ph type="title"/>
          </p:nvPr>
        </p:nvSpPr>
        <p:spPr/>
        <p:txBody>
          <a:bodyPr>
            <a:noAutofit/>
          </a:bodyPr>
          <a:lstStyle/>
          <a:p>
            <a:r>
              <a:rPr lang="en-CA" sz="2800" dirty="0">
                <a:effectLst>
                  <a:glow rad="38100">
                    <a:prstClr val="white">
                      <a:alpha val="40000"/>
                    </a:prstClr>
                  </a:glow>
                  <a:outerShdw blurRad="76200" dist="38100" algn="ctr" rotWithShape="0">
                    <a:srgbClr val="44546A">
                      <a:lumMod val="60000"/>
                      <a:lumOff val="40000"/>
                      <a:alpha val="89000"/>
                    </a:srgbClr>
                  </a:outerShdw>
                </a:effectLst>
                <a:latin typeface="Arial"/>
                <a:cs typeface="Arial"/>
              </a:rPr>
              <a:t>Accuracy of MRI in the Diagnosis of AD in Clinical Practice</a:t>
            </a:r>
            <a:endParaRPr lang="en-CA" sz="2800" dirty="0"/>
          </a:p>
        </p:txBody>
      </p:sp>
      <p:sp>
        <p:nvSpPr>
          <p:cNvPr id="7" name="Content Placeholder 6">
            <a:extLst>
              <a:ext uri="{FF2B5EF4-FFF2-40B4-BE49-F238E27FC236}">
                <a16:creationId xmlns:a16="http://schemas.microsoft.com/office/drawing/2014/main" id="{82BAA88C-DEF7-4F59-B0B0-5ED2A2A6A75F}"/>
              </a:ext>
            </a:extLst>
          </p:cNvPr>
          <p:cNvSpPr>
            <a:spLocks noGrp="1"/>
          </p:cNvSpPr>
          <p:nvPr>
            <p:ph idx="1"/>
          </p:nvPr>
        </p:nvSpPr>
        <p:spPr/>
        <p:txBody>
          <a:bodyPr>
            <a:normAutofit/>
          </a:bodyPr>
          <a:lstStyle/>
          <a:p>
            <a:r>
              <a:rPr lang="en-US" dirty="0"/>
              <a:t>Sensitivity (true positive): 62% - 92%</a:t>
            </a:r>
          </a:p>
          <a:p>
            <a:r>
              <a:rPr lang="en-US" dirty="0"/>
              <a:t>Specificity (true negative): 44% - 96%</a:t>
            </a:r>
          </a:p>
          <a:p>
            <a:endParaRPr lang="en-CA" dirty="0"/>
          </a:p>
        </p:txBody>
      </p:sp>
    </p:spTree>
    <p:extLst>
      <p:ext uri="{BB962C8B-B14F-4D97-AF65-F5344CB8AC3E}">
        <p14:creationId xmlns:p14="http://schemas.microsoft.com/office/powerpoint/2010/main" val="2869098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2F54AB-A441-4E43-BF89-D5F948B98932}"/>
              </a:ext>
            </a:extLst>
          </p:cNvPr>
          <p:cNvSpPr>
            <a:spLocks noGrp="1"/>
          </p:cNvSpPr>
          <p:nvPr>
            <p:ph type="ctrTitle"/>
          </p:nvPr>
        </p:nvSpPr>
        <p:spPr/>
        <p:txBody>
          <a:bodyPr/>
          <a:lstStyle/>
          <a:p>
            <a:pPr algn="r"/>
            <a:r>
              <a:rPr lang="en-US">
                <a:latin typeface="Arial"/>
                <a:cs typeface="Arial"/>
              </a:rPr>
              <a:t>Another Story?</a:t>
            </a:r>
            <a:endParaRPr lang="en-US"/>
          </a:p>
        </p:txBody>
      </p:sp>
    </p:spTree>
    <p:extLst>
      <p:ext uri="{BB962C8B-B14F-4D97-AF65-F5344CB8AC3E}">
        <p14:creationId xmlns:p14="http://schemas.microsoft.com/office/powerpoint/2010/main" val="2750653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792ABF-FDCA-442F-8B7C-D60C1790CC9F}"/>
              </a:ext>
            </a:extLst>
          </p:cNvPr>
          <p:cNvSpPr>
            <a:spLocks noGrp="1"/>
          </p:cNvSpPr>
          <p:nvPr>
            <p:ph type="title"/>
          </p:nvPr>
        </p:nvSpPr>
        <p:spPr>
          <a:xfrm>
            <a:off x="876819" y="341679"/>
            <a:ext cx="3683000" cy="1325563"/>
          </a:xfrm>
        </p:spPr>
        <p:txBody>
          <a:bodyPr>
            <a:normAutofit/>
          </a:bodyPr>
          <a:lstStyle/>
          <a:p>
            <a:r>
              <a:rPr lang="en-CA" sz="4000" dirty="0">
                <a:effectLst>
                  <a:glow rad="38100">
                    <a:prstClr val="white">
                      <a:alpha val="40000"/>
                    </a:prstClr>
                  </a:glow>
                  <a:outerShdw blurRad="76200" dist="38100" algn="ctr" rotWithShape="0">
                    <a:prstClr val="white">
                      <a:alpha val="99000"/>
                    </a:prstClr>
                  </a:outerShdw>
                </a:effectLst>
                <a:latin typeface="Arial"/>
                <a:ea typeface="+mj-lt"/>
                <a:cs typeface="+mj-lt"/>
              </a:rPr>
              <a:t>Quick Facts</a:t>
            </a:r>
            <a:endParaRPr lang="en-CA" sz="4000" dirty="0">
              <a:effectLst>
                <a:glow rad="38100">
                  <a:prstClr val="white">
                    <a:alpha val="40000"/>
                  </a:prstClr>
                </a:glow>
                <a:outerShdw blurRad="76200" dist="38100" algn="ctr" rotWithShape="0">
                  <a:prstClr val="white">
                    <a:alpha val="99000"/>
                  </a:prstClr>
                </a:outerShdw>
              </a:effectLst>
              <a:latin typeface="Arial"/>
              <a:cs typeface="Calibri Light"/>
            </a:endParaRPr>
          </a:p>
        </p:txBody>
      </p:sp>
      <p:grpSp>
        <p:nvGrpSpPr>
          <p:cNvPr id="33" name="Group 32">
            <a:extLst>
              <a:ext uri="{FF2B5EF4-FFF2-40B4-BE49-F238E27FC236}">
                <a16:creationId xmlns:a16="http://schemas.microsoft.com/office/drawing/2014/main" id="{932ED5CE-D05D-44F2-8337-BE8A68F95F75}"/>
              </a:ext>
            </a:extLst>
          </p:cNvPr>
          <p:cNvGrpSpPr/>
          <p:nvPr/>
        </p:nvGrpSpPr>
        <p:grpSpPr>
          <a:xfrm>
            <a:off x="4982720" y="1461307"/>
            <a:ext cx="2564130" cy="966135"/>
            <a:chOff x="5764424" y="1927963"/>
            <a:chExt cx="2564130" cy="966135"/>
          </a:xfrm>
        </p:grpSpPr>
        <p:sp>
          <p:nvSpPr>
            <p:cNvPr id="11" name="Text Placeholder 5">
              <a:extLst>
                <a:ext uri="{FF2B5EF4-FFF2-40B4-BE49-F238E27FC236}">
                  <a16:creationId xmlns:a16="http://schemas.microsoft.com/office/drawing/2014/main" id="{1317BB5B-C0D4-C13A-814F-D975EB11AA3B}"/>
                </a:ext>
              </a:extLst>
            </p:cNvPr>
            <p:cNvSpPr txBox="1">
              <a:spLocks/>
            </p:cNvSpPr>
            <p:nvPr/>
          </p:nvSpPr>
          <p:spPr>
            <a:xfrm>
              <a:off x="5764424" y="1927963"/>
              <a:ext cx="2564130" cy="60467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32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cs typeface="Arial"/>
                </a:rPr>
                <a:t>152 Million</a:t>
              </a:r>
              <a:endParaRPr lang="en-CA" sz="14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cs typeface="Arial"/>
              </a:endParaRPr>
            </a:p>
          </p:txBody>
        </p:sp>
        <p:sp>
          <p:nvSpPr>
            <p:cNvPr id="9" name="TextBox 8">
              <a:extLst>
                <a:ext uri="{FF2B5EF4-FFF2-40B4-BE49-F238E27FC236}">
                  <a16:creationId xmlns:a16="http://schemas.microsoft.com/office/drawing/2014/main" id="{DC938B8B-E818-463C-85DF-F8F861ED1FAF}"/>
                </a:ext>
              </a:extLst>
            </p:cNvPr>
            <p:cNvSpPr txBox="1"/>
            <p:nvPr/>
          </p:nvSpPr>
          <p:spPr>
            <a:xfrm>
              <a:off x="6096731" y="2524766"/>
              <a:ext cx="1899517" cy="369332"/>
            </a:xfrm>
            <a:prstGeom prst="rect">
              <a:avLst/>
            </a:prstGeom>
            <a:noFill/>
          </p:spPr>
          <p:txBody>
            <a:bodyPr wrap="square">
              <a:spAutoFit/>
            </a:bodyPr>
            <a:lstStyle/>
            <a:p>
              <a:pPr algn="ctr"/>
              <a:r>
                <a:rPr lang="en-CA" sz="18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cs typeface="Arial"/>
                </a:rPr>
                <a:t>seniors with AD</a:t>
              </a:r>
              <a:endParaRPr lang="en-CA" dirty="0"/>
            </a:p>
          </p:txBody>
        </p:sp>
        <p:cxnSp>
          <p:nvCxnSpPr>
            <p:cNvPr id="19" name="Straight Connector 18">
              <a:extLst>
                <a:ext uri="{FF2B5EF4-FFF2-40B4-BE49-F238E27FC236}">
                  <a16:creationId xmlns:a16="http://schemas.microsoft.com/office/drawing/2014/main" id="{26C41579-3500-4F5D-BA3E-E870C2447890}"/>
                </a:ext>
              </a:extLst>
            </p:cNvPr>
            <p:cNvCxnSpPr>
              <a:cxnSpLocks/>
            </p:cNvCxnSpPr>
            <p:nvPr/>
          </p:nvCxnSpPr>
          <p:spPr>
            <a:xfrm>
              <a:off x="6148398" y="2482755"/>
              <a:ext cx="1796182" cy="0"/>
            </a:xfrm>
            <a:prstGeom prst="line">
              <a:avLst/>
            </a:prstGeom>
            <a:ln w="38100"/>
          </p:spPr>
          <p:style>
            <a:lnRef idx="1">
              <a:schemeClr val="dk1"/>
            </a:lnRef>
            <a:fillRef idx="0">
              <a:schemeClr val="dk1"/>
            </a:fillRef>
            <a:effectRef idx="0">
              <a:schemeClr val="dk1"/>
            </a:effectRef>
            <a:fontRef idx="minor">
              <a:schemeClr val="tx1"/>
            </a:fontRef>
          </p:style>
        </p:cxnSp>
      </p:grpSp>
      <p:grpSp>
        <p:nvGrpSpPr>
          <p:cNvPr id="34" name="Group 33">
            <a:extLst>
              <a:ext uri="{FF2B5EF4-FFF2-40B4-BE49-F238E27FC236}">
                <a16:creationId xmlns:a16="http://schemas.microsoft.com/office/drawing/2014/main" id="{DC1EB045-A980-4A2A-8BF9-E5919F21C7A0}"/>
              </a:ext>
            </a:extLst>
          </p:cNvPr>
          <p:cNvGrpSpPr/>
          <p:nvPr/>
        </p:nvGrpSpPr>
        <p:grpSpPr>
          <a:xfrm>
            <a:off x="8378467" y="1459369"/>
            <a:ext cx="2779426" cy="994718"/>
            <a:chOff x="8115331" y="1911880"/>
            <a:chExt cx="2779426" cy="994718"/>
          </a:xfrm>
        </p:grpSpPr>
        <p:sp>
          <p:nvSpPr>
            <p:cNvPr id="2" name="Text Placeholder 5">
              <a:extLst>
                <a:ext uri="{FF2B5EF4-FFF2-40B4-BE49-F238E27FC236}">
                  <a16:creationId xmlns:a16="http://schemas.microsoft.com/office/drawing/2014/main" id="{E8359B2A-E52A-D1B7-5BC8-7B3FECFB6952}"/>
                </a:ext>
              </a:extLst>
            </p:cNvPr>
            <p:cNvSpPr txBox="1">
              <a:spLocks/>
            </p:cNvSpPr>
            <p:nvPr/>
          </p:nvSpPr>
          <p:spPr>
            <a:xfrm>
              <a:off x="8555286" y="1911880"/>
              <a:ext cx="1899517" cy="55059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32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cs typeface="Arial"/>
                </a:rPr>
                <a:t>Top 10</a:t>
              </a:r>
            </a:p>
          </p:txBody>
        </p:sp>
        <p:sp>
          <p:nvSpPr>
            <p:cNvPr id="15" name="TextBox 14">
              <a:extLst>
                <a:ext uri="{FF2B5EF4-FFF2-40B4-BE49-F238E27FC236}">
                  <a16:creationId xmlns:a16="http://schemas.microsoft.com/office/drawing/2014/main" id="{0E12B05C-1919-4B37-9FB1-0A60A0AA35DB}"/>
                </a:ext>
              </a:extLst>
            </p:cNvPr>
            <p:cNvSpPr txBox="1"/>
            <p:nvPr/>
          </p:nvSpPr>
          <p:spPr>
            <a:xfrm>
              <a:off x="8115331" y="2537266"/>
              <a:ext cx="2779426" cy="369332"/>
            </a:xfrm>
            <a:prstGeom prst="rect">
              <a:avLst/>
            </a:prstGeom>
            <a:noFill/>
          </p:spPr>
          <p:txBody>
            <a:bodyPr wrap="square">
              <a:spAutoFit/>
            </a:bodyPr>
            <a:lstStyle/>
            <a:p>
              <a:pPr algn="ctr"/>
              <a:r>
                <a:rPr lang="en-CA" sz="18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cs typeface="Arial"/>
                </a:rPr>
                <a:t>cause of death</a:t>
              </a:r>
              <a:endParaRPr lang="en-CA" dirty="0"/>
            </a:p>
          </p:txBody>
        </p:sp>
        <p:cxnSp>
          <p:nvCxnSpPr>
            <p:cNvPr id="22" name="Straight Connector 21">
              <a:extLst>
                <a:ext uri="{FF2B5EF4-FFF2-40B4-BE49-F238E27FC236}">
                  <a16:creationId xmlns:a16="http://schemas.microsoft.com/office/drawing/2014/main" id="{0461F4E5-B331-408F-80F2-E6B40B9FE931}"/>
                </a:ext>
              </a:extLst>
            </p:cNvPr>
            <p:cNvCxnSpPr>
              <a:cxnSpLocks/>
            </p:cNvCxnSpPr>
            <p:nvPr/>
          </p:nvCxnSpPr>
          <p:spPr>
            <a:xfrm>
              <a:off x="8606953" y="2495857"/>
              <a:ext cx="1796182" cy="0"/>
            </a:xfrm>
            <a:prstGeom prst="line">
              <a:avLst/>
            </a:prstGeom>
            <a:ln w="38100"/>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CBC7121A-290F-404C-A8E5-044AA77AE32C}"/>
              </a:ext>
            </a:extLst>
          </p:cNvPr>
          <p:cNvGrpSpPr/>
          <p:nvPr/>
        </p:nvGrpSpPr>
        <p:grpSpPr>
          <a:xfrm>
            <a:off x="4895979" y="3259745"/>
            <a:ext cx="2943925" cy="902239"/>
            <a:chOff x="6384270" y="3461384"/>
            <a:chExt cx="2943925" cy="902239"/>
          </a:xfrm>
        </p:grpSpPr>
        <p:sp>
          <p:nvSpPr>
            <p:cNvPr id="12" name="Text Placeholder 5">
              <a:extLst>
                <a:ext uri="{FF2B5EF4-FFF2-40B4-BE49-F238E27FC236}">
                  <a16:creationId xmlns:a16="http://schemas.microsoft.com/office/drawing/2014/main" id="{CCBDBF0F-8FD7-3966-7496-8B8F9CDE7542}"/>
                </a:ext>
              </a:extLst>
            </p:cNvPr>
            <p:cNvSpPr txBox="1">
              <a:spLocks/>
            </p:cNvSpPr>
            <p:nvPr/>
          </p:nvSpPr>
          <p:spPr>
            <a:xfrm>
              <a:off x="6384270" y="3461384"/>
              <a:ext cx="2943925" cy="54540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32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cs typeface="Arial"/>
                </a:rPr>
                <a:t>$1.3 Trillion</a:t>
              </a:r>
              <a:endParaRPr lang="en-CA" sz="14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cs typeface="Arial"/>
              </a:endParaRPr>
            </a:p>
          </p:txBody>
        </p:sp>
        <p:sp>
          <p:nvSpPr>
            <p:cNvPr id="16" name="TextBox 15">
              <a:extLst>
                <a:ext uri="{FF2B5EF4-FFF2-40B4-BE49-F238E27FC236}">
                  <a16:creationId xmlns:a16="http://schemas.microsoft.com/office/drawing/2014/main" id="{5716925C-2C14-4E70-BE90-D4B43E4CF44E}"/>
                </a:ext>
              </a:extLst>
            </p:cNvPr>
            <p:cNvSpPr txBox="1"/>
            <p:nvPr/>
          </p:nvSpPr>
          <p:spPr>
            <a:xfrm>
              <a:off x="6870292" y="3994291"/>
              <a:ext cx="1971880" cy="369332"/>
            </a:xfrm>
            <a:prstGeom prst="rect">
              <a:avLst/>
            </a:prstGeom>
            <a:noFill/>
          </p:spPr>
          <p:txBody>
            <a:bodyPr wrap="square">
              <a:spAutoFit/>
            </a:bodyPr>
            <a:lstStyle/>
            <a:p>
              <a:pPr algn="ctr"/>
              <a:r>
                <a:rPr lang="en-CA" sz="18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cs typeface="Arial"/>
                </a:rPr>
                <a:t>care cost</a:t>
              </a:r>
              <a:endParaRPr lang="en-CA" dirty="0"/>
            </a:p>
          </p:txBody>
        </p:sp>
        <p:cxnSp>
          <p:nvCxnSpPr>
            <p:cNvPr id="23" name="Straight Connector 22">
              <a:extLst>
                <a:ext uri="{FF2B5EF4-FFF2-40B4-BE49-F238E27FC236}">
                  <a16:creationId xmlns:a16="http://schemas.microsoft.com/office/drawing/2014/main" id="{796A9C45-AE91-49E3-B590-4874177F227F}"/>
                </a:ext>
              </a:extLst>
            </p:cNvPr>
            <p:cNvCxnSpPr>
              <a:cxnSpLocks/>
            </p:cNvCxnSpPr>
            <p:nvPr/>
          </p:nvCxnSpPr>
          <p:spPr>
            <a:xfrm>
              <a:off x="6790203" y="4008893"/>
              <a:ext cx="2132058" cy="0"/>
            </a:xfrm>
            <a:prstGeom prst="line">
              <a:avLst/>
            </a:prstGeom>
            <a:ln w="38100"/>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95574B33-B5D1-4F6E-B640-9C34D82A38CE}"/>
              </a:ext>
            </a:extLst>
          </p:cNvPr>
          <p:cNvGrpSpPr/>
          <p:nvPr/>
        </p:nvGrpSpPr>
        <p:grpSpPr>
          <a:xfrm>
            <a:off x="8460330" y="3110593"/>
            <a:ext cx="2615701" cy="876587"/>
            <a:chOff x="4984445" y="4761864"/>
            <a:chExt cx="2615701" cy="876587"/>
          </a:xfrm>
        </p:grpSpPr>
        <p:sp>
          <p:nvSpPr>
            <p:cNvPr id="13" name="Text Placeholder 5">
              <a:extLst>
                <a:ext uri="{FF2B5EF4-FFF2-40B4-BE49-F238E27FC236}">
                  <a16:creationId xmlns:a16="http://schemas.microsoft.com/office/drawing/2014/main" id="{33C67BA4-2C73-6EF8-14EE-29961183C4B7}"/>
                </a:ext>
              </a:extLst>
            </p:cNvPr>
            <p:cNvSpPr txBox="1">
              <a:spLocks/>
            </p:cNvSpPr>
            <p:nvPr/>
          </p:nvSpPr>
          <p:spPr>
            <a:xfrm>
              <a:off x="5010230" y="4761864"/>
              <a:ext cx="2564130" cy="505152"/>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32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cs typeface="Arial"/>
                </a:rPr>
                <a:t>5-7 Years</a:t>
              </a:r>
            </a:p>
          </p:txBody>
        </p:sp>
        <p:sp>
          <p:nvSpPr>
            <p:cNvPr id="17" name="TextBox 16">
              <a:extLst>
                <a:ext uri="{FF2B5EF4-FFF2-40B4-BE49-F238E27FC236}">
                  <a16:creationId xmlns:a16="http://schemas.microsoft.com/office/drawing/2014/main" id="{449AB452-19F7-4729-A6EF-2349E8543CF9}"/>
                </a:ext>
              </a:extLst>
            </p:cNvPr>
            <p:cNvSpPr txBox="1"/>
            <p:nvPr/>
          </p:nvSpPr>
          <p:spPr>
            <a:xfrm>
              <a:off x="4984445" y="5269119"/>
              <a:ext cx="2615701" cy="369332"/>
            </a:xfrm>
            <a:prstGeom prst="rect">
              <a:avLst/>
            </a:prstGeom>
            <a:noFill/>
          </p:spPr>
          <p:txBody>
            <a:bodyPr wrap="square">
              <a:spAutoFit/>
            </a:bodyPr>
            <a:lstStyle/>
            <a:p>
              <a:pPr marL="0" indent="0" algn="ctr">
                <a:buNone/>
              </a:pPr>
              <a:r>
                <a:rPr lang="en-CA" sz="18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cs typeface="Arial"/>
                </a:rPr>
                <a:t>to educate radiologists</a:t>
              </a:r>
            </a:p>
          </p:txBody>
        </p:sp>
        <p:cxnSp>
          <p:nvCxnSpPr>
            <p:cNvPr id="25" name="Straight Connector 24">
              <a:extLst>
                <a:ext uri="{FF2B5EF4-FFF2-40B4-BE49-F238E27FC236}">
                  <a16:creationId xmlns:a16="http://schemas.microsoft.com/office/drawing/2014/main" id="{61C7E797-0B60-4F47-945F-BF90B204D685}"/>
                </a:ext>
              </a:extLst>
            </p:cNvPr>
            <p:cNvCxnSpPr>
              <a:cxnSpLocks/>
            </p:cNvCxnSpPr>
            <p:nvPr/>
          </p:nvCxnSpPr>
          <p:spPr>
            <a:xfrm>
              <a:off x="5121686" y="5267016"/>
              <a:ext cx="2341219" cy="0"/>
            </a:xfrm>
            <a:prstGeom prst="line">
              <a:avLst/>
            </a:prstGeom>
            <a:ln w="38100"/>
          </p:spPr>
          <p:style>
            <a:lnRef idx="1">
              <a:schemeClr val="dk1"/>
            </a:lnRef>
            <a:fillRef idx="0">
              <a:schemeClr val="dk1"/>
            </a:fillRef>
            <a:effectRef idx="0">
              <a:schemeClr val="dk1"/>
            </a:effectRef>
            <a:fontRef idx="minor">
              <a:schemeClr val="tx1"/>
            </a:fontRef>
          </p:style>
        </p:cxnSp>
      </p:grpSp>
      <p:grpSp>
        <p:nvGrpSpPr>
          <p:cNvPr id="32" name="Group 31">
            <a:extLst>
              <a:ext uri="{FF2B5EF4-FFF2-40B4-BE49-F238E27FC236}">
                <a16:creationId xmlns:a16="http://schemas.microsoft.com/office/drawing/2014/main" id="{66F1B17D-9695-49B8-BE14-A3BAC98A94AA}"/>
              </a:ext>
            </a:extLst>
          </p:cNvPr>
          <p:cNvGrpSpPr/>
          <p:nvPr/>
        </p:nvGrpSpPr>
        <p:grpSpPr>
          <a:xfrm>
            <a:off x="6740442" y="4938931"/>
            <a:ext cx="2857467" cy="890667"/>
            <a:chOff x="8115331" y="5208903"/>
            <a:chExt cx="2857467" cy="890667"/>
          </a:xfrm>
        </p:grpSpPr>
        <p:sp>
          <p:nvSpPr>
            <p:cNvPr id="14" name="Text Placeholder 5">
              <a:extLst>
                <a:ext uri="{FF2B5EF4-FFF2-40B4-BE49-F238E27FC236}">
                  <a16:creationId xmlns:a16="http://schemas.microsoft.com/office/drawing/2014/main" id="{E264F9B1-DF44-20ED-A6FE-D01FF01DBF83}"/>
                </a:ext>
              </a:extLst>
            </p:cNvPr>
            <p:cNvSpPr txBox="1">
              <a:spLocks/>
            </p:cNvSpPr>
            <p:nvPr/>
          </p:nvSpPr>
          <p:spPr>
            <a:xfrm>
              <a:off x="8115331" y="5208903"/>
              <a:ext cx="2857467" cy="521335"/>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32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cs typeface="Arial"/>
                </a:rPr>
                <a:t>Hundreds of $</a:t>
              </a:r>
            </a:p>
          </p:txBody>
        </p:sp>
        <p:sp>
          <p:nvSpPr>
            <p:cNvPr id="18" name="TextBox 17">
              <a:extLst>
                <a:ext uri="{FF2B5EF4-FFF2-40B4-BE49-F238E27FC236}">
                  <a16:creationId xmlns:a16="http://schemas.microsoft.com/office/drawing/2014/main" id="{F5AE951A-16F8-4984-B256-5525FE85055E}"/>
                </a:ext>
              </a:extLst>
            </p:cNvPr>
            <p:cNvSpPr txBox="1"/>
            <p:nvPr/>
          </p:nvSpPr>
          <p:spPr>
            <a:xfrm>
              <a:off x="8427774" y="5730238"/>
              <a:ext cx="2232581" cy="369332"/>
            </a:xfrm>
            <a:prstGeom prst="rect">
              <a:avLst/>
            </a:prstGeom>
            <a:noFill/>
          </p:spPr>
          <p:txBody>
            <a:bodyPr wrap="square">
              <a:spAutoFit/>
            </a:bodyPr>
            <a:lstStyle/>
            <a:p>
              <a:pPr marL="0" indent="0" algn="ctr">
                <a:buNone/>
              </a:pPr>
              <a:r>
                <a:rPr lang="en-CA" sz="1800" dirty="0">
                  <a:effectLst>
                    <a:glow rad="38100">
                      <a:srgbClr val="4472C4">
                        <a:lumMod val="20000"/>
                        <a:lumOff val="80000"/>
                        <a:alpha val="40000"/>
                      </a:srgbClr>
                    </a:glow>
                    <a:outerShdw blurRad="76200" dist="38100" algn="ctr" rotWithShape="0">
                      <a:srgbClr val="4472C4">
                        <a:lumMod val="40000"/>
                        <a:lumOff val="60000"/>
                        <a:alpha val="41000"/>
                      </a:srgbClr>
                    </a:outerShdw>
                  </a:effectLst>
                  <a:latin typeface="Arial"/>
                  <a:cs typeface="Arial"/>
                </a:rPr>
                <a:t>to train radiologists</a:t>
              </a:r>
            </a:p>
          </p:txBody>
        </p:sp>
        <p:cxnSp>
          <p:nvCxnSpPr>
            <p:cNvPr id="28" name="Straight Connector 27">
              <a:extLst>
                <a:ext uri="{FF2B5EF4-FFF2-40B4-BE49-F238E27FC236}">
                  <a16:creationId xmlns:a16="http://schemas.microsoft.com/office/drawing/2014/main" id="{3D26422B-3AE7-4FA0-A696-8C84049F1A68}"/>
                </a:ext>
              </a:extLst>
            </p:cNvPr>
            <p:cNvCxnSpPr>
              <a:cxnSpLocks/>
            </p:cNvCxnSpPr>
            <p:nvPr/>
          </p:nvCxnSpPr>
          <p:spPr>
            <a:xfrm>
              <a:off x="8279558" y="5730238"/>
              <a:ext cx="2529013" cy="0"/>
            </a:xfrm>
            <a:prstGeom prst="line">
              <a:avLst/>
            </a:prstGeom>
            <a:ln w="38100"/>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40476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TotalTime>
  <Words>7325</Words>
  <Application>Microsoft Office PowerPoint</Application>
  <PresentationFormat>Widescreen</PresentationFormat>
  <Paragraphs>731</Paragraphs>
  <Slides>65</Slides>
  <Notes>58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65</vt:i4>
      </vt:variant>
    </vt:vector>
  </HeadingPairs>
  <TitlesOfParts>
    <vt:vector size="74" baseType="lpstr">
      <vt:lpstr>Arial,Sans-Serif</vt:lpstr>
      <vt:lpstr>Google Sans</vt:lpstr>
      <vt:lpstr>Söhne</vt:lpstr>
      <vt:lpstr>Arial</vt:lpstr>
      <vt:lpstr>Calibri</vt:lpstr>
      <vt:lpstr>Calibri Light</vt:lpstr>
      <vt:lpstr>Courier New</vt:lpstr>
      <vt:lpstr>Wingdings</vt:lpstr>
      <vt:lpstr>Office Theme</vt:lpstr>
      <vt:lpstr>Alzheimer's Disease Detection Using MRI</vt:lpstr>
      <vt:lpstr>Introduction of Alzheimer’s Disease </vt:lpstr>
      <vt:lpstr>Difference Between Healthy Brain and Altheimer's Brain </vt:lpstr>
      <vt:lpstr>Healthy Brain vs.  Alzheimer's Brain </vt:lpstr>
      <vt:lpstr>Structural MRI in the Diagnosis of AD</vt:lpstr>
      <vt:lpstr>Rating Scales Used by Radiologists in Clinical Practice</vt:lpstr>
      <vt:lpstr>Accuracy of MRI in the Diagnosis of AD in Clinical Practice</vt:lpstr>
      <vt:lpstr>Another Story?</vt:lpstr>
      <vt:lpstr>Quick Facts</vt:lpstr>
      <vt:lpstr>Project Value Proposition</vt:lpstr>
      <vt:lpstr>Dataset</vt:lpstr>
      <vt:lpstr>Dataset</vt:lpstr>
      <vt:lpstr>Preprocessing</vt:lpstr>
      <vt:lpstr>Imaging of the Brain</vt:lpstr>
      <vt:lpstr>Morphological Changes in the Brain</vt:lpstr>
      <vt:lpstr>Morphological Changes in the Brain</vt:lpstr>
      <vt:lpstr>Morphological Changes in the Brain</vt:lpstr>
      <vt:lpstr>Morphological Changes in the Brain</vt:lpstr>
      <vt:lpstr>Preprocessing – Contrast Enhancement</vt:lpstr>
      <vt:lpstr>Preprocessing – Contrast Enhancement</vt:lpstr>
      <vt:lpstr>Preprocessing – Denoising</vt:lpstr>
      <vt:lpstr>Preprocessing – Intensity Normalizing</vt:lpstr>
      <vt:lpstr>Data Augmentation</vt:lpstr>
      <vt:lpstr>Data Augmentation</vt:lpstr>
      <vt:lpstr>Data Augmentation</vt:lpstr>
      <vt:lpstr>Data Augmentation</vt:lpstr>
      <vt:lpstr>Data Augmentation</vt:lpstr>
      <vt:lpstr>Data Augmentation</vt:lpstr>
      <vt:lpstr>Data Augmentation</vt:lpstr>
      <vt:lpstr>Data Augmentation</vt:lpstr>
      <vt:lpstr>Data Augmentation</vt:lpstr>
      <vt:lpstr>Transfer Learning and Model Selection – Issues with vanilla architecture</vt:lpstr>
      <vt:lpstr>Transfer Learning and Model Selection – Leveraging pre-trained models</vt:lpstr>
      <vt:lpstr>PowerPoint Presentation</vt:lpstr>
      <vt:lpstr>PowerPoint Presentation</vt:lpstr>
      <vt:lpstr>Hyper-Parameter Tuning</vt:lpstr>
      <vt:lpstr>Tuning Results</vt:lpstr>
      <vt:lpstr>Final Results &amp; Conclusion</vt:lpstr>
      <vt:lpstr>Applications</vt:lpstr>
      <vt:lpstr>Applications</vt:lpstr>
      <vt:lpstr>Value added By this Algorithm</vt:lpstr>
      <vt:lpstr>Back to Linda's Story</vt:lpstr>
      <vt:lpstr>Limitations</vt:lpstr>
      <vt:lpstr>Future Works</vt:lpstr>
      <vt:lpstr>Medical Models &amp; Customized Layers</vt:lpstr>
      <vt:lpstr>Keep Track of the Disease's Progression</vt:lpstr>
      <vt:lpstr>More Data</vt:lpstr>
      <vt:lpstr>Multi-Classification Groups</vt:lpstr>
      <vt:lpstr>Thanks</vt:lpstr>
      <vt:lpstr>Rating Scales Used by Radiologists in Clinical Practice</vt:lpstr>
      <vt:lpstr>Transfer Learning and Model Selection – Issues with vanilla architecture</vt:lpstr>
      <vt:lpstr>PowerPoint Presentation</vt:lpstr>
      <vt:lpstr>PowerPoint Presentation</vt:lpstr>
      <vt:lpstr>Hyper-Parameter Tuning</vt:lpstr>
      <vt:lpstr>Final Results &amp; Conclusion</vt:lpstr>
      <vt:lpstr>Applications</vt:lpstr>
      <vt:lpstr>Original Scenario</vt:lpstr>
      <vt:lpstr>New Scenario</vt:lpstr>
      <vt:lpstr>Value added By the Model</vt:lpstr>
      <vt:lpstr>Limitations</vt:lpstr>
      <vt:lpstr>Back to Linda's Story</vt:lpstr>
      <vt:lpstr>Medical Models &amp; Customized Layers</vt:lpstr>
      <vt:lpstr>Keep Track of the Disease's Progression</vt:lpstr>
      <vt:lpstr>More Data</vt:lpstr>
      <vt:lpstr>Multi-classification Groups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Yang Jesse</dc:creator>
  <cp:lastModifiedBy>Yang Jesse</cp:lastModifiedBy>
  <cp:revision>21</cp:revision>
  <dcterms:created xsi:type="dcterms:W3CDTF">2023-04-23T16:44:42Z</dcterms:created>
  <dcterms:modified xsi:type="dcterms:W3CDTF">2023-04-24T10:26:40Z</dcterms:modified>
</cp:coreProperties>
</file>